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8" r:id="rId2"/>
  </p:sldMasterIdLst>
  <p:notesMasterIdLst>
    <p:notesMasterId r:id="rId48"/>
  </p:notesMasterIdLst>
  <p:handoutMasterIdLst>
    <p:handoutMasterId r:id="rId49"/>
  </p:handoutMasterIdLst>
  <p:sldIdLst>
    <p:sldId id="262" r:id="rId3"/>
    <p:sldId id="256" r:id="rId4"/>
    <p:sldId id="306" r:id="rId5"/>
    <p:sldId id="304" r:id="rId6"/>
    <p:sldId id="302" r:id="rId7"/>
    <p:sldId id="303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18" r:id="rId18"/>
    <p:sldId id="314" r:id="rId19"/>
    <p:sldId id="316" r:id="rId20"/>
    <p:sldId id="317" r:id="rId21"/>
    <p:sldId id="319" r:id="rId22"/>
    <p:sldId id="329" r:id="rId23"/>
    <p:sldId id="328" r:id="rId24"/>
    <p:sldId id="330" r:id="rId25"/>
    <p:sldId id="320" r:id="rId26"/>
    <p:sldId id="331" r:id="rId27"/>
    <p:sldId id="334" r:id="rId28"/>
    <p:sldId id="321" r:id="rId29"/>
    <p:sldId id="322" r:id="rId30"/>
    <p:sldId id="324" r:id="rId31"/>
    <p:sldId id="323" r:id="rId32"/>
    <p:sldId id="332" r:id="rId33"/>
    <p:sldId id="325" r:id="rId34"/>
    <p:sldId id="326" r:id="rId35"/>
    <p:sldId id="327" r:id="rId36"/>
    <p:sldId id="342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3" r:id="rId46"/>
    <p:sldId id="290" r:id="rId47"/>
  </p:sldIdLst>
  <p:sldSz cx="9144000" cy="6858000" type="screen4x3"/>
  <p:notesSz cx="6797675" cy="9928225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36C00"/>
    <a:srgbClr val="002448"/>
    <a:srgbClr val="089EF1"/>
    <a:srgbClr val="CC3399"/>
    <a:srgbClr val="337D00"/>
    <a:srgbClr val="C8C8C8"/>
    <a:srgbClr val="6AAF23"/>
    <a:srgbClr val="990000"/>
    <a:srgbClr val="C3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30" autoAdjust="0"/>
    <p:restoredTop sz="94675" autoAdjust="0"/>
  </p:normalViewPr>
  <p:slideViewPr>
    <p:cSldViewPr>
      <p:cViewPr>
        <p:scale>
          <a:sx n="93" d="100"/>
          <a:sy n="93" d="100"/>
        </p:scale>
        <p:origin x="-2154" y="-510"/>
      </p:cViewPr>
      <p:guideLst>
        <p:guide orient="horz" pos="799"/>
        <p:guide orient="horz" pos="890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2" y="-84"/>
      </p:cViewPr>
      <p:guideLst>
        <p:guide orient="horz" pos="3312"/>
        <p:guide orient="horz" pos="5664"/>
        <p:guide orient="horz" pos="2946"/>
        <p:guide orient="horz" pos="593"/>
        <p:guide pos="3572"/>
        <p:guide pos="7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900" y="0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C75314D-58CD-4532-9221-B4B2E06468A2}" type="datetimeFigureOut">
              <a:rPr lang="nl-NL"/>
              <a:pPr>
                <a:defRPr/>
              </a:pPr>
              <a:t>7-9-2016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9430555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900" y="9430555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115FBF1-AC2D-443C-8A69-8FA6C6BA2EC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27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900" y="0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6203C0A-8F9D-478F-85B4-571C1C6B96AF}" type="datetimeFigureOut">
              <a:rPr lang="nl-NL"/>
              <a:pPr>
                <a:defRPr/>
              </a:pPr>
              <a:t>7-9-2016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277"/>
            <a:ext cx="5438140" cy="446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9430555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900" y="9430555"/>
            <a:ext cx="2946189" cy="4960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9035640-587B-4363-9C4D-E79B4DEC9BD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658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035640-587B-4363-9C4D-E79B4DEC9BD2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035640-587B-4363-9C4D-E79B4DEC9BD2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50180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B2D8FD-0477-48F1-AEB1-D440A470B46A}" type="slidenum">
              <a:rPr lang="nl-NL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Probeer hierna de tabellen te verwijderen...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035640-587B-4363-9C4D-E79B4DEC9BD2}" type="slidenum">
              <a:rPr lang="nl-NL" smtClean="0"/>
              <a:pPr>
                <a:defRPr/>
              </a:pPr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29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035640-587B-4363-9C4D-E79B4DEC9BD2}" type="slidenum">
              <a:rPr lang="nl-NL" smtClean="0"/>
              <a:pPr>
                <a:defRPr/>
              </a:pPr>
              <a:t>45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59" descr="C:\Documents and Settings\John\Bureaublad\Klanten\VDL groep\Beelden\logo\LOGO VDL NL cmyk_illu_ou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1450" y="6321425"/>
            <a:ext cx="7969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5678264"/>
            <a:ext cx="6768752" cy="86409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958184"/>
            <a:ext cx="6768752" cy="65050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 userDrawn="1"/>
        </p:nvCxnSpPr>
        <p:spPr>
          <a:xfrm rot="5400000" flipH="1" flipV="1">
            <a:off x="341312" y="6665913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 userDrawn="1"/>
        </p:nvCxnSpPr>
        <p:spPr>
          <a:xfrm rot="5400000" flipH="1" flipV="1">
            <a:off x="1639887" y="6665913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89EF1"/>
              </a:buClr>
              <a:buSzPct val="100000"/>
              <a:buFont typeface="Arial" pitchFamily="34" charset="0"/>
              <a:buChar char="■"/>
              <a:defRPr/>
            </a:lvl2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6E67AF-6B1B-4D7A-8E43-622E9975E6B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 userDrawn="1"/>
        </p:nvCxnSpPr>
        <p:spPr>
          <a:xfrm rot="5400000" flipH="1" flipV="1">
            <a:off x="346075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 userDrawn="1"/>
        </p:nvCxnSpPr>
        <p:spPr>
          <a:xfrm rot="5400000" flipH="1" flipV="1">
            <a:off x="1644650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3611" y="4353123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3611" y="2852936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rgbClr val="00244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E370317-F1B9-42C1-A928-98E81EAFEFD7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CD5697-4C63-448C-A53E-B7C9DAE85AF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 userDrawn="1"/>
        </p:nvCxnSpPr>
        <p:spPr>
          <a:xfrm rot="5400000" flipH="1" flipV="1">
            <a:off x="346075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 userDrawn="1"/>
        </p:nvCxnSpPr>
        <p:spPr>
          <a:xfrm rot="5400000" flipH="1" flipV="1">
            <a:off x="1644650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1"/>
            <a:ext cx="8229600" cy="79174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0860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0860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5FDEFF8-A9B4-426E-8C4E-1D411122072D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04171-F0F4-4F39-BCDA-8279564AFA7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 userDrawn="1"/>
        </p:nvCxnSpPr>
        <p:spPr>
          <a:xfrm rot="5400000" flipH="1" flipV="1">
            <a:off x="346075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 userDrawn="1"/>
        </p:nvCxnSpPr>
        <p:spPr>
          <a:xfrm rot="5400000" flipH="1" flipV="1">
            <a:off x="1644650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020B65-A9C2-48B2-9CB8-73B8DEA9047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7241BC-12D7-47B1-B330-1342DD6313F5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 userDrawn="1"/>
        </p:nvCxnSpPr>
        <p:spPr>
          <a:xfrm rot="5400000" flipH="1" flipV="1">
            <a:off x="346075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3"/>
          <p:cNvCxnSpPr/>
          <p:nvPr userDrawn="1"/>
        </p:nvCxnSpPr>
        <p:spPr>
          <a:xfrm rot="5400000" flipH="1" flipV="1">
            <a:off x="1644650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887E76-446F-4FCA-860D-9DC23D9FE03A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0B54991-7524-4C6D-839A-A4307929E2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 userDrawn="1"/>
        </p:nvCxnSpPr>
        <p:spPr>
          <a:xfrm rot="5400000" flipH="1" flipV="1">
            <a:off x="346075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2"/>
          <p:cNvCxnSpPr/>
          <p:nvPr userDrawn="1"/>
        </p:nvCxnSpPr>
        <p:spPr>
          <a:xfrm rot="5400000" flipH="1" flipV="1">
            <a:off x="1644650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1EA066F-56B5-4B9C-B237-485AA66E25CC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E01976-3B42-4A26-AFDB-885E56F2030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 userDrawn="1"/>
        </p:nvCxnSpPr>
        <p:spPr>
          <a:xfrm rot="5400000" flipH="1" flipV="1">
            <a:off x="346075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 userDrawn="1"/>
        </p:nvCxnSpPr>
        <p:spPr>
          <a:xfrm rot="5400000" flipH="1" flipV="1">
            <a:off x="1644650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ED1C82-4A11-44A8-875B-4B5B0557212F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93D26A-2330-422D-A109-DD568588C06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 userDrawn="1"/>
        </p:nvCxnSpPr>
        <p:spPr>
          <a:xfrm rot="5400000" flipH="1" flipV="1">
            <a:off x="346075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 userDrawn="1"/>
        </p:nvCxnSpPr>
        <p:spPr>
          <a:xfrm rot="5400000" flipH="1" flipV="1">
            <a:off x="1644650" y="6656388"/>
            <a:ext cx="25717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80038"/>
            <a:ext cx="5486400" cy="437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42925" y="6588125"/>
            <a:ext cx="1149350" cy="1809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DC3488-1B4B-4C28-A66C-87685D7A16E9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841500" y="6588125"/>
            <a:ext cx="5826125" cy="180975"/>
          </a:xfrm>
          <a:prstGeom prst="rect">
            <a:avLst/>
          </a:prstGeom>
        </p:spPr>
        <p:txBody>
          <a:bodyPr wrap="none"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0" y="6588125"/>
            <a:ext cx="401638" cy="1809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33CB407-A118-42A7-B7E8-1058F88CCA7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ltGray">
          <a:xfrm flipV="1">
            <a:off x="0" y="6137275"/>
            <a:ext cx="9145588" cy="720725"/>
          </a:xfrm>
          <a:prstGeom prst="rect">
            <a:avLst/>
          </a:prstGeom>
          <a:solidFill>
            <a:srgbClr val="0024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+mn-lt"/>
            </a:endParaRPr>
          </a:p>
        </p:txBody>
      </p:sp>
      <p:sp>
        <p:nvSpPr>
          <p:cNvPr id="614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47625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614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ltGray">
          <a:xfrm flipV="1">
            <a:off x="0" y="0"/>
            <a:ext cx="9145588" cy="468313"/>
          </a:xfrm>
          <a:prstGeom prst="rect">
            <a:avLst/>
          </a:prstGeom>
          <a:solidFill>
            <a:srgbClr val="0024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>
              <a:latin typeface="+mn-lt"/>
            </a:endParaRPr>
          </a:p>
        </p:txBody>
      </p:sp>
      <p:pic>
        <p:nvPicPr>
          <p:cNvPr id="6150" name="Picture 59" descr="C:\Documents and Settings\John\Bureaublad\Klanten\VDL groep\Beelden\logo\LOGO VDL NL cmyk_illu_ou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1450" y="6321425"/>
            <a:ext cx="79692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hoek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rgbClr val="002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6152" name="Groeperen 13"/>
          <p:cNvGrpSpPr>
            <a:grpSpLocks/>
          </p:cNvGrpSpPr>
          <p:nvPr/>
        </p:nvGrpSpPr>
        <p:grpSpPr bwMode="auto">
          <a:xfrm>
            <a:off x="-3175" y="0"/>
            <a:ext cx="4940300" cy="284163"/>
            <a:chOff x="-2604" y="1772816"/>
            <a:chExt cx="9146604" cy="360000"/>
          </a:xfrm>
        </p:grpSpPr>
        <p:sp>
          <p:nvSpPr>
            <p:cNvPr id="15" name="Rectangle 2"/>
            <p:cNvSpPr>
              <a:spLocks noChangeArrowheads="1"/>
            </p:cNvSpPr>
            <p:nvPr userDrawn="1"/>
          </p:nvSpPr>
          <p:spPr bwMode="ltGray">
            <a:xfrm>
              <a:off x="-2604" y="1772816"/>
              <a:ext cx="2286651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</a:endParaRPr>
            </a:p>
          </p:txBody>
        </p:sp>
        <p:sp>
          <p:nvSpPr>
            <p:cNvPr id="17" name="Rectangle 2"/>
            <p:cNvSpPr>
              <a:spLocks noChangeArrowheads="1"/>
            </p:cNvSpPr>
            <p:nvPr userDrawn="1"/>
          </p:nvSpPr>
          <p:spPr bwMode="ltGray">
            <a:xfrm>
              <a:off x="2284047" y="1772816"/>
              <a:ext cx="2286651" cy="360000"/>
            </a:xfrm>
            <a:prstGeom prst="rect">
              <a:avLst/>
            </a:prstGeom>
            <a:solidFill>
              <a:srgbClr val="3EA35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 userDrawn="1"/>
          </p:nvSpPr>
          <p:spPr bwMode="ltGray">
            <a:xfrm>
              <a:off x="4570698" y="1772816"/>
              <a:ext cx="2286651" cy="360000"/>
            </a:xfrm>
            <a:prstGeom prst="rect">
              <a:avLst/>
            </a:prstGeom>
            <a:solidFill>
              <a:srgbClr val="089EF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 userDrawn="1"/>
          </p:nvSpPr>
          <p:spPr bwMode="ltGray">
            <a:xfrm>
              <a:off x="6857349" y="1772816"/>
              <a:ext cx="2286651" cy="360000"/>
            </a:xfrm>
            <a:prstGeom prst="rect">
              <a:avLst/>
            </a:prstGeom>
            <a:solidFill>
              <a:srgbClr val="F36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rgbClr val="002448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2448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89EF1"/>
        </a:buClr>
        <a:buFont typeface="Wingdings" pitchFamily="2" charset="2"/>
        <a:buChar char="n"/>
        <a:defRPr lang="nl-NL" sz="2200">
          <a:solidFill>
            <a:srgbClr val="002448"/>
          </a:solidFill>
          <a:latin typeface="Arial" pitchFamily="34" charset="0"/>
          <a:ea typeface="+mn-ea"/>
          <a:cs typeface="Arial" pitchFamily="34" charset="0"/>
        </a:defRPr>
      </a:lvl1pPr>
      <a:lvl2pPr marL="700088" indent="-344488" algn="l" rtl="0" eaLnBrk="0" fontAlgn="base" hangingPunct="0">
        <a:spcBef>
          <a:spcPct val="20000"/>
        </a:spcBef>
        <a:spcAft>
          <a:spcPct val="0"/>
        </a:spcAft>
        <a:buClr>
          <a:srgbClr val="089EF1"/>
        </a:buClr>
        <a:buSzPct val="100000"/>
        <a:buFont typeface="Arial" pitchFamily="34" charset="0"/>
        <a:buChar char="■"/>
        <a:defRPr lang="nl-NL" sz="2000">
          <a:solidFill>
            <a:srgbClr val="002448"/>
          </a:solidFill>
          <a:latin typeface="Arial" pitchFamily="34" charset="0"/>
          <a:ea typeface="+mn-ea"/>
          <a:cs typeface="Arial" pitchFamily="34" charset="0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lang="nl-NL">
          <a:solidFill>
            <a:srgbClr val="002448"/>
          </a:solidFill>
          <a:latin typeface="Arial" pitchFamily="34" charset="0"/>
          <a:ea typeface="+mn-ea"/>
          <a:cs typeface="Arial" pitchFamily="34" charset="0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lang="nl-NL" sz="1600">
          <a:solidFill>
            <a:srgbClr val="002448"/>
          </a:solidFill>
          <a:latin typeface="Arial" pitchFamily="34" charset="0"/>
          <a:ea typeface="+mn-ea"/>
          <a:cs typeface="Arial" pitchFamily="34" charset="0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lang="nl-NL" sz="1400">
          <a:solidFill>
            <a:srgbClr val="002448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101" descr="C:\Documents and Settings\John\Bureaublad\Klanten\VDL groep\Beelden\logo\LOGO VDL NL cmyk_illu_o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488" y="2244725"/>
            <a:ext cx="489902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mblr.co/Z14uHt28yUc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ola.hallengren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11/08/dedicated-admin-connection-why-want-when-need-how-tell-whos-using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brentozar.com/sql/tempdb-performance-and-configur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tatisticsparser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serverupdate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3667511" y="495216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hlinkClick r:id="rId3"/>
              </a:rPr>
              <a:t>DBAReactions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Scripts – </a:t>
            </a:r>
            <a:r>
              <a:rPr lang="nl-NL" dirty="0" err="1" smtClean="0"/>
              <a:t>sp_BlitzFirst</a:t>
            </a:r>
            <a:r>
              <a:rPr lang="nl-NL" dirty="0" smtClean="0"/>
              <a:t> Expertmode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dbo.sp_blitzfirst</a:t>
            </a:r>
            <a:r>
              <a:rPr lang="nl-NL" dirty="0" smtClean="0"/>
              <a:t> @Expertmode=1[,@</a:t>
            </a:r>
            <a:r>
              <a:rPr lang="nl-NL" dirty="0" err="1" smtClean="0"/>
              <a:t>Seconds</a:t>
            </a:r>
            <a:r>
              <a:rPr lang="nl-NL" dirty="0" smtClean="0"/>
              <a:t>=30]</a:t>
            </a:r>
          </a:p>
          <a:p>
            <a:r>
              <a:rPr lang="nl-NL" dirty="0" smtClean="0"/>
              <a:t>Standaard output met prioriteit</a:t>
            </a:r>
          </a:p>
          <a:p>
            <a:r>
              <a:rPr lang="nl-NL" dirty="0" err="1" smtClean="0"/>
              <a:t>Wait</a:t>
            </a:r>
            <a:r>
              <a:rPr lang="nl-NL" dirty="0" smtClean="0"/>
              <a:t> </a:t>
            </a:r>
            <a:r>
              <a:rPr lang="nl-NL" dirty="0" err="1" smtClean="0"/>
              <a:t>stats</a:t>
            </a:r>
            <a:endParaRPr lang="nl-NL" dirty="0" smtClean="0"/>
          </a:p>
          <a:p>
            <a:r>
              <a:rPr lang="nl-NL" dirty="0" smtClean="0"/>
              <a:t>File </a:t>
            </a:r>
            <a:r>
              <a:rPr lang="nl-NL" dirty="0" err="1" smtClean="0"/>
              <a:t>stats</a:t>
            </a:r>
            <a:endParaRPr lang="nl-NL" dirty="0" smtClean="0"/>
          </a:p>
          <a:p>
            <a:r>
              <a:rPr lang="nl-NL" dirty="0" err="1" smtClean="0"/>
              <a:t>Perfmon</a:t>
            </a:r>
            <a:r>
              <a:rPr lang="nl-NL" dirty="0" smtClean="0"/>
              <a:t> data</a:t>
            </a:r>
          </a:p>
          <a:p>
            <a:r>
              <a:rPr lang="nl-NL" dirty="0" smtClean="0"/>
              <a:t>Welke </a:t>
            </a:r>
            <a:r>
              <a:rPr lang="nl-NL" dirty="0" err="1" smtClean="0"/>
              <a:t>queries</a:t>
            </a:r>
            <a:r>
              <a:rPr lang="nl-NL" dirty="0" smtClean="0"/>
              <a:t> gebruikten het meeste resources</a:t>
            </a:r>
          </a:p>
          <a:p>
            <a:r>
              <a:rPr lang="nl-NL" dirty="0" smtClean="0"/>
              <a:t>Memory Grants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7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Scripts – </a:t>
            </a:r>
            <a:r>
              <a:rPr lang="nl-NL" dirty="0" err="1" smtClean="0"/>
              <a:t>sp_Blitz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dbo.sp_blitz</a:t>
            </a:r>
            <a:endParaRPr lang="nl-NL" dirty="0" smtClean="0"/>
          </a:p>
          <a:p>
            <a:r>
              <a:rPr lang="nl-NL" dirty="0" smtClean="0"/>
              <a:t>Issues op basis van belangrijkheid</a:t>
            </a:r>
          </a:p>
          <a:p>
            <a:pPr lvl="1"/>
            <a:r>
              <a:rPr lang="nl-NL" dirty="0" smtClean="0"/>
              <a:t>Lagere prioriteit = belangrijker</a:t>
            </a:r>
          </a:p>
          <a:p>
            <a:pPr lvl="1"/>
            <a:r>
              <a:rPr lang="nl-NL" dirty="0" smtClean="0"/>
              <a:t>Zie dit als een </a:t>
            </a:r>
            <a:r>
              <a:rPr lang="nl-NL" dirty="0" err="1" smtClean="0"/>
              <a:t>todo</a:t>
            </a:r>
            <a:r>
              <a:rPr lang="nl-NL" dirty="0" smtClean="0"/>
              <a:t>-list</a:t>
            </a:r>
          </a:p>
          <a:p>
            <a:pPr lvl="2"/>
            <a:r>
              <a:rPr lang="nl-NL" dirty="0" err="1" smtClean="0"/>
              <a:t>Sharepoint</a:t>
            </a:r>
            <a:r>
              <a:rPr lang="nl-NL" dirty="0" smtClean="0"/>
              <a:t> </a:t>
            </a:r>
            <a:r>
              <a:rPr lang="nl-NL" dirty="0" err="1" smtClean="0"/>
              <a:t>DB’s</a:t>
            </a:r>
            <a:r>
              <a:rPr lang="nl-NL" dirty="0" smtClean="0"/>
              <a:t> blijven bijzonder</a:t>
            </a:r>
          </a:p>
          <a:p>
            <a:r>
              <a:rPr lang="nl-NL" dirty="0" smtClean="0"/>
              <a:t>Meer info in de URL kolom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7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Scripts – </a:t>
            </a:r>
            <a:r>
              <a:rPr lang="nl-NL" dirty="0" err="1" smtClean="0"/>
              <a:t>sp_Blitzcache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dbo.sp_blitzcache</a:t>
            </a:r>
            <a:endParaRPr lang="nl-NL" dirty="0" smtClean="0"/>
          </a:p>
          <a:p>
            <a:r>
              <a:rPr lang="nl-NL" dirty="0" smtClean="0"/>
              <a:t>Info over </a:t>
            </a:r>
            <a:r>
              <a:rPr lang="nl-NL" dirty="0" err="1" smtClean="0"/>
              <a:t>caching</a:t>
            </a:r>
            <a:r>
              <a:rPr lang="nl-NL" dirty="0" smtClean="0"/>
              <a:t> en </a:t>
            </a:r>
            <a:r>
              <a:rPr lang="nl-NL" dirty="0" err="1" smtClean="0"/>
              <a:t>indexing</a:t>
            </a:r>
            <a:endParaRPr lang="nl-NL" dirty="0" smtClean="0"/>
          </a:p>
          <a:p>
            <a:pPr lvl="1"/>
            <a:r>
              <a:rPr lang="nl-NL" dirty="0" smtClean="0"/>
              <a:t>Per DB</a:t>
            </a:r>
          </a:p>
          <a:p>
            <a:pPr lvl="1"/>
            <a:r>
              <a:rPr lang="nl-NL" dirty="0" smtClean="0"/>
              <a:t>Per query</a:t>
            </a:r>
          </a:p>
          <a:p>
            <a:pPr lvl="2"/>
            <a:r>
              <a:rPr lang="nl-NL" dirty="0" smtClean="0"/>
              <a:t>Wat</a:t>
            </a:r>
          </a:p>
          <a:p>
            <a:pPr lvl="2"/>
            <a:r>
              <a:rPr lang="nl-NL" dirty="0" smtClean="0"/>
              <a:t>Wanneer</a:t>
            </a:r>
          </a:p>
          <a:p>
            <a:pPr lvl="2"/>
            <a:r>
              <a:rPr lang="nl-NL" dirty="0" smtClean="0"/>
              <a:t>Wat kost het</a:t>
            </a:r>
          </a:p>
          <a:p>
            <a:pPr lvl="1"/>
            <a:r>
              <a:rPr lang="nl-NL" dirty="0" smtClean="0"/>
              <a:t>Laat </a:t>
            </a:r>
            <a:r>
              <a:rPr lang="nl-NL" dirty="0" err="1" smtClean="0"/>
              <a:t>Execution</a:t>
            </a:r>
            <a:r>
              <a:rPr lang="nl-NL" dirty="0" smtClean="0"/>
              <a:t> Plan zien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5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Scripts – </a:t>
            </a:r>
            <a:r>
              <a:rPr lang="nl-NL" dirty="0" err="1" smtClean="0"/>
              <a:t>sp_BlitzIndex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dbo.sp_blitzindex</a:t>
            </a:r>
            <a:r>
              <a:rPr lang="nl-NL" dirty="0" smtClean="0"/>
              <a:t> [@Mode=4]</a:t>
            </a:r>
          </a:p>
          <a:p>
            <a:pPr lvl="1"/>
            <a:r>
              <a:rPr lang="nl-NL" dirty="0" smtClean="0"/>
              <a:t>Uitvoeren op specifieke DB</a:t>
            </a:r>
          </a:p>
          <a:p>
            <a:pPr lvl="1"/>
            <a:r>
              <a:rPr lang="nl-NL" dirty="0" smtClean="0"/>
              <a:t>Wat valt te verbeteren? </a:t>
            </a:r>
          </a:p>
          <a:p>
            <a:pPr lvl="1"/>
            <a:r>
              <a:rPr lang="nl-NL" dirty="0" smtClean="0"/>
              <a:t>Wat levert het op?</a:t>
            </a:r>
          </a:p>
          <a:p>
            <a:r>
              <a:rPr lang="nl-NL" dirty="0" smtClean="0"/>
              <a:t>Meer info: More Info kolom</a:t>
            </a:r>
          </a:p>
          <a:p>
            <a:pPr lvl="1"/>
            <a:r>
              <a:rPr lang="en-US" dirty="0"/>
              <a:t>EXEC </a:t>
            </a:r>
            <a:r>
              <a:rPr lang="en-US" dirty="0" err="1"/>
              <a:t>dbo.sp_BlitzIndex</a:t>
            </a:r>
            <a:r>
              <a:rPr lang="en-US" dirty="0"/>
              <a:t> @</a:t>
            </a:r>
            <a:r>
              <a:rPr lang="en-US" dirty="0" err="1"/>
              <a:t>DatabaseName</a:t>
            </a:r>
            <a:r>
              <a:rPr lang="en-US" dirty="0"/>
              <a:t>='</a:t>
            </a:r>
            <a:r>
              <a:rPr lang="en-US" dirty="0" err="1"/>
              <a:t>mpc_vbs</a:t>
            </a:r>
            <a:r>
              <a:rPr lang="en-US" dirty="0"/>
              <a:t>', @</a:t>
            </a:r>
            <a:r>
              <a:rPr lang="en-US" dirty="0" err="1"/>
              <a:t>SchemaName</a:t>
            </a:r>
            <a:r>
              <a:rPr lang="en-US" dirty="0"/>
              <a:t>='</a:t>
            </a:r>
            <a:r>
              <a:rPr lang="en-US" dirty="0" err="1"/>
              <a:t>dbo</a:t>
            </a:r>
            <a:r>
              <a:rPr lang="en-US" dirty="0"/>
              <a:t>', @</a:t>
            </a:r>
            <a:r>
              <a:rPr lang="en-US" dirty="0" err="1"/>
              <a:t>TableName</a:t>
            </a:r>
            <a:r>
              <a:rPr lang="en-US" dirty="0"/>
              <a:t>='</a:t>
            </a:r>
            <a:r>
              <a:rPr lang="en-US" dirty="0" err="1"/>
              <a:t>order_vbs</a:t>
            </a:r>
            <a:r>
              <a:rPr lang="en-US" dirty="0" smtClean="0"/>
              <a:t>';</a:t>
            </a:r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T-SQL: Niet zonder meer uitvoeren!!</a:t>
            </a:r>
          </a:p>
          <a:p>
            <a:r>
              <a:rPr lang="nl-NL" dirty="0" smtClean="0"/>
              <a:t>Index </a:t>
            </a:r>
            <a:r>
              <a:rPr lang="nl-NL" dirty="0" err="1" smtClean="0"/>
              <a:t>tuning</a:t>
            </a:r>
            <a:r>
              <a:rPr lang="nl-NL" dirty="0" smtClean="0"/>
              <a:t> = continue proces = performance verbeteren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0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Scripts – Maintenance Solution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http://ola.hallengren.com</a:t>
            </a:r>
            <a:endParaRPr lang="nl-NL" dirty="0" smtClean="0"/>
          </a:p>
          <a:p>
            <a:pPr lvl="1"/>
            <a:r>
              <a:rPr lang="nl-NL" dirty="0" smtClean="0"/>
              <a:t>SQL Maintenance Wizard </a:t>
            </a:r>
            <a:r>
              <a:rPr lang="nl-NL" dirty="0" err="1" smtClean="0"/>
              <a:t>v.s.</a:t>
            </a:r>
            <a:r>
              <a:rPr lang="nl-NL" dirty="0" smtClean="0"/>
              <a:t> Maintenance Solution (PDF)</a:t>
            </a:r>
          </a:p>
          <a:p>
            <a:pPr lvl="1"/>
            <a:r>
              <a:rPr lang="nl-NL" dirty="0" smtClean="0"/>
              <a:t>Maintenance Solution: aanpassingen advies Brent </a:t>
            </a:r>
            <a:r>
              <a:rPr lang="nl-NL" dirty="0" err="1" smtClean="0"/>
              <a:t>Ozar</a:t>
            </a:r>
            <a:endParaRPr lang="nl-NL" dirty="0" smtClean="0"/>
          </a:p>
          <a:p>
            <a:pPr lvl="1"/>
            <a:r>
              <a:rPr lang="nl-NL" dirty="0" smtClean="0"/>
              <a:t>Belangrijk:</a:t>
            </a:r>
          </a:p>
          <a:p>
            <a:pPr lvl="2"/>
            <a:r>
              <a:rPr lang="nl-NL" dirty="0" smtClean="0"/>
              <a:t>Index </a:t>
            </a:r>
            <a:r>
              <a:rPr lang="nl-NL" dirty="0" err="1" smtClean="0"/>
              <a:t>rebuild</a:t>
            </a:r>
            <a:r>
              <a:rPr lang="nl-NL" dirty="0" smtClean="0"/>
              <a:t> voor de Full </a:t>
            </a:r>
            <a:r>
              <a:rPr lang="nl-NL" dirty="0" err="1" smtClean="0"/>
              <a:t>backup</a:t>
            </a:r>
            <a:r>
              <a:rPr lang="nl-NL" dirty="0" smtClean="0"/>
              <a:t> (doe ik dit zelf wel?)</a:t>
            </a:r>
          </a:p>
          <a:p>
            <a:pPr lvl="1"/>
            <a:r>
              <a:rPr lang="nl-NL" dirty="0" smtClean="0"/>
              <a:t>Maintenance Solution maakt alleen jobs aan</a:t>
            </a:r>
          </a:p>
          <a:p>
            <a:pPr lvl="2"/>
            <a:r>
              <a:rPr lang="nl-NL" dirty="0" smtClean="0"/>
              <a:t>Schedule zelf toevoegen</a:t>
            </a:r>
          </a:p>
          <a:p>
            <a:pPr lvl="2"/>
            <a:r>
              <a:rPr lang="nl-NL" dirty="0" smtClean="0"/>
              <a:t>Scripts?</a:t>
            </a:r>
          </a:p>
          <a:p>
            <a:pPr marL="355600" lvl="1" indent="0">
              <a:buNone/>
            </a:pP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83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SQL Server </a:t>
            </a:r>
            <a:r>
              <a:rPr lang="nl-NL" dirty="0" err="1" smtClean="0"/>
              <a:t>Defaults</a:t>
            </a:r>
            <a:r>
              <a:rPr lang="nl-NL" dirty="0" smtClean="0"/>
              <a:t> - </a:t>
            </a:r>
            <a:r>
              <a:rPr lang="nl-NL" dirty="0" err="1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Memory: Max 90% van OS of OS-4GB. Welke meer is</a:t>
            </a:r>
          </a:p>
          <a:p>
            <a:r>
              <a:rPr lang="nl-NL" dirty="0" smtClean="0"/>
              <a:t>Security: Windows als kan (</a:t>
            </a:r>
            <a:r>
              <a:rPr lang="nl-NL" dirty="0" err="1" smtClean="0"/>
              <a:t>Kerberos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Proxy server account = voor OS/FS interactie van T-SQL (script)</a:t>
            </a:r>
          </a:p>
          <a:p>
            <a:r>
              <a:rPr lang="nl-NL" dirty="0" smtClean="0"/>
              <a:t>Database </a:t>
            </a:r>
            <a:r>
              <a:rPr lang="nl-NL" dirty="0" err="1" smtClean="0"/>
              <a:t>Settings</a:t>
            </a:r>
            <a:endParaRPr lang="nl-NL" dirty="0" smtClean="0"/>
          </a:p>
          <a:p>
            <a:pPr lvl="1"/>
            <a:r>
              <a:rPr lang="nl-NL" dirty="0" err="1" smtClean="0"/>
              <a:t>Compress</a:t>
            </a:r>
            <a:r>
              <a:rPr lang="nl-NL" dirty="0" smtClean="0"/>
              <a:t> </a:t>
            </a:r>
            <a:r>
              <a:rPr lang="nl-NL" dirty="0" err="1" smtClean="0"/>
              <a:t>Backup</a:t>
            </a:r>
            <a:endParaRPr lang="nl-NL" dirty="0" smtClean="0"/>
          </a:p>
          <a:p>
            <a:pPr lvl="1"/>
            <a:r>
              <a:rPr lang="nl-NL" dirty="0" smtClean="0"/>
              <a:t>Default </a:t>
            </a:r>
            <a:r>
              <a:rPr lang="nl-NL" dirty="0" err="1" smtClean="0"/>
              <a:t>Locations</a:t>
            </a:r>
            <a:r>
              <a:rPr lang="nl-NL" dirty="0" smtClean="0"/>
              <a:t> (</a:t>
            </a:r>
            <a:r>
              <a:rPr lang="nl-NL" dirty="0" err="1" smtClean="0"/>
              <a:t>restart</a:t>
            </a:r>
            <a:r>
              <a:rPr lang="nl-NL" dirty="0" smtClean="0"/>
              <a:t> nodig – probeer maar)</a:t>
            </a:r>
          </a:p>
          <a:p>
            <a:r>
              <a:rPr lang="nl-NL" dirty="0" err="1" smtClean="0"/>
              <a:t>Parallelism</a:t>
            </a:r>
            <a:endParaRPr lang="nl-NL" dirty="0" smtClean="0"/>
          </a:p>
          <a:p>
            <a:pPr lvl="1"/>
            <a:r>
              <a:rPr lang="nl-NL" dirty="0" smtClean="0"/>
              <a:t>Studenten in een klas</a:t>
            </a:r>
          </a:p>
          <a:p>
            <a:pPr lvl="2"/>
            <a:r>
              <a:rPr lang="nl-NL" dirty="0" err="1" smtClean="0"/>
              <a:t>Cost</a:t>
            </a:r>
            <a:r>
              <a:rPr lang="nl-NL" dirty="0" smtClean="0"/>
              <a:t> </a:t>
            </a:r>
            <a:r>
              <a:rPr lang="nl-NL" dirty="0" err="1" smtClean="0"/>
              <a:t>Threshold</a:t>
            </a:r>
            <a:endParaRPr lang="nl-NL" dirty="0" smtClean="0"/>
          </a:p>
          <a:p>
            <a:pPr lvl="2"/>
            <a:r>
              <a:rPr lang="nl-NL" dirty="0" smtClean="0"/>
              <a:t>Max </a:t>
            </a:r>
            <a:r>
              <a:rPr lang="nl-NL" dirty="0" err="1" smtClean="0"/>
              <a:t>degree</a:t>
            </a:r>
            <a:r>
              <a:rPr lang="nl-NL" dirty="0" smtClean="0"/>
              <a:t> of </a:t>
            </a:r>
            <a:r>
              <a:rPr lang="nl-NL" dirty="0" err="1" smtClean="0"/>
              <a:t>Parallelism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28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2.quickmeme.com/img/32/32f42e59792d736f15e2ef8d38271f358e834c6a034e329400a3962d5bb84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68960"/>
            <a:ext cx="319443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SQL Server </a:t>
            </a:r>
            <a:r>
              <a:rPr lang="nl-NL" dirty="0" err="1" smtClean="0"/>
              <a:t>Defaults</a:t>
            </a:r>
            <a:r>
              <a:rPr lang="nl-NL" dirty="0" smtClean="0"/>
              <a:t> – Must Have Aanpassingen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MaxDOP</a:t>
            </a:r>
            <a:r>
              <a:rPr lang="nl-NL" dirty="0" smtClean="0"/>
              <a:t> = aantal </a:t>
            </a:r>
            <a:r>
              <a:rPr lang="nl-NL" dirty="0" err="1" smtClean="0"/>
              <a:t>vCPUs</a:t>
            </a:r>
            <a:endParaRPr lang="nl-NL" dirty="0" smtClean="0"/>
          </a:p>
          <a:p>
            <a:r>
              <a:rPr lang="nl-NL" dirty="0" err="1" smtClean="0"/>
              <a:t>Cost</a:t>
            </a:r>
            <a:r>
              <a:rPr lang="nl-NL" dirty="0" smtClean="0"/>
              <a:t> </a:t>
            </a:r>
            <a:r>
              <a:rPr lang="nl-NL" dirty="0" err="1" smtClean="0"/>
              <a:t>Threshold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Parallelism</a:t>
            </a:r>
            <a:r>
              <a:rPr lang="nl-NL" dirty="0" smtClean="0"/>
              <a:t> = 50 als startgetal</a:t>
            </a:r>
          </a:p>
          <a:p>
            <a:r>
              <a:rPr lang="nl-NL" dirty="0" smtClean="0"/>
              <a:t>Instant File </a:t>
            </a:r>
            <a:r>
              <a:rPr lang="nl-NL" dirty="0" err="1" smtClean="0"/>
              <a:t>Initialization</a:t>
            </a:r>
            <a:endParaRPr lang="nl-NL" dirty="0" smtClean="0"/>
          </a:p>
          <a:p>
            <a:pPr lvl="1"/>
            <a:r>
              <a:rPr lang="nl-NL" dirty="0" smtClean="0"/>
              <a:t>Nullen </a:t>
            </a:r>
            <a:r>
              <a:rPr lang="nl-NL" dirty="0" err="1" smtClean="0"/>
              <a:t>vs</a:t>
            </a:r>
            <a:r>
              <a:rPr lang="nl-NL" dirty="0" smtClean="0"/>
              <a:t> claimen</a:t>
            </a:r>
          </a:p>
          <a:p>
            <a:r>
              <a:rPr lang="nl-NL" dirty="0" err="1" smtClean="0"/>
              <a:t>Backup</a:t>
            </a:r>
            <a:r>
              <a:rPr lang="nl-NL" dirty="0" smtClean="0"/>
              <a:t> </a:t>
            </a:r>
            <a:r>
              <a:rPr lang="nl-NL" dirty="0" err="1" smtClean="0"/>
              <a:t>Compression</a:t>
            </a:r>
            <a:endParaRPr lang="nl-NL" dirty="0" smtClean="0"/>
          </a:p>
          <a:p>
            <a:r>
              <a:rPr lang="nl-NL" dirty="0" err="1" smtClean="0"/>
              <a:t>Secret</a:t>
            </a:r>
            <a:r>
              <a:rPr lang="nl-NL" dirty="0" smtClean="0"/>
              <a:t> Back Door: DAC</a:t>
            </a:r>
          </a:p>
          <a:p>
            <a:pPr lvl="1"/>
            <a:r>
              <a:rPr lang="nl-NL" dirty="0"/>
              <a:t>Server herstart wist veel gegevens,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oorzaak </a:t>
            </a:r>
            <a:r>
              <a:rPr lang="nl-NL" dirty="0"/>
              <a:t>is weg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SMS: ADMIN:&lt;Servernaam\</a:t>
            </a:r>
            <a:r>
              <a:rPr lang="nl-NL" dirty="0" err="1" smtClean="0"/>
              <a:t>Instance</a:t>
            </a:r>
            <a:r>
              <a:rPr lang="nl-NL" dirty="0" smtClean="0"/>
              <a:t>&gt;</a:t>
            </a:r>
          </a:p>
          <a:p>
            <a:pPr lvl="1"/>
            <a:r>
              <a:rPr lang="en-US" dirty="0" smtClean="0">
                <a:hlinkClick r:id="rId3"/>
              </a:rPr>
              <a:t>SQL DAC video</a:t>
            </a:r>
            <a:endParaRPr lang="en-US" dirty="0" smtClean="0"/>
          </a:p>
          <a:p>
            <a:r>
              <a:rPr lang="nl-NL" i="1" dirty="0" smtClean="0"/>
              <a:t>Gevolg: Ron Setup Scripts...</a:t>
            </a:r>
            <a:endParaRPr lang="en-US" i="1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0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Database </a:t>
            </a:r>
            <a:r>
              <a:rPr lang="nl-NL" dirty="0" err="1" smtClean="0"/>
              <a:t>Defaults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DB</a:t>
            </a:r>
          </a:p>
          <a:p>
            <a:pPr lvl="1"/>
            <a:r>
              <a:rPr lang="nl-NL" dirty="0" smtClean="0"/>
              <a:t>Collation (Applicatie specifiek, </a:t>
            </a:r>
            <a:r>
              <a:rPr lang="nl-NL" dirty="0" err="1" smtClean="0"/>
              <a:t>TempDB</a:t>
            </a:r>
            <a:r>
              <a:rPr lang="nl-NL" dirty="0" smtClean="0"/>
              <a:t>?) (</a:t>
            </a:r>
            <a:r>
              <a:rPr lang="nl-NL" dirty="0" err="1" smtClean="0"/>
              <a:t>Sharepoint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Recovery Model (Full </a:t>
            </a:r>
            <a:r>
              <a:rPr lang="nl-NL" dirty="0" err="1" smtClean="0"/>
              <a:t>vs</a:t>
            </a:r>
            <a:r>
              <a:rPr lang="nl-NL" dirty="0" smtClean="0"/>
              <a:t> Simple)</a:t>
            </a:r>
          </a:p>
          <a:p>
            <a:pPr lvl="1"/>
            <a:r>
              <a:rPr lang="nl-NL" dirty="0" smtClean="0"/>
              <a:t>Files</a:t>
            </a:r>
          </a:p>
          <a:p>
            <a:pPr lvl="2"/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2"/>
            <a:r>
              <a:rPr lang="nl-NL" dirty="0" smtClean="0"/>
              <a:t>Auto </a:t>
            </a:r>
            <a:r>
              <a:rPr lang="nl-NL" dirty="0" err="1" smtClean="0"/>
              <a:t>Growth</a:t>
            </a:r>
            <a:r>
              <a:rPr lang="nl-NL" dirty="0" smtClean="0"/>
              <a:t>/</a:t>
            </a:r>
            <a:r>
              <a:rPr lang="nl-NL" dirty="0" err="1" smtClean="0"/>
              <a:t>Maxsize</a:t>
            </a:r>
            <a:endParaRPr lang="nl-NL" dirty="0" smtClean="0"/>
          </a:p>
          <a:p>
            <a:pPr lvl="1"/>
            <a:r>
              <a:rPr lang="nl-NL" dirty="0" smtClean="0"/>
              <a:t>Options</a:t>
            </a:r>
          </a:p>
          <a:p>
            <a:pPr lvl="2"/>
            <a:r>
              <a:rPr lang="nl-NL" dirty="0" smtClean="0"/>
              <a:t>Recovery Model</a:t>
            </a:r>
          </a:p>
          <a:p>
            <a:pPr lvl="2"/>
            <a:r>
              <a:rPr lang="nl-NL" dirty="0" smtClean="0"/>
              <a:t>Compatibility Level</a:t>
            </a:r>
          </a:p>
          <a:p>
            <a:pPr lvl="3"/>
            <a:r>
              <a:rPr lang="nl-NL" dirty="0" smtClean="0"/>
              <a:t>Gedrag en Syntax</a:t>
            </a:r>
          </a:p>
          <a:p>
            <a:pPr lvl="2"/>
            <a:r>
              <a:rPr lang="nl-NL" dirty="0" smtClean="0"/>
              <a:t>Auto Close (NEEEE!)</a:t>
            </a:r>
          </a:p>
          <a:p>
            <a:pPr lvl="2"/>
            <a:r>
              <a:rPr lang="nl-NL" dirty="0" smtClean="0"/>
              <a:t>Auto </a:t>
            </a:r>
            <a:r>
              <a:rPr lang="nl-NL" dirty="0" err="1" smtClean="0"/>
              <a:t>Shrink</a:t>
            </a:r>
            <a:r>
              <a:rPr lang="nl-NL" dirty="0" smtClean="0"/>
              <a:t> (NEEEEEEEE!)</a:t>
            </a:r>
          </a:p>
          <a:p>
            <a:r>
              <a:rPr lang="nl-NL" sz="1200" dirty="0" smtClean="0"/>
              <a:t>Als server enkel voor de ontwikkelaars beschikbaar is, kunnen rechten in </a:t>
            </a:r>
            <a:r>
              <a:rPr lang="nl-NL" sz="1200" dirty="0" err="1" smtClean="0"/>
              <a:t>ModelDB</a:t>
            </a:r>
            <a:r>
              <a:rPr lang="nl-NL" sz="1200" dirty="0" smtClean="0"/>
              <a:t> uitgedeeld worden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0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TempDB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Info: </a:t>
            </a:r>
            <a:r>
              <a:rPr lang="nl-NL" dirty="0" err="1" smtClean="0">
                <a:hlinkClick r:id="rId2"/>
              </a:rPr>
              <a:t>tempdb</a:t>
            </a:r>
            <a:r>
              <a:rPr lang="nl-NL" dirty="0" smtClean="0">
                <a:hlinkClick r:id="rId2"/>
              </a:rPr>
              <a:t>-performance-</a:t>
            </a:r>
            <a:r>
              <a:rPr lang="nl-NL" dirty="0" err="1" smtClean="0">
                <a:hlinkClick r:id="rId2"/>
              </a:rPr>
              <a:t>and</a:t>
            </a:r>
            <a:r>
              <a:rPr lang="nl-NL" dirty="0" smtClean="0">
                <a:hlinkClick r:id="rId2"/>
              </a:rPr>
              <a:t>-</a:t>
            </a:r>
            <a:r>
              <a:rPr lang="nl-NL" dirty="0" err="1" smtClean="0">
                <a:hlinkClick r:id="rId2"/>
              </a:rPr>
              <a:t>configuration</a:t>
            </a:r>
            <a:r>
              <a:rPr lang="nl-NL" dirty="0" smtClean="0">
                <a:hlinkClick r:id="rId2"/>
              </a:rPr>
              <a:t> video</a:t>
            </a:r>
            <a:endParaRPr lang="nl-NL" dirty="0" smtClean="0"/>
          </a:p>
          <a:p>
            <a:r>
              <a:rPr lang="nl-NL" dirty="0" smtClean="0"/>
              <a:t>Maar 1 </a:t>
            </a:r>
            <a:r>
              <a:rPr lang="nl-NL" dirty="0" err="1" smtClean="0"/>
              <a:t>TempDB</a:t>
            </a:r>
            <a:r>
              <a:rPr lang="nl-NL" dirty="0" smtClean="0"/>
              <a:t> file? </a:t>
            </a:r>
          </a:p>
          <a:p>
            <a:pPr lvl="1"/>
            <a:r>
              <a:rPr lang="nl-NL" dirty="0" smtClean="0"/>
              <a:t>Meer is beter (RR belasting)</a:t>
            </a:r>
          </a:p>
          <a:p>
            <a:pPr lvl="2"/>
            <a:r>
              <a:rPr lang="nl-NL" dirty="0" smtClean="0"/>
              <a:t>aantal </a:t>
            </a:r>
            <a:r>
              <a:rPr lang="nl-NL" dirty="0" err="1" smtClean="0"/>
              <a:t>cores</a:t>
            </a:r>
            <a:r>
              <a:rPr lang="nl-NL" dirty="0" smtClean="0"/>
              <a:t>/2, meningen verschillen online)</a:t>
            </a:r>
          </a:p>
          <a:p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performing</a:t>
            </a:r>
            <a:r>
              <a:rPr lang="nl-NL" dirty="0" smtClean="0"/>
              <a:t> Disks nodig</a:t>
            </a:r>
          </a:p>
          <a:p>
            <a:r>
              <a:rPr lang="nl-NL" dirty="0" smtClean="0"/>
              <a:t>Wat gebeurd er in </a:t>
            </a:r>
            <a:r>
              <a:rPr lang="nl-NL" dirty="0" err="1" smtClean="0"/>
              <a:t>TempDB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SQL Server interne objecten</a:t>
            </a:r>
          </a:p>
          <a:p>
            <a:pPr lvl="2"/>
            <a:r>
              <a:rPr lang="nl-NL" dirty="0" err="1" smtClean="0"/>
              <a:t>Joins</a:t>
            </a:r>
            <a:r>
              <a:rPr lang="nl-NL" dirty="0" smtClean="0"/>
              <a:t>, berekeningen</a:t>
            </a:r>
          </a:p>
          <a:p>
            <a:pPr lvl="2"/>
            <a:r>
              <a:rPr lang="nl-NL" dirty="0" smtClean="0"/>
              <a:t>XML </a:t>
            </a:r>
            <a:r>
              <a:rPr lang="nl-NL" dirty="0" err="1" smtClean="0"/>
              <a:t>variablen</a:t>
            </a:r>
            <a:r>
              <a:rPr lang="nl-NL" dirty="0" smtClean="0"/>
              <a:t> en LOB data tijdens </a:t>
            </a:r>
            <a:r>
              <a:rPr lang="nl-NL" dirty="0" err="1" smtClean="0"/>
              <a:t>queries</a:t>
            </a:r>
            <a:endParaRPr lang="nl-NL" dirty="0" smtClean="0"/>
          </a:p>
          <a:p>
            <a:pPr lvl="2"/>
            <a:r>
              <a:rPr lang="nl-NL" dirty="0" smtClean="0"/>
              <a:t>Versie opslag van </a:t>
            </a:r>
            <a:r>
              <a:rPr lang="nl-NL" dirty="0" err="1" smtClean="0"/>
              <a:t>DB’s</a:t>
            </a:r>
            <a:r>
              <a:rPr lang="nl-NL" dirty="0" smtClean="0"/>
              <a:t> bij Index </a:t>
            </a:r>
            <a:r>
              <a:rPr lang="nl-NL" dirty="0" err="1" smtClean="0"/>
              <a:t>rebuild</a:t>
            </a:r>
            <a:r>
              <a:rPr lang="nl-NL" dirty="0" smtClean="0"/>
              <a:t>, snapshot </a:t>
            </a:r>
            <a:r>
              <a:rPr lang="nl-NL" dirty="0" err="1" smtClean="0"/>
              <a:t>isolation</a:t>
            </a:r>
            <a:r>
              <a:rPr lang="nl-NL" dirty="0" smtClean="0"/>
              <a:t>, triggers</a:t>
            </a:r>
          </a:p>
          <a:p>
            <a:pPr lvl="2"/>
            <a:r>
              <a:rPr lang="nl-NL" dirty="0" smtClean="0"/>
              <a:t>Alle query operations</a:t>
            </a:r>
          </a:p>
          <a:p>
            <a:pPr lvl="2"/>
            <a:r>
              <a:rPr lang="nl-NL" dirty="0" smtClean="0"/>
              <a:t>Tijdelijke tabellen en variabelen</a:t>
            </a:r>
          </a:p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  <p:pic>
        <p:nvPicPr>
          <p:cNvPr id="7" name="Picture 2" descr="http://www.mememaker.net/static/images/memes/45341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42" y="1916832"/>
            <a:ext cx="288479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6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Backup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Recovery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Database recovery model</a:t>
            </a:r>
          </a:p>
          <a:p>
            <a:pPr lvl="1"/>
            <a:r>
              <a:rPr lang="nl-NL" dirty="0" smtClean="0"/>
              <a:t>Simple (Niet kritiek, makkelijk data opnieuw te genereren, statisch)</a:t>
            </a:r>
          </a:p>
          <a:p>
            <a:pPr lvl="2"/>
            <a:r>
              <a:rPr lang="nl-NL" dirty="0" err="1" smtClean="0"/>
              <a:t>Backups</a:t>
            </a:r>
            <a:r>
              <a:rPr lang="nl-NL" dirty="0" smtClean="0"/>
              <a:t>: Complete </a:t>
            </a:r>
            <a:r>
              <a:rPr lang="nl-NL" dirty="0" err="1" smtClean="0"/>
              <a:t>backups</a:t>
            </a:r>
            <a:r>
              <a:rPr lang="nl-NL" dirty="0" smtClean="0"/>
              <a:t> mogelijk</a:t>
            </a:r>
          </a:p>
          <a:p>
            <a:pPr lvl="2"/>
            <a:r>
              <a:rPr lang="nl-NL" dirty="0" err="1"/>
              <a:t>Backups</a:t>
            </a:r>
            <a:r>
              <a:rPr lang="nl-NL" dirty="0"/>
              <a:t>: </a:t>
            </a:r>
            <a:r>
              <a:rPr lang="nl-NL" dirty="0" err="1" smtClean="0"/>
              <a:t>Differential</a:t>
            </a:r>
            <a:r>
              <a:rPr lang="nl-NL" dirty="0" smtClean="0"/>
              <a:t> </a:t>
            </a:r>
            <a:r>
              <a:rPr lang="nl-NL" dirty="0" err="1" smtClean="0"/>
              <a:t>backups</a:t>
            </a:r>
            <a:r>
              <a:rPr lang="nl-NL" dirty="0" smtClean="0"/>
              <a:t> mogelijk</a:t>
            </a:r>
          </a:p>
          <a:p>
            <a:pPr lvl="1"/>
            <a:r>
              <a:rPr lang="nl-NL" dirty="0" smtClean="0"/>
              <a:t>Full (Kritiek, Point-in-time </a:t>
            </a:r>
            <a:r>
              <a:rPr lang="nl-NL" dirty="0" err="1" smtClean="0"/>
              <a:t>restore</a:t>
            </a:r>
            <a:r>
              <a:rPr lang="nl-NL" dirty="0" smtClean="0"/>
              <a:t>, DB </a:t>
            </a:r>
            <a:r>
              <a:rPr lang="nl-NL" dirty="0" err="1" smtClean="0"/>
              <a:t>Mirroring</a:t>
            </a:r>
            <a:r>
              <a:rPr lang="nl-NL" dirty="0" smtClean="0"/>
              <a:t>)</a:t>
            </a:r>
            <a:endParaRPr lang="nl-NL" dirty="0"/>
          </a:p>
          <a:p>
            <a:pPr lvl="2"/>
            <a:r>
              <a:rPr lang="nl-NL" dirty="0" err="1"/>
              <a:t>Backups</a:t>
            </a:r>
            <a:r>
              <a:rPr lang="nl-NL" dirty="0"/>
              <a:t>: Als </a:t>
            </a:r>
            <a:r>
              <a:rPr lang="nl-NL" dirty="0" err="1"/>
              <a:t>simple</a:t>
            </a:r>
            <a:endParaRPr lang="nl-NL" dirty="0"/>
          </a:p>
          <a:p>
            <a:pPr lvl="2"/>
            <a:r>
              <a:rPr lang="nl-NL" dirty="0" err="1"/>
              <a:t>Backups</a:t>
            </a:r>
            <a:r>
              <a:rPr lang="nl-NL" dirty="0"/>
              <a:t>: Transactie log </a:t>
            </a:r>
            <a:r>
              <a:rPr lang="nl-NL" dirty="0" err="1"/>
              <a:t>backup</a:t>
            </a:r>
            <a:r>
              <a:rPr lang="nl-NL" dirty="0"/>
              <a:t> </a:t>
            </a:r>
            <a:r>
              <a:rPr lang="nl-NL" dirty="0" smtClean="0"/>
              <a:t>verplicht</a:t>
            </a:r>
          </a:p>
          <a:p>
            <a:pPr lvl="1"/>
            <a:r>
              <a:rPr lang="nl-NL" dirty="0" err="1" smtClean="0"/>
              <a:t>Bulk_Logged</a:t>
            </a:r>
            <a:r>
              <a:rPr lang="nl-NL" dirty="0" smtClean="0"/>
              <a:t> (Gebruik ikzelf niet)</a:t>
            </a:r>
            <a:endParaRPr lang="nl-NL" dirty="0"/>
          </a:p>
          <a:p>
            <a:pPr lvl="2"/>
            <a:r>
              <a:rPr lang="nl-NL" dirty="0" smtClean="0"/>
              <a:t>Zelfde als Full, maar BULK transacties komen niet in transaction logs terecht</a:t>
            </a:r>
          </a:p>
          <a:p>
            <a:pPr lvl="2"/>
            <a:r>
              <a:rPr lang="nl-NL" dirty="0" err="1" smtClean="0"/>
              <a:t>Backups</a:t>
            </a:r>
            <a:r>
              <a:rPr lang="nl-NL" dirty="0"/>
              <a:t>: Als </a:t>
            </a:r>
            <a:r>
              <a:rPr lang="nl-NL" dirty="0" err="1"/>
              <a:t>simple</a:t>
            </a:r>
            <a:endParaRPr lang="nl-NL" dirty="0"/>
          </a:p>
          <a:p>
            <a:pPr lvl="2"/>
            <a:r>
              <a:rPr lang="nl-NL" dirty="0" err="1"/>
              <a:t>Backups</a:t>
            </a:r>
            <a:r>
              <a:rPr lang="nl-NL" dirty="0"/>
              <a:t>: Transactie log </a:t>
            </a:r>
            <a:r>
              <a:rPr lang="nl-NL" dirty="0" err="1"/>
              <a:t>backup</a:t>
            </a:r>
            <a:r>
              <a:rPr lang="nl-NL" dirty="0"/>
              <a:t> </a:t>
            </a:r>
            <a:r>
              <a:rPr lang="nl-NL" dirty="0" smtClean="0"/>
              <a:t>verplicht</a:t>
            </a:r>
          </a:p>
          <a:p>
            <a:pPr lvl="1"/>
            <a:r>
              <a:rPr lang="nl-NL" dirty="0" smtClean="0"/>
              <a:t>Wijzigen: </a:t>
            </a:r>
            <a:r>
              <a:rPr lang="en-US" sz="1800" dirty="0"/>
              <a:t>ALTER DATABASE </a:t>
            </a:r>
            <a:r>
              <a:rPr lang="en-US" sz="1800" dirty="0" smtClean="0"/>
              <a:t>Test </a:t>
            </a:r>
            <a:r>
              <a:rPr lang="en-US" sz="1800" dirty="0"/>
              <a:t>SET RECOVERY </a:t>
            </a:r>
            <a:r>
              <a:rPr lang="en-US" sz="1800" dirty="0" smtClean="0"/>
              <a:t>&lt;FULL|SIMPLE&gt;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  <a:p>
            <a:pPr marL="355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6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ndertitel 2"/>
          <p:cNvSpPr>
            <a:spLocks noGrp="1"/>
          </p:cNvSpPr>
          <p:nvPr>
            <p:ph type="subTitle" idx="1"/>
          </p:nvPr>
        </p:nvSpPr>
        <p:spPr>
          <a:xfrm>
            <a:off x="684213" y="5678488"/>
            <a:ext cx="6767512" cy="863600"/>
          </a:xfrm>
        </p:spPr>
        <p:txBody>
          <a:bodyPr/>
          <a:lstStyle/>
          <a:p>
            <a:r>
              <a:rPr dirty="0" err="1" smtClean="0"/>
              <a:t>Accidental</a:t>
            </a:r>
            <a:r>
              <a:rPr dirty="0" smtClean="0"/>
              <a:t> DBA</a:t>
            </a:r>
          </a:p>
        </p:txBody>
      </p:sp>
      <p:sp>
        <p:nvSpPr>
          <p:cNvPr id="17411" name="Titel 1"/>
          <p:cNvSpPr>
            <a:spLocks noGrp="1"/>
          </p:cNvSpPr>
          <p:nvPr>
            <p:ph type="ctrTitle"/>
          </p:nvPr>
        </p:nvSpPr>
        <p:spPr>
          <a:xfrm>
            <a:off x="684213" y="4957763"/>
            <a:ext cx="6767512" cy="650875"/>
          </a:xfrm>
        </p:spPr>
        <p:txBody>
          <a:bodyPr/>
          <a:lstStyle/>
          <a:p>
            <a:r>
              <a:rPr lang="nl-NL" dirty="0" smtClean="0"/>
              <a:t>VDL SQL Training</a:t>
            </a:r>
          </a:p>
        </p:txBody>
      </p:sp>
      <p:grpSp>
        <p:nvGrpSpPr>
          <p:cNvPr id="17412" name="Groep 3"/>
          <p:cNvGrpSpPr>
            <a:grpSpLocks/>
          </p:cNvGrpSpPr>
          <p:nvPr/>
        </p:nvGrpSpPr>
        <p:grpSpPr bwMode="auto">
          <a:xfrm>
            <a:off x="3059113" y="514350"/>
            <a:ext cx="5329237" cy="1433513"/>
            <a:chOff x="398471" y="5164381"/>
            <a:chExt cx="5328592" cy="1432971"/>
          </a:xfrm>
        </p:grpSpPr>
        <p:sp>
          <p:nvSpPr>
            <p:cNvPr id="5" name="Ondertitel 2"/>
            <p:cNvSpPr txBox="1">
              <a:spLocks/>
            </p:cNvSpPr>
            <p:nvPr/>
          </p:nvSpPr>
          <p:spPr>
            <a:xfrm>
              <a:off x="827044" y="5732491"/>
              <a:ext cx="4896844" cy="86486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>
              <a:lvl1pPr marL="0" indent="0" algn="l">
                <a:buNone/>
                <a:defRPr sz="3200">
                  <a:solidFill>
                    <a:schemeClr val="bg1"/>
                  </a:solidFill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eaLnBrk="0" hangingPunct="0">
                <a:spcBef>
                  <a:spcPct val="30000"/>
                </a:spcBef>
                <a:buClr>
                  <a:srgbClr val="089EF1"/>
                </a:buClr>
                <a:buFont typeface="Wingdings" pitchFamily="2" charset="2"/>
                <a:buNone/>
                <a:defRPr/>
              </a:pPr>
              <a:r>
                <a:rPr lang="nl-NL" kern="0" dirty="0" smtClean="0">
                  <a:cs typeface="Arial" pitchFamily="34" charset="0"/>
                </a:rPr>
                <a:t>Kracht door samenwerking</a:t>
              </a:r>
              <a:endParaRPr lang="nl-NL" kern="0" dirty="0">
                <a:cs typeface="Arial" pitchFamily="34" charset="0"/>
              </a:endParaRPr>
            </a:p>
          </p:txBody>
        </p:sp>
        <p:sp>
          <p:nvSpPr>
            <p:cNvPr id="6" name="Titel 1"/>
            <p:cNvSpPr txBox="1">
              <a:spLocks/>
            </p:cNvSpPr>
            <p:nvPr/>
          </p:nvSpPr>
          <p:spPr>
            <a:xfrm>
              <a:off x="398471" y="5164381"/>
              <a:ext cx="5328592" cy="650629"/>
            </a:xfrm>
            <a:prstGeom prst="rect">
              <a:avLst/>
            </a:prstGeom>
          </p:spPr>
          <p:txBody>
            <a:bodyPr lIns="0" tIns="0" rIns="0" bIns="0" anchor="b"/>
            <a:lstStyle>
              <a:lvl1pPr>
                <a:defRPr sz="4800">
                  <a:solidFill>
                    <a:schemeClr val="bg1"/>
                  </a:solidFill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nl-NL" b="1" dirty="0" smtClean="0">
                  <a:ea typeface="+mj-ea"/>
                  <a:cs typeface="Arial" pitchFamily="34" charset="0"/>
                </a:rPr>
                <a:t>VDL Groep</a:t>
              </a:r>
              <a:endParaRPr lang="nl-NL" b="1" dirty="0">
                <a:ea typeface="+mj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Backup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Recovery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Restore</a:t>
            </a:r>
            <a:r>
              <a:rPr lang="nl-NL" dirty="0" smtClean="0"/>
              <a:t> VBS_TS1_DB naar PIT: 9-8-2016 02:14:10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 smtClean="0"/>
              <a:t>Restore</a:t>
            </a:r>
            <a:r>
              <a:rPr lang="nl-NL" dirty="0" smtClean="0"/>
              <a:t> BAK File WITH NORECOVERY </a:t>
            </a:r>
          </a:p>
          <a:p>
            <a:pPr lvl="2"/>
            <a:r>
              <a:rPr lang="nl-NL" dirty="0" smtClean="0"/>
              <a:t>(Gedeelde mappen vanuit VM)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smtClean="0"/>
              <a:t>Controleer of de DB op </a:t>
            </a:r>
            <a:r>
              <a:rPr lang="nl-NL" dirty="0" err="1" smtClean="0"/>
              <a:t>restoring</a:t>
            </a:r>
            <a:r>
              <a:rPr lang="nl-NL" dirty="0" smtClean="0"/>
              <a:t> staat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/>
              <a:t>Restore</a:t>
            </a:r>
            <a:r>
              <a:rPr lang="nl-NL" dirty="0"/>
              <a:t> overige transaction logs</a:t>
            </a:r>
          </a:p>
          <a:p>
            <a:pPr marL="812800" lvl="1" indent="-457200">
              <a:buFont typeface="+mj-lt"/>
              <a:buAutoNum type="arabicPeriod"/>
            </a:pPr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Backup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Recovery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Restore</a:t>
            </a:r>
            <a:r>
              <a:rPr lang="nl-NL" dirty="0" smtClean="0"/>
              <a:t> VBS_TS1_DB naar PIT: 9-8-2016 02:14:10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 smtClean="0"/>
              <a:t>Restore</a:t>
            </a:r>
            <a:r>
              <a:rPr lang="nl-NL" dirty="0" smtClean="0"/>
              <a:t> BAK File WITH NORECOVERY </a:t>
            </a:r>
          </a:p>
          <a:p>
            <a:pPr lvl="2"/>
            <a:r>
              <a:rPr lang="nl-NL" dirty="0" smtClean="0"/>
              <a:t>(Gedeelde mappen vanuit VM)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smtClean="0"/>
              <a:t>Controleer of de DB op </a:t>
            </a:r>
            <a:r>
              <a:rPr lang="nl-NL" dirty="0" err="1" smtClean="0"/>
              <a:t>restoring</a:t>
            </a:r>
            <a:r>
              <a:rPr lang="nl-NL" dirty="0" smtClean="0"/>
              <a:t> staat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 smtClean="0"/>
              <a:t>Restore</a:t>
            </a:r>
            <a:r>
              <a:rPr lang="nl-NL" dirty="0" smtClean="0"/>
              <a:t> overige transaction logs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 smtClean="0"/>
              <a:t>Problemen?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 smtClean="0"/>
              <a:t>Start het script </a:t>
            </a:r>
            <a:r>
              <a:rPr lang="nl-NL" dirty="0" err="1" smtClean="0"/>
              <a:t>AutoGenerate_Restore_Script.sql</a:t>
            </a:r>
            <a:endParaRPr lang="nl-NL" dirty="0" smtClean="0"/>
          </a:p>
          <a:p>
            <a:pPr lvl="3"/>
            <a:r>
              <a:rPr lang="nl-NL" dirty="0"/>
              <a:t>S:\Software\_SQL_Training\Documenten\Scripts</a:t>
            </a:r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5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Backup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Recovery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Restore</a:t>
            </a:r>
            <a:r>
              <a:rPr lang="nl-NL" dirty="0" smtClean="0"/>
              <a:t> VBS_TS1_DB naar PIT: 9-8-2016 02:14:10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 smtClean="0"/>
              <a:t>Restore</a:t>
            </a:r>
            <a:r>
              <a:rPr lang="nl-NL" dirty="0" smtClean="0"/>
              <a:t> BAK File WITH NORECOVERY </a:t>
            </a:r>
          </a:p>
          <a:p>
            <a:pPr lvl="2"/>
            <a:r>
              <a:rPr lang="nl-NL" dirty="0" smtClean="0"/>
              <a:t>(Gedeelde mappen vanuit VM)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smtClean="0"/>
              <a:t>Controleer of de DB op </a:t>
            </a:r>
            <a:r>
              <a:rPr lang="nl-NL" dirty="0" err="1" smtClean="0"/>
              <a:t>restoring</a:t>
            </a:r>
            <a:r>
              <a:rPr lang="nl-NL" dirty="0" smtClean="0"/>
              <a:t> staat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 smtClean="0"/>
              <a:t>Restore</a:t>
            </a:r>
            <a:r>
              <a:rPr lang="nl-NL" dirty="0" smtClean="0"/>
              <a:t> overige transaction logs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 smtClean="0"/>
              <a:t>Problemen?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/>
              <a:t>Start het script </a:t>
            </a:r>
            <a:r>
              <a:rPr lang="nl-NL" dirty="0" err="1" smtClean="0"/>
              <a:t>AutoGenerate_Restore_Script.sql</a:t>
            </a:r>
            <a:endParaRPr lang="nl-NL" dirty="0" smtClean="0"/>
          </a:p>
          <a:p>
            <a:pPr marL="1811337" lvl="3" indent="-457200"/>
            <a:r>
              <a:rPr lang="nl-NL" dirty="0" smtClean="0"/>
              <a:t>Niks? Waarom niet?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 smtClean="0"/>
              <a:t>Gebruik </a:t>
            </a:r>
            <a:r>
              <a:rPr lang="nl-NL" dirty="0" err="1" smtClean="0"/>
              <a:t>PoSh</a:t>
            </a:r>
            <a:r>
              <a:rPr lang="nl-NL" dirty="0" smtClean="0"/>
              <a:t> script om T-SQL commando’s te genereren</a:t>
            </a:r>
          </a:p>
          <a:p>
            <a:pPr marL="1811337" lvl="3" indent="-457200">
              <a:buFont typeface="+mj-lt"/>
              <a:buAutoNum type="arabicPeriod"/>
            </a:pPr>
            <a:r>
              <a:rPr lang="nl-NL" dirty="0" smtClean="0"/>
              <a:t>Kopieer lokaal en pas PAD en DATABASE aan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smtClean="0"/>
              <a:t>Restoring state? Maar wel klaar met restoren?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93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Backup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Recovery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Restore</a:t>
            </a:r>
            <a:r>
              <a:rPr lang="nl-NL" dirty="0" smtClean="0"/>
              <a:t> VBS_TS1_DB naar PIT: 9-8-2016 02:14:10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 smtClean="0"/>
              <a:t>Restore</a:t>
            </a:r>
            <a:r>
              <a:rPr lang="nl-NL" dirty="0" smtClean="0"/>
              <a:t> BAK File WITH NORECOVERY </a:t>
            </a:r>
          </a:p>
          <a:p>
            <a:pPr lvl="2"/>
            <a:r>
              <a:rPr lang="nl-NL" dirty="0" smtClean="0"/>
              <a:t>(Gedeelde mappen vanuit VM)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smtClean="0"/>
              <a:t>Controleer of de DB op </a:t>
            </a:r>
            <a:r>
              <a:rPr lang="nl-NL" dirty="0" err="1" smtClean="0"/>
              <a:t>restoring</a:t>
            </a:r>
            <a:r>
              <a:rPr lang="nl-NL" dirty="0" smtClean="0"/>
              <a:t> staat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err="1" smtClean="0"/>
              <a:t>Restore</a:t>
            </a:r>
            <a:r>
              <a:rPr lang="nl-NL" dirty="0" smtClean="0"/>
              <a:t> overige transaction logs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 smtClean="0"/>
              <a:t>Problemen?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/>
              <a:t>Start het script </a:t>
            </a:r>
            <a:r>
              <a:rPr lang="nl-NL" dirty="0" err="1" smtClean="0"/>
              <a:t>AutoGenerate_Restore_Script.sql</a:t>
            </a:r>
            <a:endParaRPr lang="nl-NL" dirty="0" smtClean="0"/>
          </a:p>
          <a:p>
            <a:pPr marL="1811337" lvl="3" indent="-457200"/>
            <a:r>
              <a:rPr lang="nl-NL" dirty="0" smtClean="0"/>
              <a:t>Niks? Waarom niet?</a:t>
            </a:r>
          </a:p>
          <a:p>
            <a:pPr marL="1392237" lvl="2" indent="-457200">
              <a:buFont typeface="+mj-lt"/>
              <a:buAutoNum type="arabicPeriod"/>
            </a:pPr>
            <a:r>
              <a:rPr lang="nl-NL" dirty="0" smtClean="0"/>
              <a:t>Gebruik </a:t>
            </a:r>
            <a:r>
              <a:rPr lang="nl-NL" dirty="0" err="1" smtClean="0"/>
              <a:t>PoSh</a:t>
            </a:r>
            <a:r>
              <a:rPr lang="nl-NL" dirty="0" smtClean="0"/>
              <a:t> script om T-SQL commando’s te genereren</a:t>
            </a:r>
          </a:p>
          <a:p>
            <a:pPr marL="812800" lvl="1" indent="-457200">
              <a:buFont typeface="+mj-lt"/>
              <a:buAutoNum type="arabicPeriod"/>
            </a:pPr>
            <a:r>
              <a:rPr lang="nl-NL" dirty="0" smtClean="0"/>
              <a:t>Restoring state? Maar wel klaar met restoren?</a:t>
            </a:r>
          </a:p>
          <a:p>
            <a:pPr marL="1392237" lvl="2" indent="-457200"/>
            <a:r>
              <a:rPr lang="nl-NL" dirty="0" smtClean="0"/>
              <a:t>T-SQL: </a:t>
            </a:r>
            <a:r>
              <a:rPr lang="nl-NL" b="1" dirty="0" err="1" smtClean="0"/>
              <a:t>Restore</a:t>
            </a:r>
            <a:r>
              <a:rPr lang="nl-NL" b="1" dirty="0" smtClean="0"/>
              <a:t> database ts1_vbs </a:t>
            </a:r>
            <a:r>
              <a:rPr lang="nl-NL" b="1" dirty="0" err="1" smtClean="0"/>
              <a:t>with</a:t>
            </a:r>
            <a:r>
              <a:rPr lang="nl-NL" b="1" dirty="0" smtClean="0"/>
              <a:t> recovery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7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Backup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Recovery 3 - Oefening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Handmatig </a:t>
            </a:r>
            <a:r>
              <a:rPr lang="nl-NL" dirty="0" err="1" smtClean="0"/>
              <a:t>backup</a:t>
            </a:r>
            <a:r>
              <a:rPr lang="nl-NL" dirty="0" smtClean="0"/>
              <a:t> maken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IT-er 1 maakt full </a:t>
            </a:r>
            <a:r>
              <a:rPr lang="nl-NL" dirty="0" err="1" smtClean="0"/>
              <a:t>backup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IT-er 1 verwijdert tabel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IT-er 1 maakt transactie log </a:t>
            </a:r>
            <a:r>
              <a:rPr lang="nl-NL" dirty="0" err="1" smtClean="0"/>
              <a:t>backup</a:t>
            </a:r>
            <a:endParaRPr lang="nl-NL" dirty="0" smtClean="0"/>
          </a:p>
          <a:p>
            <a:pPr marL="457200" indent="-457200" algn="r">
              <a:buFont typeface="+mj-lt"/>
              <a:buAutoNum type="arabicPeriod"/>
            </a:pPr>
            <a:r>
              <a:rPr lang="nl-NL" dirty="0" smtClean="0"/>
              <a:t>IT-er 2 maakt full </a:t>
            </a:r>
            <a:r>
              <a:rPr lang="nl-NL" dirty="0" err="1" smtClean="0"/>
              <a:t>backup</a:t>
            </a:r>
            <a:r>
              <a:rPr lang="nl-NL" dirty="0" smtClean="0"/>
              <a:t> en verwijdert de .bak file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IT-er 1 verwijdert andere tabel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IT-er 1 maakt transactie log </a:t>
            </a:r>
            <a:r>
              <a:rPr lang="nl-NL" dirty="0" err="1"/>
              <a:t>backup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IT-er 1 </a:t>
            </a:r>
            <a:r>
              <a:rPr lang="nl-NL" dirty="0" err="1" smtClean="0"/>
              <a:t>restored</a:t>
            </a:r>
            <a:r>
              <a:rPr lang="nl-NL" dirty="0" smtClean="0"/>
              <a:t> </a:t>
            </a:r>
            <a:r>
              <a:rPr lang="nl-NL" dirty="0" err="1" smtClean="0"/>
              <a:t>backups</a:t>
            </a:r>
            <a:r>
              <a:rPr lang="nl-NL" dirty="0" smtClean="0"/>
              <a:t>: Full+2x de transactie log </a:t>
            </a:r>
            <a:r>
              <a:rPr lang="nl-NL" dirty="0" err="1" smtClean="0"/>
              <a:t>backup</a:t>
            </a:r>
            <a:endParaRPr lang="nl-NL" dirty="0" smtClean="0"/>
          </a:p>
          <a:p>
            <a:pPr marL="355600" lvl="1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412776"/>
            <a:ext cx="27908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9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Backup</a:t>
            </a:r>
            <a:r>
              <a:rPr lang="nl-NL" dirty="0" smtClean="0"/>
              <a:t> en Recovery 4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1028" name="Picture 4" descr="https://mitchspitch.files.wordpress.com/2012/05/copy-onl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609401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Ad-hoc </a:t>
            </a:r>
            <a:r>
              <a:rPr lang="nl-NL" dirty="0" err="1" smtClean="0"/>
              <a:t>backup</a:t>
            </a:r>
            <a:r>
              <a:rPr lang="nl-NL" dirty="0" smtClean="0"/>
              <a:t> maakt log chain stuk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StackOverflow</a:t>
            </a:r>
            <a:r>
              <a:rPr lang="nl-NL" dirty="0" smtClean="0"/>
              <a:t> DB </a:t>
            </a:r>
            <a:r>
              <a:rPr lang="nl-NL" dirty="0" err="1" smtClean="0"/>
              <a:t>Mounten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Databases -&gt; </a:t>
            </a:r>
            <a:r>
              <a:rPr lang="nl-NL" dirty="0" err="1" smtClean="0"/>
              <a:t>Attach</a:t>
            </a:r>
            <a:r>
              <a:rPr lang="nl-NL" dirty="0" smtClean="0"/>
              <a:t> Database</a:t>
            </a:r>
          </a:p>
          <a:p>
            <a:pPr lvl="1"/>
            <a:r>
              <a:rPr lang="nl-NL" dirty="0" smtClean="0"/>
              <a:t>Wijs datafile op E: aan</a:t>
            </a:r>
          </a:p>
          <a:p>
            <a:pPr lvl="1"/>
            <a:r>
              <a:rPr lang="nl-NL" dirty="0" smtClean="0"/>
              <a:t>Wijs logfile op L: aan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Controleer de DB</a:t>
            </a:r>
          </a:p>
          <a:p>
            <a:pPr lvl="1"/>
            <a:r>
              <a:rPr lang="nl-NL" dirty="0" smtClean="0"/>
              <a:t>DBCC CHECKDB (&lt;</a:t>
            </a:r>
            <a:r>
              <a:rPr lang="nl-NL" dirty="0" err="1" smtClean="0"/>
              <a:t>dbnaam</a:t>
            </a:r>
            <a:r>
              <a:rPr lang="nl-NL" dirty="0" smtClean="0"/>
              <a:t>&gt;) 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r>
              <a:rPr lang="nl-NL" dirty="0"/>
              <a:t>of DBCC CHECKDB (&lt;</a:t>
            </a:r>
            <a:r>
              <a:rPr lang="nl-NL" dirty="0" err="1"/>
              <a:t>dbnaam</a:t>
            </a:r>
            <a:r>
              <a:rPr lang="nl-NL" dirty="0"/>
              <a:t>&gt;) </a:t>
            </a:r>
            <a:r>
              <a:rPr lang="nl-NL" dirty="0" smtClean="0"/>
              <a:t> WITH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ALL_ERRORMSGS,EXTENDED_LOGICAL_CHECKS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9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- </a:t>
            </a:r>
            <a:r>
              <a:rPr lang="nl-NL" dirty="0" err="1" smtClean="0"/>
              <a:t>Locking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Concurrency</a:t>
            </a:r>
            <a:r>
              <a:rPr lang="nl-NL" b="1" dirty="0" smtClean="0"/>
              <a:t> &lt;-&gt; </a:t>
            </a:r>
            <a:r>
              <a:rPr lang="nl-NL" b="1" dirty="0" err="1" smtClean="0"/>
              <a:t>Locking</a:t>
            </a:r>
            <a:endParaRPr lang="nl-NL" b="1" dirty="0" smtClean="0"/>
          </a:p>
          <a:p>
            <a:pPr lvl="1"/>
            <a:r>
              <a:rPr lang="nl-NL" dirty="0" err="1" smtClean="0"/>
              <a:t>Pessimistic</a:t>
            </a:r>
            <a:r>
              <a:rPr lang="nl-NL" dirty="0" smtClean="0"/>
              <a:t> </a:t>
            </a:r>
            <a:r>
              <a:rPr lang="nl-NL" dirty="0" err="1" smtClean="0"/>
              <a:t>Locking</a:t>
            </a:r>
            <a:r>
              <a:rPr lang="nl-NL" dirty="0" smtClean="0"/>
              <a:t> = Default</a:t>
            </a:r>
          </a:p>
          <a:p>
            <a:pPr lvl="2"/>
            <a:r>
              <a:rPr lang="nl-NL" dirty="0" smtClean="0"/>
              <a:t>DB: READ COMMITTED ISOLATION</a:t>
            </a:r>
          </a:p>
          <a:p>
            <a:pPr lvl="2"/>
            <a:r>
              <a:rPr lang="nl-NL" dirty="0" smtClean="0"/>
              <a:t>-&gt; meest betrouwbaar</a:t>
            </a:r>
          </a:p>
          <a:p>
            <a:pPr lvl="2"/>
            <a:r>
              <a:rPr lang="nl-NL" dirty="0" smtClean="0"/>
              <a:t>Readers </a:t>
            </a:r>
            <a:r>
              <a:rPr lang="nl-NL" dirty="0" err="1" smtClean="0"/>
              <a:t>can</a:t>
            </a:r>
            <a:r>
              <a:rPr lang="nl-NL" dirty="0" smtClean="0"/>
              <a:t> block </a:t>
            </a:r>
            <a:r>
              <a:rPr lang="nl-NL" dirty="0" err="1" smtClean="0"/>
              <a:t>writers</a:t>
            </a:r>
            <a:endParaRPr lang="nl-NL" dirty="0" smtClean="0"/>
          </a:p>
          <a:p>
            <a:pPr lvl="2"/>
            <a:r>
              <a:rPr lang="nl-NL" dirty="0" err="1" smtClean="0"/>
              <a:t>Writers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block readers</a:t>
            </a:r>
          </a:p>
          <a:p>
            <a:pPr lvl="2"/>
            <a:r>
              <a:rPr lang="nl-NL" dirty="0" err="1" smtClean="0"/>
              <a:t>Workaround</a:t>
            </a:r>
            <a:r>
              <a:rPr lang="nl-NL" dirty="0" smtClean="0"/>
              <a:t> van </a:t>
            </a:r>
            <a:r>
              <a:rPr lang="nl-NL" dirty="0" err="1" smtClean="0"/>
              <a:t>DEVs</a:t>
            </a:r>
            <a:r>
              <a:rPr lang="nl-NL" dirty="0" smtClean="0"/>
              <a:t>: NOLOCK statement in select query </a:t>
            </a:r>
            <a:r>
              <a:rPr lang="nl-NL" dirty="0" smtClean="0">
                <a:sym typeface="Wingdings" panose="05000000000000000000" pitchFamily="2" charset="2"/>
              </a:rPr>
              <a:t></a:t>
            </a:r>
            <a:endParaRPr lang="nl-NL" dirty="0" smtClean="0"/>
          </a:p>
          <a:p>
            <a:pPr lvl="1"/>
            <a:r>
              <a:rPr lang="nl-NL" dirty="0" err="1" smtClean="0"/>
              <a:t>Optimistic</a:t>
            </a:r>
            <a:r>
              <a:rPr lang="nl-NL" dirty="0" smtClean="0"/>
              <a:t> </a:t>
            </a:r>
            <a:r>
              <a:rPr lang="nl-NL" dirty="0" err="1" smtClean="0"/>
              <a:t>Locking</a:t>
            </a:r>
            <a:endParaRPr lang="nl-NL" dirty="0" smtClean="0"/>
          </a:p>
          <a:p>
            <a:pPr lvl="2"/>
            <a:r>
              <a:rPr lang="nl-NL" dirty="0" smtClean="0"/>
              <a:t>DB: READ COMMITTED SNAPSHOT ISOLATION </a:t>
            </a:r>
            <a:r>
              <a:rPr lang="nl-NL" b="1" dirty="0" smtClean="0"/>
              <a:t>(</a:t>
            </a:r>
            <a:r>
              <a:rPr lang="nl-NL" b="1" dirty="0" err="1" smtClean="0"/>
              <a:t>Versioning</a:t>
            </a:r>
            <a:r>
              <a:rPr lang="nl-NL" b="1" dirty="0" smtClean="0"/>
              <a:t>)</a:t>
            </a:r>
          </a:p>
          <a:p>
            <a:pPr lvl="2"/>
            <a:r>
              <a:rPr lang="nl-NL" dirty="0" smtClean="0"/>
              <a:t>-&gt; Kans op ‘oude’ data in select, hoog </a:t>
            </a:r>
            <a:r>
              <a:rPr lang="nl-NL" dirty="0" err="1" smtClean="0"/>
              <a:t>tempdb</a:t>
            </a:r>
            <a:r>
              <a:rPr lang="nl-NL" dirty="0" smtClean="0"/>
              <a:t> gebruik</a:t>
            </a:r>
          </a:p>
          <a:p>
            <a:pPr lvl="2"/>
            <a:r>
              <a:rPr lang="nl-NL" dirty="0" smtClean="0"/>
              <a:t>Readers </a:t>
            </a:r>
            <a:r>
              <a:rPr lang="nl-NL" dirty="0" err="1" smtClean="0"/>
              <a:t>don’t</a:t>
            </a:r>
            <a:r>
              <a:rPr lang="nl-NL" dirty="0" smtClean="0"/>
              <a:t> block </a:t>
            </a:r>
            <a:r>
              <a:rPr lang="nl-NL" dirty="0" err="1" smtClean="0"/>
              <a:t>writers</a:t>
            </a:r>
            <a:endParaRPr lang="nl-NL" dirty="0" smtClean="0"/>
          </a:p>
          <a:p>
            <a:pPr lvl="2"/>
            <a:r>
              <a:rPr lang="nl-NL" dirty="0" err="1" smtClean="0"/>
              <a:t>Writers</a:t>
            </a:r>
            <a:r>
              <a:rPr lang="nl-NL" dirty="0" smtClean="0"/>
              <a:t> </a:t>
            </a:r>
            <a:r>
              <a:rPr lang="nl-NL" dirty="0" err="1" smtClean="0"/>
              <a:t>don’t</a:t>
            </a:r>
            <a:r>
              <a:rPr lang="nl-NL" dirty="0" smtClean="0"/>
              <a:t> block readers</a:t>
            </a:r>
          </a:p>
          <a:p>
            <a:pPr lvl="2"/>
            <a:r>
              <a:rPr lang="nl-NL" dirty="0" err="1" smtClean="0"/>
              <a:t>Writers</a:t>
            </a:r>
            <a:r>
              <a:rPr lang="nl-NL" dirty="0" smtClean="0"/>
              <a:t> block </a:t>
            </a:r>
            <a:r>
              <a:rPr lang="nl-NL" dirty="0" err="1" smtClean="0"/>
              <a:t>writers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3074" name="Picture 2" descr="http://img.memey.com/1/2/funny-car-wheel-l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5"/>
          <a:stretch/>
        </p:blipFill>
        <p:spPr bwMode="auto">
          <a:xfrm>
            <a:off x="6040297" y="620688"/>
            <a:ext cx="299475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9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</a:t>
            </a:r>
            <a:r>
              <a:rPr lang="nl-NL" dirty="0" err="1" smtClean="0"/>
              <a:t>Locking</a:t>
            </a:r>
            <a:r>
              <a:rPr lang="nl-NL" dirty="0" smtClean="0"/>
              <a:t>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StackOverflow</a:t>
            </a:r>
            <a:r>
              <a:rPr lang="nl-NL" dirty="0" smtClean="0"/>
              <a:t> DB geladen? </a:t>
            </a:r>
            <a:endParaRPr lang="nl-NL" dirty="0"/>
          </a:p>
          <a:p>
            <a:pPr lvl="1"/>
            <a:r>
              <a:rPr lang="nl-NL" dirty="0" err="1" smtClean="0"/>
              <a:t>Attach</a:t>
            </a:r>
            <a:r>
              <a:rPr lang="nl-NL" dirty="0" smtClean="0"/>
              <a:t> DB files...</a:t>
            </a:r>
          </a:p>
          <a:p>
            <a:pPr lvl="1"/>
            <a:r>
              <a:rPr lang="nl-NL" sz="1400" b="1" i="1" dirty="0" smtClean="0"/>
              <a:t>Deze is Case </a:t>
            </a:r>
            <a:r>
              <a:rPr lang="nl-NL" sz="1400" b="1" i="1" dirty="0" err="1" smtClean="0"/>
              <a:t>Sensitive</a:t>
            </a:r>
            <a:r>
              <a:rPr lang="nl-NL" sz="1400" b="1" i="1" dirty="0" smtClean="0"/>
              <a:t>!</a:t>
            </a:r>
            <a:br>
              <a:rPr lang="nl-NL" sz="1400" b="1" i="1" dirty="0" smtClean="0"/>
            </a:br>
            <a:endParaRPr lang="nl-NL" sz="1400" b="1" i="1" dirty="0" smtClean="0"/>
          </a:p>
          <a:p>
            <a:pPr lvl="1"/>
            <a:r>
              <a:rPr lang="en-US" b="1" dirty="0" err="1"/>
              <a:t>Sessie</a:t>
            </a:r>
            <a:r>
              <a:rPr lang="en-US" b="1" dirty="0"/>
              <a:t> 1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smtClean="0"/>
              <a:t>SET STATISTICS TIME ON;</a:t>
            </a:r>
            <a:br>
              <a:rPr lang="en-US" dirty="0" smtClean="0"/>
            </a:br>
            <a:r>
              <a:rPr lang="en-US" sz="1800" dirty="0" smtClean="0"/>
              <a:t>SELECT TOP 100 </a:t>
            </a:r>
            <a:r>
              <a:rPr lang="en-US" sz="1800" dirty="0" err="1" smtClean="0"/>
              <a:t>Title,Body</a:t>
            </a:r>
            <a:r>
              <a:rPr lang="en-US" sz="1800" dirty="0" smtClean="0"/>
              <a:t> </a:t>
            </a:r>
            <a:r>
              <a:rPr lang="en-US" sz="1800" dirty="0"/>
              <a:t>FROM </a:t>
            </a:r>
            <a:r>
              <a:rPr lang="en-US" sz="1800" dirty="0" smtClean="0"/>
              <a:t>Posts; </a:t>
            </a:r>
          </a:p>
          <a:p>
            <a:pPr lvl="2"/>
            <a:r>
              <a:rPr lang="nl-NL" sz="1600" dirty="0" smtClean="0"/>
              <a:t>Hoe lang had deze query nodig?</a:t>
            </a:r>
            <a:endParaRPr lang="nl-NL" dirty="0" smtClean="0"/>
          </a:p>
          <a:p>
            <a:pPr lvl="1"/>
            <a:r>
              <a:rPr lang="en-US" b="1" dirty="0" err="1"/>
              <a:t>Sessie</a:t>
            </a:r>
            <a:r>
              <a:rPr lang="en-US" b="1" dirty="0"/>
              <a:t> 1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SET STATISTICS TIME ON;</a:t>
            </a:r>
            <a:br>
              <a:rPr lang="en-US" dirty="0"/>
            </a:br>
            <a:r>
              <a:rPr lang="en-US" sz="1800" dirty="0" smtClean="0"/>
              <a:t>SELECT TOP 100000 </a:t>
            </a:r>
            <a:r>
              <a:rPr lang="en-US" sz="1800" dirty="0" err="1" smtClean="0"/>
              <a:t>Title,Body</a:t>
            </a:r>
            <a:r>
              <a:rPr lang="en-US" sz="1800" dirty="0" smtClean="0"/>
              <a:t> FROM Posts; </a:t>
            </a:r>
          </a:p>
          <a:p>
            <a:pPr lvl="2"/>
            <a:r>
              <a:rPr lang="nl-NL" sz="1600" dirty="0" smtClean="0"/>
              <a:t>Hoe lang had deze query nodig? Niet slecht hè</a:t>
            </a:r>
          </a:p>
          <a:p>
            <a:r>
              <a:rPr lang="nl-NL" dirty="0" smtClean="0"/>
              <a:t>Wat is de server belasting nu?</a:t>
            </a:r>
          </a:p>
          <a:p>
            <a:r>
              <a:rPr lang="nl-NL" dirty="0" smtClean="0"/>
              <a:t>Tabelgrootte: </a:t>
            </a:r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sp_spaceused</a:t>
            </a:r>
            <a:r>
              <a:rPr lang="nl-NL" dirty="0" smtClean="0"/>
              <a:t> </a:t>
            </a:r>
            <a:r>
              <a:rPr lang="nl-NL" dirty="0" err="1" smtClean="0"/>
              <a:t>Posts</a:t>
            </a:r>
            <a:r>
              <a:rPr lang="nl-NL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09564"/>
            <a:ext cx="2297832" cy="229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8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</a:t>
            </a:r>
            <a:r>
              <a:rPr lang="nl-NL" dirty="0" err="1" smtClean="0"/>
              <a:t>Locking</a:t>
            </a:r>
            <a:r>
              <a:rPr lang="nl-NL" dirty="0" smtClean="0"/>
              <a:t>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Sessie</a:t>
            </a:r>
            <a:r>
              <a:rPr lang="en-US" b="1" dirty="0" smtClean="0"/>
              <a:t> 1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BEGIN TRAN;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 </a:t>
            </a:r>
            <a:r>
              <a:rPr lang="en-US" dirty="0"/>
              <a:t>STATISTICS TIME ON;</a:t>
            </a:r>
            <a:br>
              <a:rPr lang="en-US" dirty="0"/>
            </a:br>
            <a:r>
              <a:rPr lang="en-US" dirty="0" smtClean="0"/>
              <a:t>SELECT </a:t>
            </a:r>
            <a:r>
              <a:rPr lang="en-US" dirty="0" err="1" smtClean="0"/>
              <a:t>Title,Body</a:t>
            </a:r>
            <a:r>
              <a:rPr lang="en-US" dirty="0" smtClean="0"/>
              <a:t> FROM Posts WITH (TABLOCKX, HOLDLOCK);</a:t>
            </a:r>
          </a:p>
          <a:p>
            <a:pPr lvl="1"/>
            <a:r>
              <a:rPr lang="nl-NL" dirty="0" smtClean="0"/>
              <a:t>Data komt als deze opgehaald wordt...laat maar lopen</a:t>
            </a:r>
            <a:endParaRPr lang="en-US" dirty="0" smtClean="0"/>
          </a:p>
          <a:p>
            <a:r>
              <a:rPr lang="nl-NL" b="1" dirty="0" smtClean="0"/>
              <a:t>Sessie 2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SET STATISTICS TIME ON;</a:t>
            </a:r>
            <a:r>
              <a:rPr lang="nl-NL" dirty="0"/>
              <a:t/>
            </a:r>
            <a:br>
              <a:rPr lang="nl-NL" dirty="0"/>
            </a:br>
            <a:r>
              <a:rPr lang="en-US" dirty="0" smtClean="0"/>
              <a:t>SELECT TOP 100 </a:t>
            </a:r>
            <a:r>
              <a:rPr lang="en-US" dirty="0" err="1" smtClean="0"/>
              <a:t>Title,Body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Posts;</a:t>
            </a:r>
          </a:p>
          <a:p>
            <a:pPr lvl="1"/>
            <a:r>
              <a:rPr lang="nl-NL" dirty="0"/>
              <a:t>Hoe lang had deze query nodig?</a:t>
            </a:r>
            <a:endParaRPr lang="nl-NL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  <p:pic>
        <p:nvPicPr>
          <p:cNvPr id="6146" name="Picture 2" descr="https://cdn.meme.am/instances/602158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01008"/>
            <a:ext cx="2585864" cy="25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Even Voorstellen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Ron Peeters</a:t>
            </a:r>
          </a:p>
          <a:p>
            <a:pPr lvl="1"/>
            <a:r>
              <a:rPr lang="nl-NL" dirty="0" smtClean="0"/>
              <a:t>VVP sinds 2009</a:t>
            </a:r>
          </a:p>
          <a:p>
            <a:pPr lvl="1"/>
            <a:r>
              <a:rPr lang="nl-NL" dirty="0" smtClean="0"/>
              <a:t>Gestart als </a:t>
            </a:r>
            <a:r>
              <a:rPr lang="nl-NL" dirty="0"/>
              <a:t>4</a:t>
            </a:r>
            <a:r>
              <a:rPr lang="nl-NL" baseline="30000" dirty="0" smtClean="0"/>
              <a:t>e</a:t>
            </a:r>
            <a:r>
              <a:rPr lang="nl-NL" dirty="0" smtClean="0"/>
              <a:t> systeembeheerder</a:t>
            </a:r>
          </a:p>
          <a:p>
            <a:pPr lvl="1"/>
            <a:r>
              <a:rPr lang="nl-NL" dirty="0" smtClean="0"/>
              <a:t>Na start bouw VRC </a:t>
            </a:r>
            <a:br>
              <a:rPr lang="nl-NL" dirty="0" smtClean="0"/>
            </a:br>
            <a:r>
              <a:rPr lang="nl-NL" dirty="0" smtClean="0"/>
              <a:t>verantwoordelijk voor VDLSQL+ </a:t>
            </a:r>
            <a:br>
              <a:rPr lang="nl-NL" dirty="0" smtClean="0"/>
            </a:br>
            <a:r>
              <a:rPr lang="nl-NL" dirty="0" smtClean="0"/>
              <a:t>(2011/2012?)</a:t>
            </a:r>
          </a:p>
          <a:p>
            <a:pPr lvl="2"/>
            <a:r>
              <a:rPr lang="nl-NL" dirty="0" smtClean="0"/>
              <a:t>Vaak op mijn muil gegaan:</a:t>
            </a:r>
          </a:p>
          <a:p>
            <a:pPr lvl="2"/>
            <a:r>
              <a:rPr lang="nl-NL" dirty="0" smtClean="0"/>
              <a:t>Data corruptie</a:t>
            </a:r>
          </a:p>
          <a:p>
            <a:pPr lvl="2"/>
            <a:r>
              <a:rPr lang="nl-NL" dirty="0" smtClean="0"/>
              <a:t>Slechte performance</a:t>
            </a:r>
          </a:p>
          <a:p>
            <a:pPr lvl="2"/>
            <a:r>
              <a:rPr lang="nl-NL" dirty="0" err="1" smtClean="0"/>
              <a:t>Restores</a:t>
            </a:r>
            <a:r>
              <a:rPr lang="nl-NL" dirty="0" smtClean="0"/>
              <a:t> zonder goede </a:t>
            </a:r>
            <a:r>
              <a:rPr lang="nl-NL" dirty="0" err="1" smtClean="0"/>
              <a:t>backup</a:t>
            </a:r>
            <a:endParaRPr lang="nl-NL" dirty="0" smtClean="0"/>
          </a:p>
          <a:p>
            <a:pPr lvl="2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pic>
        <p:nvPicPr>
          <p:cNvPr id="89092" name="Picture 4" descr="\\VDLGROEP.local\Home\VRC\Ron Peeters\Documents\My Pictures\Ron_Southpark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6716" l="9562" r="89243">
                        <a14:foregroundMark x1="27888" y1="35522" x2="70916" y2="51940"/>
                        <a14:foregroundMark x1="47410" y1="58507" x2="47410" y2="58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08" y="687388"/>
            <a:ext cx="3942492" cy="52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pic>
        <p:nvPicPr>
          <p:cNvPr id="89090" name="Picture 2" descr="\\VDLGROEP.local\Home\VRC\Ron Peeters\Documents\060 - Privé Documents\Geboortekaartje\Ron_VV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9" t="18671" r="34019" b="21812"/>
          <a:stretch/>
        </p:blipFill>
        <p:spPr bwMode="auto">
          <a:xfrm rot="1154192">
            <a:off x="6400480" y="4259289"/>
            <a:ext cx="2401334" cy="248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</a:t>
            </a:r>
            <a:r>
              <a:rPr lang="nl-NL" dirty="0" err="1" smtClean="0"/>
              <a:t>Locking</a:t>
            </a:r>
            <a:r>
              <a:rPr lang="nl-NL" dirty="0" smtClean="0"/>
              <a:t>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MS SQL Standaard tools</a:t>
            </a:r>
          </a:p>
          <a:p>
            <a:pPr lvl="1"/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sp_who</a:t>
            </a:r>
            <a:endParaRPr lang="nl-NL" dirty="0" smtClean="0"/>
          </a:p>
          <a:p>
            <a:pPr lvl="2"/>
            <a:r>
              <a:rPr lang="nl-NL" dirty="0" smtClean="0"/>
              <a:t>Output? Bruikbaar?</a:t>
            </a:r>
          </a:p>
          <a:p>
            <a:pPr lvl="1"/>
            <a:r>
              <a:rPr lang="nl-NL" dirty="0" err="1" smtClean="0"/>
              <a:t>Exec</a:t>
            </a:r>
            <a:r>
              <a:rPr lang="nl-NL" dirty="0" smtClean="0"/>
              <a:t> sp_who2</a:t>
            </a:r>
          </a:p>
          <a:p>
            <a:pPr lvl="2"/>
            <a:r>
              <a:rPr lang="nl-NL" dirty="0"/>
              <a:t>Output? Bruikbaar</a:t>
            </a:r>
            <a:r>
              <a:rPr lang="nl-NL" dirty="0" smtClean="0"/>
              <a:t>?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12" y="605880"/>
            <a:ext cx="3327176" cy="33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7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</a:t>
            </a:r>
            <a:r>
              <a:rPr lang="nl-NL" dirty="0" err="1" smtClean="0"/>
              <a:t>Locking</a:t>
            </a:r>
            <a:r>
              <a:rPr lang="nl-NL" dirty="0" smtClean="0"/>
              <a:t> 3b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MS SQL Standaard tools</a:t>
            </a:r>
          </a:p>
          <a:p>
            <a:pPr lvl="1"/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sp_who</a:t>
            </a:r>
            <a:endParaRPr lang="nl-NL" dirty="0" smtClean="0"/>
          </a:p>
          <a:p>
            <a:pPr lvl="2"/>
            <a:r>
              <a:rPr lang="nl-NL" dirty="0" smtClean="0"/>
              <a:t>Output? Bruikbaar?</a:t>
            </a:r>
          </a:p>
          <a:p>
            <a:pPr lvl="1"/>
            <a:r>
              <a:rPr lang="nl-NL" dirty="0" err="1" smtClean="0"/>
              <a:t>Exec</a:t>
            </a:r>
            <a:r>
              <a:rPr lang="nl-NL" dirty="0" smtClean="0"/>
              <a:t> sp_who2</a:t>
            </a:r>
          </a:p>
          <a:p>
            <a:pPr lvl="2"/>
            <a:r>
              <a:rPr lang="nl-NL" dirty="0"/>
              <a:t>Output? Bruikbaar</a:t>
            </a:r>
            <a:r>
              <a:rPr lang="nl-NL" dirty="0" smtClean="0"/>
              <a:t>?</a:t>
            </a:r>
          </a:p>
          <a:p>
            <a:pPr lvl="1"/>
            <a:endParaRPr lang="nl-NL" dirty="0"/>
          </a:p>
          <a:p>
            <a:pPr lvl="1"/>
            <a:r>
              <a:rPr lang="nl-NL" b="1" dirty="0" smtClean="0"/>
              <a:t>Nieuw script van Adam </a:t>
            </a:r>
            <a:r>
              <a:rPr lang="nl-NL" b="1" dirty="0" err="1" smtClean="0"/>
              <a:t>Machanic</a:t>
            </a:r>
            <a:endParaRPr lang="nl-NL" b="1" dirty="0" smtClean="0"/>
          </a:p>
          <a:p>
            <a:pPr lvl="2"/>
            <a:r>
              <a:rPr lang="nl-NL" dirty="0" err="1"/>
              <a:t>s</a:t>
            </a:r>
            <a:r>
              <a:rPr lang="nl-NL" dirty="0" err="1" smtClean="0"/>
              <a:t>p_WhoisActive</a:t>
            </a:r>
            <a:endParaRPr lang="nl-NL" dirty="0" smtClean="0"/>
          </a:p>
          <a:p>
            <a:pPr lvl="2"/>
            <a:r>
              <a:rPr lang="nl-NL" sz="1500" b="1" dirty="0" err="1" smtClean="0"/>
              <a:t>Exec</a:t>
            </a:r>
            <a:r>
              <a:rPr lang="nl-NL" sz="1500" b="1" dirty="0" smtClean="0"/>
              <a:t> </a:t>
            </a:r>
            <a:r>
              <a:rPr lang="nl-NL" sz="1500" b="1" dirty="0" err="1" smtClean="0"/>
              <a:t>sp_WhoisActive</a:t>
            </a:r>
            <a:r>
              <a:rPr lang="nl-NL" sz="1500" b="1" dirty="0" smtClean="0"/>
              <a:t> @</a:t>
            </a:r>
            <a:r>
              <a:rPr lang="nl-NL" sz="1500" b="1" dirty="0" err="1" smtClean="0"/>
              <a:t>Get_Locks</a:t>
            </a:r>
            <a:r>
              <a:rPr lang="nl-NL" sz="1500" b="1" dirty="0" smtClean="0"/>
              <a:t>=1,@Get_Plans=1,Get_Additional_Info=1</a:t>
            </a:r>
            <a:endParaRPr lang="nl-NL" sz="1500" b="1" dirty="0"/>
          </a:p>
          <a:p>
            <a:pPr lvl="2"/>
            <a:r>
              <a:rPr lang="nl-NL" dirty="0" smtClean="0"/>
              <a:t>1 sessie loopt lang -&gt; Waarom? -&gt; </a:t>
            </a:r>
            <a:r>
              <a:rPr lang="nl-NL" dirty="0" err="1" smtClean="0"/>
              <a:t>Waitopedia</a:t>
            </a:r>
            <a:r>
              <a:rPr lang="nl-NL" dirty="0" smtClean="0"/>
              <a:t>!</a:t>
            </a:r>
          </a:p>
          <a:p>
            <a:pPr lvl="2"/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sessie loopt lang, geen CPU? -&gt; Waarom? -&gt; </a:t>
            </a:r>
            <a:r>
              <a:rPr lang="nl-NL" dirty="0" err="1" smtClean="0"/>
              <a:t>Waitopedia</a:t>
            </a:r>
            <a:r>
              <a:rPr lang="nl-NL" dirty="0" smtClean="0"/>
              <a:t>!</a:t>
            </a:r>
          </a:p>
          <a:p>
            <a:pPr lvl="2"/>
            <a:r>
              <a:rPr lang="nl-NL" dirty="0" smtClean="0"/>
              <a:t>Check </a:t>
            </a:r>
            <a:r>
              <a:rPr lang="nl-NL" dirty="0" err="1" smtClean="0"/>
              <a:t>Session</a:t>
            </a:r>
            <a:r>
              <a:rPr lang="nl-NL" dirty="0" smtClean="0"/>
              <a:t> Status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  <p:pic>
        <p:nvPicPr>
          <p:cNvPr id="7170" name="Picture 2" descr="Mr T - I PITY THE FOOL WHO BRINGS DOWN PRODUCTION WITH THEIR SQL QUERy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96" y="620688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- Deadlocks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Query A</a:t>
            </a:r>
          </a:p>
          <a:p>
            <a:pPr lvl="1"/>
            <a:r>
              <a:rPr lang="nl-NL" dirty="0" smtClean="0"/>
              <a:t>Heeft </a:t>
            </a:r>
            <a:r>
              <a:rPr lang="nl-NL" dirty="0" err="1" smtClean="0"/>
              <a:t>lock</a:t>
            </a:r>
            <a:r>
              <a:rPr lang="nl-NL" dirty="0" smtClean="0"/>
              <a:t> op X</a:t>
            </a:r>
          </a:p>
          <a:p>
            <a:pPr lvl="1"/>
            <a:r>
              <a:rPr lang="nl-NL" dirty="0" smtClean="0"/>
              <a:t>Wil een </a:t>
            </a:r>
            <a:r>
              <a:rPr lang="nl-NL" dirty="0" err="1" smtClean="0"/>
              <a:t>lock</a:t>
            </a:r>
            <a:r>
              <a:rPr lang="nl-NL" dirty="0"/>
              <a:t> </a:t>
            </a:r>
            <a:r>
              <a:rPr lang="nl-NL" dirty="0" smtClean="0"/>
              <a:t>op Y</a:t>
            </a:r>
          </a:p>
          <a:p>
            <a:r>
              <a:rPr lang="nl-NL" dirty="0" smtClean="0"/>
              <a:t>Query B</a:t>
            </a:r>
          </a:p>
          <a:p>
            <a:pPr lvl="1"/>
            <a:r>
              <a:rPr lang="nl-NL" dirty="0" smtClean="0"/>
              <a:t>Heeft </a:t>
            </a:r>
            <a:r>
              <a:rPr lang="nl-NL" dirty="0" err="1" smtClean="0"/>
              <a:t>lock</a:t>
            </a:r>
            <a:r>
              <a:rPr lang="nl-NL" dirty="0" smtClean="0"/>
              <a:t> op Y</a:t>
            </a:r>
          </a:p>
          <a:p>
            <a:pPr lvl="1"/>
            <a:r>
              <a:rPr lang="nl-NL" dirty="0" smtClean="0"/>
              <a:t>Wil een </a:t>
            </a:r>
            <a:r>
              <a:rPr lang="nl-NL" dirty="0" err="1" smtClean="0"/>
              <a:t>lock</a:t>
            </a:r>
            <a:r>
              <a:rPr lang="nl-NL" dirty="0" smtClean="0"/>
              <a:t> op X</a:t>
            </a:r>
          </a:p>
          <a:p>
            <a:pPr marL="355600" lvl="1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  <a:p>
            <a:r>
              <a:rPr lang="nl-NL" dirty="0" smtClean="0"/>
              <a:t>Hier komen we nooit uit!</a:t>
            </a:r>
          </a:p>
          <a:p>
            <a:pPr lvl="1"/>
            <a:r>
              <a:rPr lang="nl-NL" b="1" dirty="0" smtClean="0"/>
              <a:t>=&gt; DEADLOCK </a:t>
            </a:r>
          </a:p>
          <a:p>
            <a:pPr lvl="1"/>
            <a:r>
              <a:rPr lang="nl-NL" dirty="0" smtClean="0"/>
              <a:t>1 sessie wordt teruggedraaid met Error 1205 (Deadlock </a:t>
            </a:r>
            <a:r>
              <a:rPr lang="nl-NL" dirty="0" err="1" smtClean="0"/>
              <a:t>Victim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32</a:t>
            </a:fld>
            <a:endParaRPr lang="nl-N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7"/>
          <a:stretch/>
        </p:blipFill>
        <p:spPr bwMode="auto">
          <a:xfrm>
            <a:off x="4355976" y="1484784"/>
            <a:ext cx="4680520" cy="344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6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Deadlocks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StackOverflow</a:t>
            </a:r>
            <a:endParaRPr lang="nl-NL" dirty="0" smtClean="0"/>
          </a:p>
          <a:p>
            <a:pPr lvl="1"/>
            <a:r>
              <a:rPr lang="nl-NL" sz="1800" dirty="0" smtClean="0"/>
              <a:t>Objecten aanmaken:</a:t>
            </a:r>
          </a:p>
          <a:p>
            <a:pPr lvl="2"/>
            <a:r>
              <a:rPr lang="en-US" sz="1600" dirty="0"/>
              <a:t>CREATE TABLE </a:t>
            </a:r>
            <a:r>
              <a:rPr lang="en-US" sz="1600" dirty="0" err="1"/>
              <a:t>dbo.DeadLockTest</a:t>
            </a:r>
            <a:r>
              <a:rPr lang="en-US" sz="1600" dirty="0"/>
              <a:t> (col1 INT) </a:t>
            </a:r>
            <a:endParaRPr lang="en-US" sz="1600" dirty="0" smtClean="0"/>
          </a:p>
          <a:p>
            <a:pPr lvl="2"/>
            <a:r>
              <a:rPr lang="en-US" sz="1600" dirty="0" smtClean="0"/>
              <a:t>INSERT </a:t>
            </a:r>
            <a:r>
              <a:rPr lang="en-US" sz="1600" dirty="0" err="1"/>
              <a:t>dbo.DeadLockTest</a:t>
            </a:r>
            <a:r>
              <a:rPr lang="en-US" sz="1600" dirty="0"/>
              <a:t> </a:t>
            </a:r>
            <a:r>
              <a:rPr lang="en-US" sz="1600" dirty="0" smtClean="0"/>
              <a:t> SELECT </a:t>
            </a:r>
            <a:r>
              <a:rPr lang="en-US" sz="1600" dirty="0"/>
              <a:t>1 </a:t>
            </a:r>
          </a:p>
          <a:p>
            <a:pPr lvl="2"/>
            <a:r>
              <a:rPr lang="en-US" sz="1600" dirty="0" smtClean="0"/>
              <a:t>CREATE </a:t>
            </a:r>
            <a:r>
              <a:rPr lang="en-US" sz="1600" dirty="0"/>
              <a:t>TABLE dbo.DeadLockTest2 (col1 INT) </a:t>
            </a:r>
            <a:endParaRPr lang="en-US" sz="1600" dirty="0" smtClean="0"/>
          </a:p>
          <a:p>
            <a:pPr lvl="2"/>
            <a:r>
              <a:rPr lang="en-US" sz="1600" dirty="0" smtClean="0"/>
              <a:t>INSERT </a:t>
            </a:r>
            <a:r>
              <a:rPr lang="en-US" sz="1600" dirty="0"/>
              <a:t>dbo.DeadLockTest2 SELECT </a:t>
            </a:r>
            <a:r>
              <a:rPr lang="en-US" sz="1600" dirty="0" smtClean="0"/>
              <a:t>1</a:t>
            </a:r>
          </a:p>
          <a:p>
            <a:pPr lvl="1"/>
            <a:r>
              <a:rPr lang="nl-NL" sz="1800" dirty="0" smtClean="0"/>
              <a:t>Sessie 1</a:t>
            </a:r>
          </a:p>
          <a:p>
            <a:pPr lvl="2"/>
            <a:r>
              <a:rPr lang="en-US" sz="1600" dirty="0"/>
              <a:t>BEGIN TRAN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 err="1"/>
              <a:t>dbo.DeadLockTest</a:t>
            </a:r>
            <a:r>
              <a:rPr lang="en-US" sz="1600" dirty="0"/>
              <a:t> SET col1 = </a:t>
            </a:r>
            <a:r>
              <a:rPr lang="en-US" sz="1600" dirty="0" smtClean="0"/>
              <a:t>1</a:t>
            </a:r>
          </a:p>
          <a:p>
            <a:pPr lvl="1"/>
            <a:r>
              <a:rPr lang="nl-NL" sz="1800" dirty="0" smtClean="0"/>
              <a:t>Sessie 2</a:t>
            </a:r>
          </a:p>
          <a:p>
            <a:pPr lvl="2"/>
            <a:r>
              <a:rPr lang="en-US" sz="1600" dirty="0"/>
              <a:t>BEGIN TRAN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dbo.DeadLockTest2 SET col1 = 1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 err="1"/>
              <a:t>dbo.DeadLockTest</a:t>
            </a:r>
            <a:r>
              <a:rPr lang="en-US" sz="1600" dirty="0"/>
              <a:t> SET col1 = </a:t>
            </a:r>
            <a:r>
              <a:rPr lang="en-US" sz="1600" dirty="0" smtClean="0"/>
              <a:t>1</a:t>
            </a:r>
          </a:p>
          <a:p>
            <a:pPr lvl="1"/>
            <a:r>
              <a:rPr lang="nl-NL" dirty="0" smtClean="0"/>
              <a:t>Terug naar Sessie 1</a:t>
            </a:r>
          </a:p>
          <a:p>
            <a:pPr lvl="2"/>
            <a:r>
              <a:rPr lang="en-US" sz="1600" dirty="0" smtClean="0"/>
              <a:t>UPDATE dbo.DeadLockTest2 SET col1 = 1</a:t>
            </a:r>
            <a:endParaRPr lang="nl-NL" sz="1600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33</a:t>
            </a:fld>
            <a:endParaRPr lang="nl-N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12976"/>
            <a:ext cx="28083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Deadlocks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Gooi nu de twee nieuwe tabellen weg</a:t>
            </a:r>
          </a:p>
          <a:p>
            <a:pPr lvl="1"/>
            <a:r>
              <a:rPr lang="nl-NL" dirty="0" err="1" smtClean="0"/>
              <a:t>dbo.DeadLockTest</a:t>
            </a:r>
            <a:endParaRPr lang="nl-NL" dirty="0"/>
          </a:p>
          <a:p>
            <a:pPr lvl="1"/>
            <a:r>
              <a:rPr lang="nl-NL" dirty="0" smtClean="0"/>
              <a:t>dbo.DeadLockTest2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9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Doel: Developers geen SA op SQL laten zijn</a:t>
            </a:r>
          </a:p>
          <a:p>
            <a:r>
              <a:rPr lang="nl-NL" dirty="0" smtClean="0"/>
              <a:t>RDP met </a:t>
            </a:r>
            <a:r>
              <a:rPr lang="nl-NL" dirty="0" err="1" smtClean="0"/>
              <a:t>developer</a:t>
            </a:r>
            <a:r>
              <a:rPr lang="nl-NL" dirty="0" smtClean="0"/>
              <a:t> naar de DB001</a:t>
            </a:r>
          </a:p>
          <a:p>
            <a:pPr lvl="1"/>
            <a:r>
              <a:rPr lang="nl-NL" dirty="0" smtClean="0"/>
              <a:t>Wat kan deze?</a:t>
            </a:r>
          </a:p>
          <a:p>
            <a:pPr lvl="1"/>
            <a:r>
              <a:rPr lang="nl-NL" dirty="0" smtClean="0"/>
              <a:t>Maak login voor groep RONSULTING\Manage SQL Databases</a:t>
            </a:r>
          </a:p>
          <a:p>
            <a:pPr lvl="1"/>
            <a:r>
              <a:rPr lang="nl-NL" dirty="0" smtClean="0"/>
              <a:t>Geef server </a:t>
            </a:r>
            <a:r>
              <a:rPr lang="nl-NL" dirty="0" err="1" smtClean="0"/>
              <a:t>role</a:t>
            </a:r>
            <a:r>
              <a:rPr lang="nl-NL" dirty="0" smtClean="0"/>
              <a:t> </a:t>
            </a:r>
            <a:r>
              <a:rPr lang="nl-NL" dirty="0" err="1" smtClean="0"/>
              <a:t>dbcreator</a:t>
            </a:r>
            <a:endParaRPr lang="nl-NL" dirty="0" smtClean="0"/>
          </a:p>
          <a:p>
            <a:r>
              <a:rPr lang="nl-NL" dirty="0" smtClean="0"/>
              <a:t>Kan deze DEV aan een </a:t>
            </a:r>
            <a:r>
              <a:rPr lang="nl-NL" dirty="0" err="1" smtClean="0"/>
              <a:t>gerestorede</a:t>
            </a:r>
            <a:r>
              <a:rPr lang="nl-NL" dirty="0" smtClean="0"/>
              <a:t> DB?</a:t>
            </a:r>
          </a:p>
          <a:p>
            <a:r>
              <a:rPr lang="nl-NL" dirty="0" smtClean="0"/>
              <a:t>Kan hij een </a:t>
            </a:r>
            <a:r>
              <a:rPr lang="nl-NL" dirty="0" err="1" smtClean="0"/>
              <a:t>db</a:t>
            </a:r>
            <a:r>
              <a:rPr lang="nl-NL" dirty="0" smtClean="0"/>
              <a:t> restoren?</a:t>
            </a:r>
          </a:p>
          <a:p>
            <a:r>
              <a:rPr lang="nl-NL" dirty="0" smtClean="0"/>
              <a:t>Rechten uitdelen...</a:t>
            </a:r>
          </a:p>
          <a:p>
            <a:r>
              <a:rPr lang="nl-NL" dirty="0" smtClean="0"/>
              <a:t>SQL Agent jobs?</a:t>
            </a:r>
          </a:p>
          <a:p>
            <a:endParaRPr lang="nl-NL" dirty="0"/>
          </a:p>
          <a:p>
            <a:r>
              <a:rPr lang="nl-NL" dirty="0" smtClean="0"/>
              <a:t>Wat zou een DEV voor rechten willen/moeten hebben?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35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924944"/>
            <a:ext cx="2020213" cy="252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 </a:t>
            </a:r>
            <a:r>
              <a:rPr lang="nl-NL" dirty="0" err="1" smtClean="0"/>
              <a:t>StackOverflow</a:t>
            </a:r>
            <a:r>
              <a:rPr lang="nl-NL" dirty="0" smtClean="0"/>
              <a:t> DB vanuit de DB001</a:t>
            </a:r>
          </a:p>
          <a:p>
            <a:pPr lvl="1"/>
            <a:r>
              <a:rPr lang="nl-NL" b="1" dirty="0" smtClean="0"/>
              <a:t>SQL Script </a:t>
            </a:r>
            <a:r>
              <a:rPr lang="nl-NL" b="1" dirty="0" err="1" smtClean="0"/>
              <a:t>DemoDB</a:t>
            </a:r>
            <a:r>
              <a:rPr lang="nl-NL" b="1" dirty="0" smtClean="0"/>
              <a:t>\</a:t>
            </a:r>
            <a:r>
              <a:rPr lang="nl-NL" b="1" dirty="0" err="1" smtClean="0"/>
              <a:t>Query_Tuning.sql</a:t>
            </a:r>
            <a:r>
              <a:rPr lang="nl-NL" b="1" dirty="0" smtClean="0"/>
              <a:t> openen</a:t>
            </a:r>
          </a:p>
          <a:p>
            <a:pPr lvl="2"/>
            <a:r>
              <a:rPr lang="nl-NL" dirty="0" smtClean="0"/>
              <a:t>Zet ‘</a:t>
            </a:r>
            <a:r>
              <a:rPr lang="nl-NL" dirty="0" err="1" smtClean="0"/>
              <a:t>include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execution</a:t>
            </a:r>
            <a:r>
              <a:rPr lang="nl-NL" dirty="0" smtClean="0"/>
              <a:t> plan’ aan</a:t>
            </a:r>
          </a:p>
          <a:p>
            <a:pPr lvl="2"/>
            <a:r>
              <a:rPr lang="nl-NL" dirty="0" smtClean="0"/>
              <a:t>Regel 35 t/m 65 uit</a:t>
            </a:r>
          </a:p>
          <a:p>
            <a:pPr lvl="3"/>
            <a:r>
              <a:rPr lang="nl-NL" dirty="0" smtClean="0"/>
              <a:t>Start de selectie</a:t>
            </a:r>
            <a:endParaRPr lang="nl-NL" b="1" dirty="0"/>
          </a:p>
          <a:p>
            <a:pPr lvl="1"/>
            <a:r>
              <a:rPr lang="nl-NL" dirty="0" smtClean="0"/>
              <a:t>Data.stackexchange.com</a:t>
            </a:r>
          </a:p>
          <a:p>
            <a:pPr lvl="1"/>
            <a:endParaRPr lang="nl-NL" dirty="0"/>
          </a:p>
          <a:p>
            <a:pPr lvl="1"/>
            <a:r>
              <a:rPr lang="nl-NL" b="1" dirty="0" smtClean="0"/>
              <a:t>Wat doet de query die nu loopt? Is deze al klaar?</a:t>
            </a:r>
          </a:p>
          <a:p>
            <a:pPr lvl="2"/>
            <a:r>
              <a:rPr lang="nl-NL" dirty="0" err="1" smtClean="0"/>
              <a:t>BlitzFirst</a:t>
            </a:r>
            <a:r>
              <a:rPr lang="nl-NL" dirty="0" smtClean="0"/>
              <a:t> en </a:t>
            </a:r>
            <a:r>
              <a:rPr lang="nl-NL" dirty="0" err="1" smtClean="0"/>
              <a:t>WhoisActive</a:t>
            </a:r>
            <a:r>
              <a:rPr lang="nl-NL" dirty="0" smtClean="0"/>
              <a:t> output?</a:t>
            </a:r>
          </a:p>
          <a:p>
            <a:pPr lvl="2"/>
            <a:r>
              <a:rPr lang="nl-NL" dirty="0" smtClean="0"/>
              <a:t>Is de query running, </a:t>
            </a:r>
            <a:r>
              <a:rPr lang="nl-NL" dirty="0" err="1" smtClean="0"/>
              <a:t>runnable</a:t>
            </a:r>
            <a:r>
              <a:rPr lang="nl-NL" dirty="0" smtClean="0"/>
              <a:t>, </a:t>
            </a:r>
            <a:r>
              <a:rPr lang="nl-NL" dirty="0" err="1" smtClean="0"/>
              <a:t>suspended</a:t>
            </a:r>
            <a:r>
              <a:rPr lang="nl-NL" dirty="0" smtClean="0"/>
              <a:t>? (status kolom)</a:t>
            </a:r>
          </a:p>
          <a:p>
            <a:pPr lvl="2"/>
            <a:r>
              <a:rPr lang="nl-NL" dirty="0" smtClean="0"/>
              <a:t>Wat zijn de </a:t>
            </a:r>
            <a:r>
              <a:rPr lang="nl-NL" dirty="0" err="1" smtClean="0"/>
              <a:t>wait</a:t>
            </a:r>
            <a:r>
              <a:rPr lang="nl-NL" dirty="0" smtClean="0"/>
              <a:t> </a:t>
            </a:r>
            <a:r>
              <a:rPr lang="nl-NL" dirty="0" err="1" smtClean="0"/>
              <a:t>stats</a:t>
            </a:r>
            <a:r>
              <a:rPr lang="nl-NL" dirty="0" smtClean="0"/>
              <a:t> en waren die te verwachten</a:t>
            </a:r>
          </a:p>
          <a:p>
            <a:pPr lvl="1"/>
            <a:endParaRPr lang="nl-NL" b="1" dirty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36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8680"/>
            <a:ext cx="21463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6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Stop de query maar en start query 2 op regels 181 t/m 200 in hetzelfde venster</a:t>
            </a:r>
          </a:p>
          <a:p>
            <a:r>
              <a:rPr lang="nl-NL" dirty="0" smtClean="0"/>
              <a:t>Looptijd op mijn systeem query 1: </a:t>
            </a:r>
            <a:r>
              <a:rPr lang="en-US" dirty="0" smtClean="0"/>
              <a:t>03:44:14!!</a:t>
            </a:r>
            <a:endParaRPr lang="nl-NL" dirty="0" smtClean="0"/>
          </a:p>
          <a:p>
            <a:pPr lvl="1"/>
            <a:r>
              <a:rPr lang="nl-NL" b="1" dirty="0">
                <a:hlinkClick r:id="rId2"/>
              </a:rPr>
              <a:t>http://statisticsparser.com</a:t>
            </a:r>
            <a:endParaRPr lang="nl-NL" b="1" dirty="0"/>
          </a:p>
          <a:p>
            <a:pPr lvl="2"/>
            <a:r>
              <a:rPr lang="nl-NL" dirty="0" smtClean="0"/>
              <a:t>Output </a:t>
            </a:r>
            <a:r>
              <a:rPr lang="nl-NL" dirty="0"/>
              <a:t>van de </a:t>
            </a:r>
            <a:r>
              <a:rPr lang="nl-NL" dirty="0" err="1" smtClean="0"/>
              <a:t>statistics</a:t>
            </a:r>
            <a:r>
              <a:rPr lang="nl-NL" dirty="0" smtClean="0"/>
              <a:t> </a:t>
            </a:r>
            <a:r>
              <a:rPr lang="nl-NL" dirty="0" err="1" smtClean="0"/>
              <a:t>analyzeren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Verschillen tussen </a:t>
            </a:r>
            <a:r>
              <a:rPr lang="nl-NL" dirty="0" err="1" smtClean="0"/>
              <a:t>estimated</a:t>
            </a:r>
            <a:r>
              <a:rPr lang="nl-NL" dirty="0" smtClean="0"/>
              <a:t> en </a:t>
            </a:r>
            <a:br>
              <a:rPr lang="nl-NL" dirty="0" smtClean="0"/>
            </a:b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execution</a:t>
            </a:r>
            <a:r>
              <a:rPr lang="nl-NL" dirty="0" smtClean="0"/>
              <a:t> plan?</a:t>
            </a:r>
          </a:p>
          <a:p>
            <a:pPr lvl="1"/>
            <a:r>
              <a:rPr lang="nl-NL" dirty="0" err="1" smtClean="0"/>
              <a:t>Traceflag</a:t>
            </a:r>
            <a:r>
              <a:rPr lang="nl-NL" dirty="0"/>
              <a:t> 2453 (</a:t>
            </a:r>
            <a:r>
              <a:rPr lang="nl-NL" dirty="0" smtClean="0"/>
              <a:t>KB2952444)</a:t>
            </a:r>
          </a:p>
          <a:p>
            <a:pPr lvl="2"/>
            <a:r>
              <a:rPr lang="en-US" dirty="0">
                <a:solidFill>
                  <a:srgbClr val="008000"/>
                </a:solidFill>
                <a:latin typeface="Consolas"/>
              </a:rPr>
              <a:t>--DBCC TRACEON (2453)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/>
              </a:rPr>
              <a:t>--DBCC TRACEOFF (2453)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/>
              </a:rPr>
              <a:t>--DBCC TRACESTATUS(-1)</a:t>
            </a:r>
          </a:p>
          <a:p>
            <a:pPr lvl="2"/>
            <a:endParaRPr lang="nl-NL" dirty="0" smtClean="0"/>
          </a:p>
          <a:p>
            <a:endParaRPr lang="nl-NL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37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94" y="3573016"/>
            <a:ext cx="2998696" cy="228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4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Query 2 is anders</a:t>
            </a:r>
          </a:p>
          <a:p>
            <a:pPr lvl="1"/>
            <a:r>
              <a:rPr lang="nl-NL" dirty="0" smtClean="0"/>
              <a:t>Maakt gebruik van </a:t>
            </a:r>
            <a:r>
              <a:rPr lang="nl-NL" dirty="0" err="1" smtClean="0"/>
              <a:t>tempdb</a:t>
            </a:r>
            <a:r>
              <a:rPr lang="nl-NL" dirty="0" smtClean="0"/>
              <a:t> in plaats van variabele</a:t>
            </a:r>
          </a:p>
          <a:p>
            <a:pPr lvl="1"/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execution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endParaRPr lang="nl-NL" dirty="0" smtClean="0"/>
          </a:p>
          <a:p>
            <a:pPr lvl="1"/>
            <a:r>
              <a:rPr lang="nl-NL" dirty="0" smtClean="0"/>
              <a:t>Hoe snel loopt deze?</a:t>
            </a:r>
          </a:p>
          <a:p>
            <a:pPr lvl="2"/>
            <a:r>
              <a:rPr lang="nl-NL" dirty="0" err="1" smtClean="0"/>
              <a:t>Logical</a:t>
            </a:r>
            <a:r>
              <a:rPr lang="nl-NL" dirty="0" smtClean="0"/>
              <a:t> </a:t>
            </a:r>
            <a:r>
              <a:rPr lang="nl-NL" dirty="0" err="1" smtClean="0"/>
              <a:t>reads</a:t>
            </a:r>
            <a:r>
              <a:rPr lang="nl-NL" dirty="0" smtClean="0"/>
              <a:t> vanuit de </a:t>
            </a:r>
            <a:r>
              <a:rPr lang="nl-NL" dirty="0" err="1" smtClean="0"/>
              <a:t>statistics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38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6104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6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query 3 regels 238 t/m 260 in hetzelfde venster</a:t>
            </a:r>
          </a:p>
          <a:p>
            <a:pPr lvl="1"/>
            <a:r>
              <a:rPr lang="nl-NL" dirty="0" smtClean="0"/>
              <a:t>Geen </a:t>
            </a:r>
            <a:r>
              <a:rPr lang="nl-NL" dirty="0" err="1" smtClean="0"/>
              <a:t>variable</a:t>
            </a:r>
            <a:r>
              <a:rPr lang="nl-NL" dirty="0" smtClean="0"/>
              <a:t>, geen #temp tabel maar een CTE</a:t>
            </a:r>
          </a:p>
          <a:p>
            <a:pPr lvl="2"/>
            <a:r>
              <a:rPr lang="nl-NL" dirty="0" smtClean="0"/>
              <a:t>( Common </a:t>
            </a:r>
            <a:r>
              <a:rPr lang="nl-NL" dirty="0" err="1" smtClean="0"/>
              <a:t>Table</a:t>
            </a:r>
            <a:r>
              <a:rPr lang="nl-NL" dirty="0" smtClean="0"/>
              <a:t> </a:t>
            </a:r>
            <a:r>
              <a:rPr lang="nl-NL" dirty="0" err="1" smtClean="0"/>
              <a:t>Expression</a:t>
            </a:r>
            <a:r>
              <a:rPr lang="nl-NL" dirty="0" smtClean="0"/>
              <a:t> )</a:t>
            </a:r>
          </a:p>
          <a:p>
            <a:pPr lvl="1"/>
            <a:r>
              <a:rPr lang="nl-NL" dirty="0" smtClean="0"/>
              <a:t>Hoe snel loopt deze?</a:t>
            </a:r>
          </a:p>
          <a:p>
            <a:pPr lvl="2"/>
            <a:r>
              <a:rPr lang="nl-NL" dirty="0" err="1" smtClean="0"/>
              <a:t>Logical</a:t>
            </a:r>
            <a:r>
              <a:rPr lang="nl-NL" dirty="0" smtClean="0"/>
              <a:t> </a:t>
            </a:r>
            <a:r>
              <a:rPr lang="nl-NL" dirty="0" err="1" smtClean="0"/>
              <a:t>reads</a:t>
            </a:r>
            <a:r>
              <a:rPr lang="nl-NL" dirty="0" smtClean="0"/>
              <a:t> vanuit de </a:t>
            </a:r>
            <a:r>
              <a:rPr lang="nl-NL" dirty="0" err="1" smtClean="0"/>
              <a:t>statistics</a:t>
            </a:r>
            <a:r>
              <a:rPr lang="nl-NL" dirty="0" smtClean="0"/>
              <a:t>?</a:t>
            </a:r>
          </a:p>
          <a:p>
            <a:endParaRPr lang="nl-NL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39</a:t>
            </a:fld>
            <a:endParaRPr lang="nl-NL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29000"/>
            <a:ext cx="2625080" cy="262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2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Demo omgeving gelukt?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Domaincontroller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AD Ronsulting.net</a:t>
            </a:r>
          </a:p>
          <a:p>
            <a:pPr lvl="1"/>
            <a:r>
              <a:rPr lang="nl-NL" dirty="0" smtClean="0"/>
              <a:t>250+ gebruikers</a:t>
            </a:r>
          </a:p>
          <a:p>
            <a:pPr lvl="1"/>
            <a:r>
              <a:rPr lang="nl-NL" dirty="0" smtClean="0"/>
              <a:t>DNS functioneel</a:t>
            </a:r>
          </a:p>
          <a:p>
            <a:pPr lvl="1"/>
            <a:r>
              <a:rPr lang="nl-NL" dirty="0" smtClean="0"/>
              <a:t>Kan domainserver pingen</a:t>
            </a:r>
          </a:p>
          <a:p>
            <a:pPr lvl="1"/>
            <a:r>
              <a:rPr lang="nl-NL" dirty="0" smtClean="0"/>
              <a:t>RDP toegang mogelijk</a:t>
            </a:r>
          </a:p>
          <a:p>
            <a:r>
              <a:rPr lang="nl-NL" dirty="0" smtClean="0"/>
              <a:t>Kies je Beheerders (2x)</a:t>
            </a:r>
          </a:p>
          <a:p>
            <a:r>
              <a:rPr lang="nl-NL" dirty="0" smtClean="0"/>
              <a:t>Kies je Developers (2x)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Domainserver</a:t>
            </a:r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smtClean="0"/>
              <a:t>Lid van Ronsulting.net</a:t>
            </a:r>
          </a:p>
          <a:p>
            <a:pPr lvl="1"/>
            <a:r>
              <a:rPr lang="nl-NL" dirty="0" smtClean="0"/>
              <a:t>Kan DC pingen</a:t>
            </a:r>
          </a:p>
          <a:p>
            <a:pPr lvl="1"/>
            <a:r>
              <a:rPr lang="nl-NL" dirty="0" smtClean="0"/>
              <a:t>Kan DNS </a:t>
            </a:r>
            <a:r>
              <a:rPr lang="nl-NL" dirty="0" err="1" smtClean="0"/>
              <a:t>Lookups</a:t>
            </a:r>
            <a:r>
              <a:rPr lang="nl-NL" dirty="0" smtClean="0"/>
              <a:t> doen</a:t>
            </a:r>
          </a:p>
          <a:p>
            <a:pPr lvl="1"/>
            <a:r>
              <a:rPr lang="nl-NL" dirty="0" smtClean="0"/>
              <a:t>Heeft 5 offline schijven (1/5)</a:t>
            </a:r>
          </a:p>
          <a:p>
            <a:pPr lvl="1"/>
            <a:r>
              <a:rPr lang="nl-NL" dirty="0" smtClean="0"/>
              <a:t>RDP toegang mogelijk</a:t>
            </a:r>
          </a:p>
          <a:p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020B65-A9C2-48B2-9CB8-73B8DEA9047E}" type="datetime4">
              <a:rPr lang="nl-NL" smtClean="0"/>
              <a:t>7 september 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241BC-12D7-47B1-B330-1342DD6313F5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Execution</a:t>
            </a:r>
            <a:r>
              <a:rPr lang="nl-NL" dirty="0" smtClean="0"/>
              <a:t> plan adviseert creëren van een ontbrekende index</a:t>
            </a:r>
          </a:p>
          <a:p>
            <a:pPr lvl="1"/>
            <a:r>
              <a:rPr lang="nl-NL" dirty="0" smtClean="0"/>
              <a:t>Het uitvoeren hiervan duurt net zo lang als query 1 </a:t>
            </a:r>
            <a:r>
              <a:rPr lang="nl-NL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Dit zorgt </a:t>
            </a:r>
            <a:r>
              <a:rPr lang="nl-NL" dirty="0" err="1" smtClean="0">
                <a:sym typeface="Wingdings" panose="05000000000000000000" pitchFamily="2" charset="2"/>
              </a:rPr>
              <a:t>ervoort</a:t>
            </a:r>
            <a:r>
              <a:rPr lang="nl-NL" dirty="0" smtClean="0">
                <a:sym typeface="Wingdings" panose="05000000000000000000" pitchFamily="2" charset="2"/>
              </a:rPr>
              <a:t> dat de kosten omlaag gaan. </a:t>
            </a: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Is niet de heilige graal</a:t>
            </a:r>
          </a:p>
          <a:p>
            <a:pPr lvl="1"/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Dit gaan we niet uitvoeren... Vanwege IO gebrek</a:t>
            </a:r>
            <a:endParaRPr lang="nl-NL" dirty="0" smtClean="0"/>
          </a:p>
          <a:p>
            <a:endParaRPr lang="nl-NL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0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6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Aanmaken van een </a:t>
            </a:r>
            <a:r>
              <a:rPr lang="nl-NL" dirty="0" err="1" smtClean="0"/>
              <a:t>indexed</a:t>
            </a:r>
            <a:r>
              <a:rPr lang="nl-NL" dirty="0" smtClean="0"/>
              <a:t> view</a:t>
            </a:r>
          </a:p>
          <a:p>
            <a:pPr lvl="1"/>
            <a:r>
              <a:rPr lang="nl-NL" dirty="0" smtClean="0"/>
              <a:t>Regel 439</a:t>
            </a:r>
            <a:endParaRPr lang="en-US" dirty="0"/>
          </a:p>
          <a:p>
            <a:pPr lvl="2"/>
            <a:r>
              <a:rPr lang="nl-NL" dirty="0" smtClean="0"/>
              <a:t>Is voor jullie al gebeurd</a:t>
            </a:r>
          </a:p>
          <a:p>
            <a:pPr lvl="1"/>
            <a:r>
              <a:rPr lang="nl-NL" dirty="0" smtClean="0"/>
              <a:t>Voer query 4 regels 460 t/m 482 uit</a:t>
            </a:r>
          </a:p>
          <a:p>
            <a:pPr lvl="2"/>
            <a:r>
              <a:rPr lang="nl-NL" dirty="0" smtClean="0"/>
              <a:t>Is de </a:t>
            </a:r>
            <a:r>
              <a:rPr lang="nl-NL" dirty="0" err="1" smtClean="0"/>
              <a:t>indexed</a:t>
            </a:r>
            <a:r>
              <a:rPr lang="nl-NL" dirty="0" smtClean="0"/>
              <a:t> view gebruikt? (Hint: </a:t>
            </a:r>
            <a:r>
              <a:rPr lang="nl-NL" dirty="0" err="1" smtClean="0"/>
              <a:t>execution</a:t>
            </a:r>
            <a:r>
              <a:rPr lang="nl-NL" dirty="0" smtClean="0"/>
              <a:t> plan)</a:t>
            </a:r>
          </a:p>
          <a:p>
            <a:pPr lvl="2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8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Forceer gebruik van de view</a:t>
            </a:r>
          </a:p>
          <a:p>
            <a:pPr lvl="1"/>
            <a:r>
              <a:rPr lang="nl-NL" dirty="0"/>
              <a:t>Voer query </a:t>
            </a:r>
            <a:r>
              <a:rPr lang="nl-NL" dirty="0" smtClean="0"/>
              <a:t>5 </a:t>
            </a:r>
            <a:r>
              <a:rPr lang="nl-NL" dirty="0"/>
              <a:t>regels </a:t>
            </a:r>
            <a:r>
              <a:rPr lang="nl-NL" dirty="0" smtClean="0"/>
              <a:t>495 </a:t>
            </a:r>
            <a:r>
              <a:rPr lang="nl-NL" dirty="0"/>
              <a:t>t/m </a:t>
            </a:r>
            <a:r>
              <a:rPr lang="nl-NL" dirty="0" smtClean="0"/>
              <a:t>512 </a:t>
            </a:r>
            <a:r>
              <a:rPr lang="nl-NL" dirty="0"/>
              <a:t>uit</a:t>
            </a:r>
          </a:p>
          <a:p>
            <a:pPr lvl="2"/>
            <a:r>
              <a:rPr lang="nl-NL" dirty="0"/>
              <a:t>Is de </a:t>
            </a:r>
            <a:r>
              <a:rPr lang="nl-NL" dirty="0" err="1"/>
              <a:t>indexed</a:t>
            </a:r>
            <a:r>
              <a:rPr lang="nl-NL" dirty="0"/>
              <a:t> view </a:t>
            </a:r>
            <a:r>
              <a:rPr lang="nl-NL" dirty="0" smtClean="0"/>
              <a:t>gebruikt?</a:t>
            </a:r>
          </a:p>
          <a:p>
            <a:pPr lvl="2"/>
            <a:r>
              <a:rPr lang="nl-NL" dirty="0" smtClean="0"/>
              <a:t>Resultaten</a:t>
            </a:r>
          </a:p>
          <a:p>
            <a:pPr lvl="2"/>
            <a:endParaRPr lang="nl-NL" dirty="0"/>
          </a:p>
          <a:p>
            <a:r>
              <a:rPr lang="nl-NL" dirty="0" smtClean="0"/>
              <a:t>Nadeel </a:t>
            </a:r>
            <a:r>
              <a:rPr lang="nl-NL" dirty="0" err="1" smtClean="0"/>
              <a:t>indexed</a:t>
            </a:r>
            <a:r>
              <a:rPr lang="nl-NL" dirty="0" smtClean="0"/>
              <a:t> view</a:t>
            </a:r>
          </a:p>
          <a:p>
            <a:pPr lvl="1"/>
            <a:r>
              <a:rPr lang="nl-NL" dirty="0" smtClean="0"/>
              <a:t>Updates van de tabel moeten verwerkt worden op de view</a:t>
            </a:r>
          </a:p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42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05064"/>
            <a:ext cx="2004814" cy="20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Index op geïndexeerde view...</a:t>
            </a:r>
          </a:p>
          <a:p>
            <a:pPr lvl="1"/>
            <a:r>
              <a:rPr lang="nl-NL" dirty="0" smtClean="0"/>
              <a:t>Maak deze aan door regels 526 en 527 uit te voeren</a:t>
            </a:r>
            <a:endParaRPr lang="nl-NL" dirty="0"/>
          </a:p>
          <a:p>
            <a:pPr lvl="1"/>
            <a:r>
              <a:rPr lang="nl-NL" dirty="0" smtClean="0"/>
              <a:t>Query 5 voeren we nogmaals uit</a:t>
            </a:r>
          </a:p>
          <a:p>
            <a:pPr lvl="2"/>
            <a:r>
              <a:rPr lang="nl-NL" dirty="0" smtClean="0"/>
              <a:t>Resultaten?</a:t>
            </a:r>
          </a:p>
          <a:p>
            <a:pPr lvl="1"/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43</a:t>
            </a:fld>
            <a:endParaRPr lang="nl-N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04864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3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Performance – Tune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Queries</a:t>
            </a:r>
            <a:r>
              <a:rPr lang="nl-NL" dirty="0" smtClean="0"/>
              <a:t> Samenvatting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 hebben 3 opties:</a:t>
            </a:r>
          </a:p>
          <a:p>
            <a:pPr lvl="1"/>
            <a:r>
              <a:rPr lang="nl-NL" dirty="0" smtClean="0"/>
              <a:t>#temp </a:t>
            </a:r>
            <a:r>
              <a:rPr lang="nl-NL" dirty="0" err="1" smtClean="0"/>
              <a:t>tables</a:t>
            </a:r>
            <a:endParaRPr lang="nl-NL" dirty="0" smtClean="0"/>
          </a:p>
          <a:p>
            <a:pPr lvl="1"/>
            <a:r>
              <a:rPr lang="nl-NL" dirty="0" err="1" smtClean="0"/>
              <a:t>Indexed</a:t>
            </a:r>
            <a:r>
              <a:rPr lang="nl-NL" dirty="0" smtClean="0"/>
              <a:t> view</a:t>
            </a:r>
          </a:p>
          <a:p>
            <a:pPr lvl="1"/>
            <a:r>
              <a:rPr lang="nl-NL" dirty="0" smtClean="0"/>
              <a:t>Reporting server</a:t>
            </a:r>
          </a:p>
          <a:p>
            <a:pPr lvl="1"/>
            <a:endParaRPr lang="nl-NL" dirty="0"/>
          </a:p>
          <a:p>
            <a:r>
              <a:rPr lang="nl-NL" dirty="0" smtClean="0"/>
              <a:t>Als we de </a:t>
            </a:r>
            <a:r>
              <a:rPr lang="nl-NL" dirty="0" err="1" smtClean="0"/>
              <a:t>selects</a:t>
            </a:r>
            <a:r>
              <a:rPr lang="nl-NL" dirty="0" smtClean="0"/>
              <a:t> sneller willen laten gaan,</a:t>
            </a:r>
            <a:br>
              <a:rPr lang="nl-NL" dirty="0" smtClean="0"/>
            </a:br>
            <a:r>
              <a:rPr lang="nl-NL" dirty="0" smtClean="0"/>
              <a:t>worden de </a:t>
            </a:r>
            <a:r>
              <a:rPr lang="nl-NL" smtClean="0"/>
              <a:t>schijfacties langzamer...</a:t>
            </a:r>
            <a:endParaRPr lang="nl-NL" dirty="0" smtClean="0"/>
          </a:p>
          <a:p>
            <a:pPr lvl="1"/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VDL Accidental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44</a:t>
            </a:fld>
            <a:endParaRPr lang="nl-N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214" y="3717032"/>
            <a:ext cx="3463633" cy="232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1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</a:p>
        </p:txBody>
      </p:sp>
      <p:sp>
        <p:nvSpPr>
          <p:cNvPr id="18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Font typeface="Arial" pitchFamily="34" charset="0"/>
              <a:buNone/>
            </a:pPr>
            <a:r>
              <a:rPr b="1" dirty="0" smtClean="0"/>
              <a:t>Doelen</a:t>
            </a:r>
          </a:p>
          <a:p>
            <a:pPr marL="342900" lvl="1" indent="-342900"/>
            <a:r>
              <a:rPr lang="nl-NL" dirty="0" smtClean="0"/>
              <a:t>Kennis maken met SQL Server Setup </a:t>
            </a:r>
          </a:p>
          <a:p>
            <a:pPr marL="342900" lvl="1" indent="-342900"/>
            <a:r>
              <a:rPr lang="nl-NL" dirty="0" smtClean="0"/>
              <a:t>Kennis maken met scripts gebruikt in VBS omgeving</a:t>
            </a:r>
          </a:p>
          <a:p>
            <a:pPr marL="342900" lvl="1" indent="-342900"/>
            <a:r>
              <a:rPr lang="nl-NL" dirty="0" smtClean="0"/>
              <a:t>SQL Maintenance </a:t>
            </a:r>
          </a:p>
          <a:p>
            <a:pPr marL="342900" lvl="1" indent="-342900"/>
            <a:r>
              <a:rPr lang="nl-NL" dirty="0" err="1" smtClean="0"/>
              <a:t>Backup</a:t>
            </a:r>
            <a:r>
              <a:rPr lang="nl-NL" dirty="0" smtClean="0"/>
              <a:t> en recovery zonder </a:t>
            </a:r>
            <a:r>
              <a:rPr lang="nl-NL" dirty="0" err="1" smtClean="0"/>
              <a:t>Third</a:t>
            </a:r>
            <a:r>
              <a:rPr lang="nl-NL" dirty="0" smtClean="0"/>
              <a:t> Party tools</a:t>
            </a:r>
          </a:p>
          <a:p>
            <a:pPr marL="342900" lvl="1" indent="-342900"/>
            <a:r>
              <a:rPr lang="nl-NL" dirty="0" err="1" smtClean="0"/>
              <a:t>Troubleshooting</a:t>
            </a:r>
            <a:r>
              <a:rPr lang="nl-NL" dirty="0" smtClean="0"/>
              <a:t> – Performance issues detecteren</a:t>
            </a:r>
          </a:p>
          <a:p>
            <a:pPr marL="342900" lvl="1" indent="-342900"/>
            <a:r>
              <a:rPr lang="nl-NL" dirty="0" smtClean="0"/>
              <a:t>Dos en </a:t>
            </a:r>
            <a:r>
              <a:rPr lang="nl-NL" dirty="0" err="1" smtClean="0"/>
              <a:t>Don’ts</a:t>
            </a:r>
            <a:endParaRPr lang="nl-NL" dirty="0" smtClean="0"/>
          </a:p>
          <a:p>
            <a:pPr marL="342900" lvl="1" indent="-342900"/>
            <a:endParaRPr dirty="0" smtClean="0"/>
          </a:p>
        </p:txBody>
      </p:sp>
      <p:sp>
        <p:nvSpPr>
          <p:cNvPr id="18436" name="Tijdelijke aanduiding voor datum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17DC6F-5C06-4405-A03D-42D9946B64C9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18437" name="Tijdelijke aanduiding voor voettekst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dirty="0"/>
              <a:t>VDL </a:t>
            </a:r>
            <a:r>
              <a:rPr lang="nl-NL" dirty="0" err="1"/>
              <a:t>Accidental</a:t>
            </a:r>
            <a:r>
              <a:rPr lang="nl-NL" dirty="0"/>
              <a:t> DBA</a:t>
            </a:r>
          </a:p>
        </p:txBody>
      </p:sp>
      <p:sp>
        <p:nvSpPr>
          <p:cNvPr id="1843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D150B5-7467-40AB-B950-21F65AE1CC44}" type="slidenum">
              <a:rPr lang="nl-NL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 SQL Server Setup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OS Setup</a:t>
            </a:r>
          </a:p>
          <a:p>
            <a:pPr lvl="1"/>
            <a:r>
              <a:rPr lang="nl-NL" dirty="0" smtClean="0"/>
              <a:t>CPU</a:t>
            </a:r>
          </a:p>
          <a:p>
            <a:pPr lvl="1"/>
            <a:r>
              <a:rPr lang="nl-NL" dirty="0" smtClean="0"/>
              <a:t>Memory</a:t>
            </a:r>
          </a:p>
          <a:p>
            <a:pPr lvl="1"/>
            <a:r>
              <a:rPr lang="nl-NL" dirty="0" smtClean="0"/>
              <a:t>Pagefile</a:t>
            </a:r>
          </a:p>
          <a:p>
            <a:pPr lvl="1"/>
            <a:r>
              <a:rPr lang="nl-NL" dirty="0" smtClean="0"/>
              <a:t>Antivirus</a:t>
            </a:r>
          </a:p>
          <a:p>
            <a:pPr lvl="1"/>
            <a:r>
              <a:rPr lang="nl-NL" dirty="0" smtClean="0"/>
              <a:t>Updates/</a:t>
            </a:r>
            <a:r>
              <a:rPr lang="nl-NL" dirty="0" err="1" smtClean="0"/>
              <a:t>Hotfixes</a:t>
            </a:r>
            <a:endParaRPr lang="nl-NL" dirty="0" smtClean="0"/>
          </a:p>
          <a:p>
            <a:pPr lvl="1"/>
            <a:r>
              <a:rPr lang="nl-NL" dirty="0" smtClean="0"/>
              <a:t>Drive NTFS </a:t>
            </a:r>
            <a:r>
              <a:rPr lang="nl-NL" dirty="0" err="1" smtClean="0"/>
              <a:t>blocksize</a:t>
            </a:r>
            <a:r>
              <a:rPr lang="nl-NL" dirty="0" smtClean="0"/>
              <a:t> (welke drives?)</a:t>
            </a:r>
          </a:p>
          <a:p>
            <a:pPr lvl="2"/>
            <a:r>
              <a:rPr lang="nl-NL" dirty="0" smtClean="0"/>
              <a:t>Disk </a:t>
            </a:r>
            <a:r>
              <a:rPr lang="nl-NL" dirty="0" err="1" smtClean="0"/>
              <a:t>alignment</a:t>
            </a:r>
            <a:endParaRPr lang="nl-NL" dirty="0" smtClean="0"/>
          </a:p>
          <a:p>
            <a:pPr lvl="1"/>
            <a:r>
              <a:rPr lang="nl-NL" dirty="0" smtClean="0"/>
              <a:t>Netwerk</a:t>
            </a:r>
          </a:p>
          <a:p>
            <a:pPr lvl="1"/>
            <a:r>
              <a:rPr lang="nl-NL" dirty="0" smtClean="0"/>
              <a:t>Service Accounts en rechten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VDL </a:t>
            </a:r>
            <a:r>
              <a:rPr lang="nl-NL" dirty="0" err="1"/>
              <a:t>Accidental</a:t>
            </a:r>
            <a:r>
              <a:rPr lang="nl-NL" dirty="0"/>
              <a:t> DBA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6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Basis SQL Server Setup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Installeer .NET3.5 (</a:t>
            </a:r>
            <a:r>
              <a:rPr lang="nl-NL" dirty="0" err="1" smtClean="0"/>
              <a:t>gpedit.msc</a:t>
            </a:r>
            <a:r>
              <a:rPr lang="nl-NL" dirty="0" smtClean="0"/>
              <a:t>/powershell)</a:t>
            </a:r>
          </a:p>
          <a:p>
            <a:r>
              <a:rPr lang="nl-NL" dirty="0" smtClean="0"/>
              <a:t>Formatteer de disks (powershell script) </a:t>
            </a:r>
          </a:p>
          <a:p>
            <a:pPr lvl="1"/>
            <a:r>
              <a:rPr lang="nl-NL" dirty="0" err="1" smtClean="0"/>
              <a:t>zsm</a:t>
            </a:r>
            <a:r>
              <a:rPr lang="nl-NL" dirty="0" smtClean="0"/>
              <a:t> Stackoverflow DB naar server verplaatsen</a:t>
            </a:r>
          </a:p>
          <a:p>
            <a:r>
              <a:rPr lang="nl-NL" dirty="0" smtClean="0"/>
              <a:t>Installeer de Service Accounts en geef ze rechten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Volume Maintenance Tasks (a.k.a. Instant File </a:t>
            </a:r>
            <a:r>
              <a:rPr lang="en-US" dirty="0" smtClean="0"/>
              <a:t>Initialization)</a:t>
            </a:r>
          </a:p>
          <a:p>
            <a:pPr lvl="1"/>
            <a:r>
              <a:rPr lang="en-US" dirty="0" smtClean="0"/>
              <a:t>Lock </a:t>
            </a:r>
            <a:r>
              <a:rPr lang="en-US" dirty="0"/>
              <a:t>Pages in </a:t>
            </a:r>
            <a:r>
              <a:rPr lang="en-US" dirty="0" smtClean="0"/>
              <a:t>Memory</a:t>
            </a:r>
          </a:p>
          <a:p>
            <a:pPr lvl="1"/>
            <a:r>
              <a:rPr lang="nl-NL" dirty="0" smtClean="0"/>
              <a:t>Verder niets</a:t>
            </a:r>
          </a:p>
          <a:p>
            <a:r>
              <a:rPr lang="nl-NL" dirty="0" smtClean="0"/>
              <a:t>SQL Server updates </a:t>
            </a:r>
            <a:r>
              <a:rPr lang="nl-NL" dirty="0" err="1" smtClean="0"/>
              <a:t>gechecked</a:t>
            </a:r>
            <a:r>
              <a:rPr lang="nl-NL" dirty="0" smtClean="0"/>
              <a:t>? </a:t>
            </a:r>
            <a:r>
              <a:rPr lang="nl-NL" dirty="0" smtClean="0">
                <a:hlinkClick r:id="rId2"/>
              </a:rPr>
              <a:t>http://sqlserverupdates.com</a:t>
            </a:r>
            <a:endParaRPr lang="nl-NL" dirty="0" smtClean="0"/>
          </a:p>
          <a:p>
            <a:r>
              <a:rPr lang="nl-NL" dirty="0" smtClean="0"/>
              <a:t>Installeer met configurationfile.ini</a:t>
            </a:r>
          </a:p>
          <a:p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SQL Management Studio </a:t>
            </a:r>
            <a:r>
              <a:rPr lang="nl-NL" dirty="0" err="1" smtClean="0"/>
              <a:t>Walkthrough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Run-as-</a:t>
            </a:r>
            <a:r>
              <a:rPr lang="nl-NL" dirty="0" err="1" smtClean="0"/>
              <a:t>other</a:t>
            </a:r>
            <a:r>
              <a:rPr lang="nl-NL" dirty="0" smtClean="0"/>
              <a:t>-user</a:t>
            </a:r>
          </a:p>
          <a:p>
            <a:r>
              <a:rPr lang="nl-NL" dirty="0" err="1" smtClean="0"/>
              <a:t>Registered</a:t>
            </a:r>
            <a:r>
              <a:rPr lang="nl-NL" dirty="0" smtClean="0"/>
              <a:t> Servers</a:t>
            </a:r>
          </a:p>
          <a:p>
            <a:r>
              <a:rPr lang="nl-NL" dirty="0" err="1" smtClean="0"/>
              <a:t>Queries</a:t>
            </a:r>
            <a:endParaRPr lang="nl-NL" dirty="0" smtClean="0"/>
          </a:p>
          <a:p>
            <a:pPr lvl="1"/>
            <a:r>
              <a:rPr lang="nl-NL" dirty="0" smtClean="0"/>
              <a:t>Veranderen van server, welke server?</a:t>
            </a:r>
          </a:p>
          <a:p>
            <a:r>
              <a:rPr lang="nl-NL" dirty="0" smtClean="0"/>
              <a:t>Keyboard Shortcuts</a:t>
            </a:r>
          </a:p>
          <a:p>
            <a:pPr lvl="1"/>
            <a:r>
              <a:rPr lang="nl-NL" dirty="0" smtClean="0"/>
              <a:t>Ctrl-E (met en zonder selectie)</a:t>
            </a:r>
          </a:p>
          <a:p>
            <a:pPr lvl="1"/>
            <a:r>
              <a:rPr lang="nl-NL" dirty="0" smtClean="0"/>
              <a:t>Ctrl-K Ctrl-C / Ctrl-K Ctrl-U (</a:t>
            </a:r>
            <a:r>
              <a:rPr lang="nl-NL" dirty="0" err="1" smtClean="0"/>
              <a:t>Comment</a:t>
            </a:r>
            <a:r>
              <a:rPr lang="nl-NL" dirty="0" smtClean="0"/>
              <a:t>/</a:t>
            </a:r>
            <a:r>
              <a:rPr lang="nl-NL" dirty="0" err="1" smtClean="0"/>
              <a:t>Uncomment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Ctrl-L (Display </a:t>
            </a:r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Execution</a:t>
            </a:r>
            <a:r>
              <a:rPr lang="nl-NL" dirty="0" smtClean="0"/>
              <a:t> Plan)</a:t>
            </a:r>
          </a:p>
          <a:p>
            <a:r>
              <a:rPr lang="nl-NL" dirty="0" smtClean="0"/>
              <a:t>Scripts installeren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Scripts – </a:t>
            </a:r>
            <a:r>
              <a:rPr lang="nl-NL" dirty="0" err="1" smtClean="0"/>
              <a:t>sp_BlitzFirst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Exec</a:t>
            </a:r>
            <a:r>
              <a:rPr lang="nl-NL" dirty="0" smtClean="0"/>
              <a:t> </a:t>
            </a:r>
            <a:r>
              <a:rPr lang="nl-NL" dirty="0" err="1" smtClean="0"/>
              <a:t>dbo.sp_blitzfirst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Problems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Snelheid</a:t>
            </a:r>
          </a:p>
          <a:p>
            <a:pPr marL="814388" lvl="1" indent="-457200"/>
            <a:r>
              <a:rPr lang="nl-NL" dirty="0" smtClean="0"/>
              <a:t>Hoe snel is je auto? Hoe snel is SQL Server?</a:t>
            </a:r>
          </a:p>
          <a:p>
            <a:pPr marL="814388" lvl="1" indent="-457200"/>
            <a:r>
              <a:rPr lang="nl-NL" dirty="0" smtClean="0"/>
              <a:t>Batch </a:t>
            </a:r>
            <a:r>
              <a:rPr lang="nl-NL" dirty="0" err="1" smtClean="0"/>
              <a:t>Requests</a:t>
            </a:r>
            <a:r>
              <a:rPr lang="nl-NL" dirty="0" smtClean="0"/>
              <a:t> per Sec (huidige snelheid km/u)</a:t>
            </a:r>
          </a:p>
          <a:p>
            <a:pPr marL="814388" lvl="1" indent="-457200"/>
            <a:r>
              <a:rPr lang="nl-NL" dirty="0" err="1" smtClean="0"/>
              <a:t>Wait</a:t>
            </a:r>
            <a:r>
              <a:rPr lang="nl-NL" dirty="0" smtClean="0"/>
              <a:t> time per </a:t>
            </a:r>
            <a:r>
              <a:rPr lang="nl-NL" dirty="0" err="1" smtClean="0"/>
              <a:t>core</a:t>
            </a:r>
            <a:r>
              <a:rPr lang="nl-NL" dirty="0"/>
              <a:t> </a:t>
            </a:r>
            <a:r>
              <a:rPr lang="nl-NL" dirty="0" smtClean="0"/>
              <a:t>per Sec (toerental/hoeveel werk/minuut)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Omvang</a:t>
            </a:r>
          </a:p>
          <a:p>
            <a:pPr marL="814388" lvl="1" indent="-457200"/>
            <a:r>
              <a:rPr lang="nl-NL" dirty="0" smtClean="0"/>
              <a:t>Aantal </a:t>
            </a:r>
            <a:r>
              <a:rPr lang="nl-NL" dirty="0" err="1" smtClean="0"/>
              <a:t>DB’s</a:t>
            </a:r>
            <a:endParaRPr lang="nl-NL" dirty="0"/>
          </a:p>
          <a:p>
            <a:pPr marL="814388" lvl="1" indent="-457200"/>
            <a:r>
              <a:rPr lang="nl-NL" dirty="0" smtClean="0"/>
              <a:t>Hoe groot is het totaal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E3613-6BD2-4D74-8BE3-30F2D2FD59FE}" type="datetime4">
              <a:rPr lang="nl-NL" smtClean="0"/>
              <a:t>7 september 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VDL </a:t>
            </a:r>
            <a:r>
              <a:rPr lang="nl-NL" dirty="0" err="1" smtClean="0"/>
              <a:t>Accidental</a:t>
            </a:r>
            <a:r>
              <a:rPr lang="nl-NL" dirty="0" smtClean="0"/>
              <a:t> DBA Training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67AF-6B1B-4D7A-8E43-622E9975E6B9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61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AAF23"/>
        </a:solidFill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2050</Words>
  <Application>Microsoft Office PowerPoint</Application>
  <PresentationFormat>Diavoorstelling (4:3)</PresentationFormat>
  <Paragraphs>536</Paragraphs>
  <Slides>45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45</vt:i4>
      </vt:variant>
    </vt:vector>
  </HeadingPairs>
  <TitlesOfParts>
    <vt:vector size="47" baseType="lpstr">
      <vt:lpstr>Office-thema</vt:lpstr>
      <vt:lpstr>Aangepast ontwerp</vt:lpstr>
      <vt:lpstr>PowerPoint-presentatie</vt:lpstr>
      <vt:lpstr>VDL SQL Training</vt:lpstr>
      <vt:lpstr>Even Voorstellen</vt:lpstr>
      <vt:lpstr>Installatie Demo omgeving gelukt?</vt:lpstr>
      <vt:lpstr>VDL Accidental DBA Training</vt:lpstr>
      <vt:lpstr>Basis SQL Server Setup 1</vt:lpstr>
      <vt:lpstr>Basis SQL Server Setup 2</vt:lpstr>
      <vt:lpstr>SQL Management Studio Walkthrough</vt:lpstr>
      <vt:lpstr>Scripts – sp_BlitzFirst</vt:lpstr>
      <vt:lpstr>Scripts – sp_BlitzFirst Expertmode</vt:lpstr>
      <vt:lpstr>Scripts – sp_Blitz</vt:lpstr>
      <vt:lpstr>Scripts – sp_Blitzcache</vt:lpstr>
      <vt:lpstr>Scripts – sp_BlitzIndex</vt:lpstr>
      <vt:lpstr>Scripts – Maintenance Solution</vt:lpstr>
      <vt:lpstr>SQL Server Defaults - Overview</vt:lpstr>
      <vt:lpstr>SQL Server Defaults – Must Have Aanpassingen</vt:lpstr>
      <vt:lpstr>Database Defaults</vt:lpstr>
      <vt:lpstr>TempDB</vt:lpstr>
      <vt:lpstr>Backup and Recovery 1</vt:lpstr>
      <vt:lpstr>Backup and Recovery 2</vt:lpstr>
      <vt:lpstr>Backup and Recovery 2</vt:lpstr>
      <vt:lpstr>Backup and Recovery 2</vt:lpstr>
      <vt:lpstr>Backup and Recovery 2</vt:lpstr>
      <vt:lpstr>Backup and Recovery 3 - Oefening</vt:lpstr>
      <vt:lpstr>Backup en Recovery 4</vt:lpstr>
      <vt:lpstr>StackOverflow DB Mounten</vt:lpstr>
      <vt:lpstr>Performance - Locking</vt:lpstr>
      <vt:lpstr>Performance – Locking 2</vt:lpstr>
      <vt:lpstr>Performance – Locking 2</vt:lpstr>
      <vt:lpstr>Performance – Locking 3</vt:lpstr>
      <vt:lpstr>Performance – Locking 3b</vt:lpstr>
      <vt:lpstr>Performance - Deadlocks</vt:lpstr>
      <vt:lpstr>Performance – Deadlocks 2</vt:lpstr>
      <vt:lpstr>Performance – Deadlocks 3</vt:lpstr>
      <vt:lpstr>Security</vt:lpstr>
      <vt:lpstr>Performance – Tune the Queries</vt:lpstr>
      <vt:lpstr>Performance – Tune the Queries 2</vt:lpstr>
      <vt:lpstr>Performance – Tune the Queries 3</vt:lpstr>
      <vt:lpstr>Performance – Tune the Queries 4</vt:lpstr>
      <vt:lpstr>Performance – Tune the Queries 5</vt:lpstr>
      <vt:lpstr>Performance – Tune the Queries 6</vt:lpstr>
      <vt:lpstr>Performance – Tune the Queries 7</vt:lpstr>
      <vt:lpstr>Performance – Tune the Queries 8</vt:lpstr>
      <vt:lpstr>Performance – Tune the Queries Samenvatting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Ralph Hopman</dc:creator>
  <cp:lastModifiedBy>Ron Peeters</cp:lastModifiedBy>
  <cp:revision>534</cp:revision>
  <cp:lastPrinted>2015-08-24T13:21:16Z</cp:lastPrinted>
  <dcterms:created xsi:type="dcterms:W3CDTF">2011-01-25T12:24:57Z</dcterms:created>
  <dcterms:modified xsi:type="dcterms:W3CDTF">2016-09-07T14:30:17Z</dcterms:modified>
</cp:coreProperties>
</file>