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3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Calibri Light" panose="020F0302020204030204" pitchFamily="34" charset="0"/>
      <p:regular r:id="rId41"/>
      <p:italic r:id="rId42"/>
    </p:embeddedFont>
    <p:embeddedFont>
      <p:font typeface="Overpass" panose="020B0604020202020204" charset="0"/>
      <p:regular r:id="rId43"/>
      <p:bold r:id="rId44"/>
      <p:italic r:id="rId45"/>
      <p:boldItalic r:id="rId46"/>
    </p:embeddedFont>
    <p:embeddedFont>
      <p:font typeface="Overpass Light" panose="020B060402020202020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022D6E-61FF-4812-A157-BF80193C422C}">
  <a:tblStyle styleId="{A8022D6E-61FF-4812-A157-BF80193C422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7c64d0193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7c64d0193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77c64d0193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77c64d0193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780af23f9b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780af23f9b_1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students may be in ‘light mode” versus ‘dark mode’.  Dark mode is shown throughout this course.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8e7c02ac1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8e7c02ac1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It’s a good idea to practise moving the panels around. Show students how to customize their workspace.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a51e1ca67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a51e1ca6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8e7c02ac1a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8e7c02ac1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8e7c02ac1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8e7c02ac1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8e7c02ac1a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8e7c02ac1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173c803b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173c803b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8e7c02ac1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8e7c02ac1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8e7c02ac1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8e7c02ac1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7c64d0193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7c64d0193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8e7c02ac1a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8e7c02ac1a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8e7c02ac1a_0_2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8e7c02ac1a_0_2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0349ef1ea6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0349ef1ea6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0349ef1ea6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0349ef1ea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0349ef1ea6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0349ef1ea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Finding quality seamless textures can be difficult.  Poor examples will cause objects to look artificial and repetitious.  The best way to tell if a pattern will work is to observes the opposite edges and figure out if various elements will match up when tiled.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8e7c02ac1a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8e7c02ac1a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173c803be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173c803be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1173c803be6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1173c803be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8e7c02ac1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8e7c02ac1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173c803be6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173c803be6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77d1f1a60c_3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77d1f1a60c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173c803be6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173c803be6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500">
                <a:solidFill>
                  <a:srgbClr val="434343"/>
                </a:solidFill>
                <a:latin typeface="Overpass Light"/>
                <a:ea typeface="Overpass Light"/>
                <a:cs typeface="Overpass Light"/>
                <a:sym typeface="Overpass Light"/>
              </a:rPr>
              <a:t>If another student made an especially awesome object or scene have them share how they made it with everyone else in the team.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10e972d0f7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10e972d0f7b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85a7b884ea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85a7b884ea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0349ef1ea6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0349ef1ea6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77d1f1a60c_3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77d1f1a60c_3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8a51e1ca67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8a51e1ca67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5a7b884e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5a7b884e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5a7b884ea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5a7b884ea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Emphasize the similarities between the students.  Get them to connect about things they enjoy or love doing.  Tell students that everyone is here to learn, everyone needs support and they should work as a team to get themselves through this course.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10441a6a72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10441a6a72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0441a6a72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10441a6a72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a51e1ca67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a51e1ca6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C8A8-BB00-455C-8823-58F0951B78F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AEAB3D1D-90F8-43D4-84F6-9E53053ECF2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3F1A52-2F39-4C1E-A318-58119F425E3D}"/>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5" name="Footer Placeholder 4">
            <a:extLst>
              <a:ext uri="{FF2B5EF4-FFF2-40B4-BE49-F238E27FC236}">
                <a16:creationId xmlns:a16="http://schemas.microsoft.com/office/drawing/2014/main" id="{A0D27262-3927-4D68-BA20-E725E11C9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4C926-D047-4AF2-BE8C-1BC20626306D}"/>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22052050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E046B-B10A-42FE-9ECE-24C47422EA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C2E9CE-ED78-4BA9-836B-93B7958F62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2A1E1F-282F-492E-B645-D9E202E75F41}"/>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5" name="Footer Placeholder 4">
            <a:extLst>
              <a:ext uri="{FF2B5EF4-FFF2-40B4-BE49-F238E27FC236}">
                <a16:creationId xmlns:a16="http://schemas.microsoft.com/office/drawing/2014/main" id="{3BD65229-6F43-4893-AD1E-4BB005994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82577-6235-4470-AE3A-1A5EE1579C8B}"/>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824103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138380-0EC8-4BEA-B116-2F07D5380063}"/>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02EB32-CF66-458C-929D-5A9F3B0B2875}"/>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A49F9-2F30-46E9-BBDD-C79AEF6FAD81}"/>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5" name="Footer Placeholder 4">
            <a:extLst>
              <a:ext uri="{FF2B5EF4-FFF2-40B4-BE49-F238E27FC236}">
                <a16:creationId xmlns:a16="http://schemas.microsoft.com/office/drawing/2014/main" id="{2DAB0C6F-2943-4AE4-8E3D-27B610586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EC30D-0F3F-43A2-A478-A7C4BBA2EE1C}"/>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248801270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3"/>
        <p:cNvGrpSpPr/>
        <p:nvPr/>
      </p:nvGrpSpPr>
      <p:grpSpPr>
        <a:xfrm>
          <a:off x="0" y="0"/>
          <a:ext cx="0" cy="0"/>
          <a:chOff x="0" y="0"/>
          <a:chExt cx="0" cy="0"/>
        </a:xfrm>
      </p:grpSpPr>
      <p:sp>
        <p:nvSpPr>
          <p:cNvPr id="44" name="Google Shape;44;p1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4213527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Key Terms">
  <p:cSld name="Key Terms">
    <p:spTree>
      <p:nvGrpSpPr>
        <p:cNvPr id="1" name="Shape 25"/>
        <p:cNvGrpSpPr/>
        <p:nvPr/>
      </p:nvGrpSpPr>
      <p:grpSpPr>
        <a:xfrm>
          <a:off x="0" y="0"/>
          <a:ext cx="0" cy="0"/>
          <a:chOff x="0" y="0"/>
          <a:chExt cx="0" cy="0"/>
        </a:xfrm>
      </p:grpSpPr>
    </p:spTree>
    <p:extLst>
      <p:ext uri="{BB962C8B-B14F-4D97-AF65-F5344CB8AC3E}">
        <p14:creationId xmlns:p14="http://schemas.microsoft.com/office/powerpoint/2010/main" val="4231904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ook">
  <p:cSld name="Hook">
    <p:spTree>
      <p:nvGrpSpPr>
        <p:cNvPr id="1" name="Shape 21"/>
        <p:cNvGrpSpPr/>
        <p:nvPr/>
      </p:nvGrpSpPr>
      <p:grpSpPr>
        <a:xfrm>
          <a:off x="0" y="0"/>
          <a:ext cx="0" cy="0"/>
          <a:chOff x="0" y="0"/>
          <a:chExt cx="0" cy="0"/>
        </a:xfrm>
      </p:grpSpPr>
    </p:spTree>
    <p:extLst>
      <p:ext uri="{BB962C8B-B14F-4D97-AF65-F5344CB8AC3E}">
        <p14:creationId xmlns:p14="http://schemas.microsoft.com/office/powerpoint/2010/main" val="1062397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struct">
  <p:cSld name="Instruct">
    <p:spTree>
      <p:nvGrpSpPr>
        <p:cNvPr id="1" name="Shape 27"/>
        <p:cNvGrpSpPr/>
        <p:nvPr/>
      </p:nvGrpSpPr>
      <p:grpSpPr>
        <a:xfrm>
          <a:off x="0" y="0"/>
          <a:ext cx="0" cy="0"/>
          <a:chOff x="0" y="0"/>
          <a:chExt cx="0" cy="0"/>
        </a:xfrm>
      </p:grpSpPr>
      <p:sp>
        <p:nvSpPr>
          <p:cNvPr id="28" name="Google Shape;28;p9"/>
          <p:cNvSpPr txBox="1">
            <a:spLocks noGrp="1"/>
          </p:cNvSpPr>
          <p:nvPr>
            <p:ph type="body" idx="1"/>
          </p:nvPr>
        </p:nvSpPr>
        <p:spPr>
          <a:xfrm>
            <a:off x="386325" y="1182975"/>
            <a:ext cx="8352600" cy="31269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934875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Explore">
  <p:cSld name="Explore">
    <p:spTree>
      <p:nvGrpSpPr>
        <p:cNvPr id="1" name="Shape 30"/>
        <p:cNvGrpSpPr/>
        <p:nvPr/>
      </p:nvGrpSpPr>
      <p:grpSpPr>
        <a:xfrm>
          <a:off x="0" y="0"/>
          <a:ext cx="0" cy="0"/>
          <a:chOff x="0" y="0"/>
          <a:chExt cx="0" cy="0"/>
        </a:xfrm>
      </p:grpSpPr>
    </p:spTree>
    <p:extLst>
      <p:ext uri="{BB962C8B-B14F-4D97-AF65-F5344CB8AC3E}">
        <p14:creationId xmlns:p14="http://schemas.microsoft.com/office/powerpoint/2010/main" val="1897528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
        <p:cNvGrpSpPr/>
        <p:nvPr/>
      </p:nvGrpSpPr>
      <p:grpSpPr>
        <a:xfrm>
          <a:off x="0" y="0"/>
          <a:ext cx="0" cy="0"/>
          <a:chOff x="0" y="0"/>
          <a:chExt cx="0" cy="0"/>
        </a:xfrm>
      </p:grpSpPr>
    </p:spTree>
    <p:extLst>
      <p:ext uri="{BB962C8B-B14F-4D97-AF65-F5344CB8AC3E}">
        <p14:creationId xmlns:p14="http://schemas.microsoft.com/office/powerpoint/2010/main" val="2132969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hare and Reflect">
  <p:cSld name="Share and Reflect">
    <p:spTree>
      <p:nvGrpSpPr>
        <p:cNvPr id="1" name="Shape 34"/>
        <p:cNvGrpSpPr/>
        <p:nvPr/>
      </p:nvGrpSpPr>
      <p:grpSpPr>
        <a:xfrm>
          <a:off x="0" y="0"/>
          <a:ext cx="0" cy="0"/>
          <a:chOff x="0" y="0"/>
          <a:chExt cx="0" cy="0"/>
        </a:xfrm>
      </p:grpSpPr>
    </p:spTree>
    <p:extLst>
      <p:ext uri="{BB962C8B-B14F-4D97-AF65-F5344CB8AC3E}">
        <p14:creationId xmlns:p14="http://schemas.microsoft.com/office/powerpoint/2010/main" val="34028735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1">
  <p:cSld name="Title slide 1">
    <p:spTree>
      <p:nvGrpSpPr>
        <p:cNvPr id="1" name="Shape 95"/>
        <p:cNvGrpSpPr/>
        <p:nvPr/>
      </p:nvGrpSpPr>
      <p:grpSpPr>
        <a:xfrm>
          <a:off x="0" y="0"/>
          <a:ext cx="0" cy="0"/>
          <a:chOff x="0" y="0"/>
          <a:chExt cx="0" cy="0"/>
        </a:xfrm>
      </p:grpSpPr>
    </p:spTree>
    <p:extLst>
      <p:ext uri="{BB962C8B-B14F-4D97-AF65-F5344CB8AC3E}">
        <p14:creationId xmlns:p14="http://schemas.microsoft.com/office/powerpoint/2010/main" val="277086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CD6C-E65F-4704-9760-8599E01CE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E6DDE9-4AE2-42F7-A229-5CA64A42A5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A6522-D976-4D6B-B355-656CBB0B5B45}"/>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5" name="Footer Placeholder 4">
            <a:extLst>
              <a:ext uri="{FF2B5EF4-FFF2-40B4-BE49-F238E27FC236}">
                <a16:creationId xmlns:a16="http://schemas.microsoft.com/office/drawing/2014/main" id="{18EA842D-D3A6-4EF4-8348-43B5D2537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ADC9D-81FB-45E3-BB18-A60785C8B2E1}"/>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30461631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099B-E14F-478D-81CD-3BD3C0C7E96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0A647A1-86AD-44C8-B78C-E14A1742A463}"/>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52107C-E370-403B-8389-59D1154B85CB}"/>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5" name="Footer Placeholder 4">
            <a:extLst>
              <a:ext uri="{FF2B5EF4-FFF2-40B4-BE49-F238E27FC236}">
                <a16:creationId xmlns:a16="http://schemas.microsoft.com/office/drawing/2014/main" id="{072E480D-CDC4-4404-B3B3-AC397AFEE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DC51B-5EF8-4E09-9A98-68D32FCC5D82}"/>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243488239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5693F-4516-4386-861A-CC153594BE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66174-C437-481D-A012-5906DCE700ED}"/>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44E29C-DF0B-498D-8550-410CF884C2D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E7F50-029B-42B3-9665-095544FC2FA0}"/>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6" name="Footer Placeholder 5">
            <a:extLst>
              <a:ext uri="{FF2B5EF4-FFF2-40B4-BE49-F238E27FC236}">
                <a16:creationId xmlns:a16="http://schemas.microsoft.com/office/drawing/2014/main" id="{341DDEA4-A324-4B9F-B6EE-F0DB2E3487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EEE3D-D14C-4DA6-84AD-E426DF1052EE}"/>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272108240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3FE6-83F4-45CB-A462-9EB5F2162CEB}"/>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61FEF0-69F3-4D5C-8BE8-11F4E926C7B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1C3C7-D1C2-45AA-AF7A-8AE8095C0EFE}"/>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71FB14-F7E5-4012-8EE7-5DBDC026DFA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04E532E-8115-4DBA-BDE4-EFD880F3CA07}"/>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44B3C6B-8AE8-4710-A546-AD45B63B96E7}"/>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8" name="Footer Placeholder 7">
            <a:extLst>
              <a:ext uri="{FF2B5EF4-FFF2-40B4-BE49-F238E27FC236}">
                <a16:creationId xmlns:a16="http://schemas.microsoft.com/office/drawing/2014/main" id="{2666479A-F06F-4F3C-8B47-30EFCD4A4E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1D9DB6-712D-4B7B-A84F-7D077614D9D3}"/>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28344804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A50DA-1B8A-4976-8D25-A9A9A3800C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13826-CEFF-4558-A4C4-B0F952576F6B}"/>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4" name="Footer Placeholder 3">
            <a:extLst>
              <a:ext uri="{FF2B5EF4-FFF2-40B4-BE49-F238E27FC236}">
                <a16:creationId xmlns:a16="http://schemas.microsoft.com/office/drawing/2014/main" id="{2A6F9497-8D7B-49C7-A479-0E1A09F13A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91DAAF-886E-447B-A679-DDE2E3427693}"/>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96260324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CD701F-826A-4C9E-A1DE-0283525D09DD}"/>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3" name="Footer Placeholder 2">
            <a:extLst>
              <a:ext uri="{FF2B5EF4-FFF2-40B4-BE49-F238E27FC236}">
                <a16:creationId xmlns:a16="http://schemas.microsoft.com/office/drawing/2014/main" id="{C1F9D2D8-7773-46AC-BEE2-11F999CED0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92EADF-9978-4EF2-A9A1-D64139A1D64D}"/>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1806315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18EC-CE61-4397-AF79-8DD9E9C376A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C90B9F5-5566-417C-A08F-4793ECECC750}"/>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844386-C029-4F92-B5B6-C2F5CEA4E7F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20E1C2D-4580-469B-A036-27D35410C94E}"/>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6" name="Footer Placeholder 5">
            <a:extLst>
              <a:ext uri="{FF2B5EF4-FFF2-40B4-BE49-F238E27FC236}">
                <a16:creationId xmlns:a16="http://schemas.microsoft.com/office/drawing/2014/main" id="{6AE45CC5-B582-4467-BC93-1DF9F8295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C46C31-BFAE-407C-8FCA-CA2DC5A463BA}"/>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95579418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83E3-6E3F-4077-BB12-FA3011D7554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427029C-9E74-4E20-88CC-7DD0062FF288}"/>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A4F89F0-A5BB-476B-9A5D-F7376A9AF92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95BE221-C6E0-4A25-990D-64273F4CB376}"/>
              </a:ext>
            </a:extLst>
          </p:cNvPr>
          <p:cNvSpPr>
            <a:spLocks noGrp="1"/>
          </p:cNvSpPr>
          <p:nvPr>
            <p:ph type="dt" sz="half" idx="10"/>
          </p:nvPr>
        </p:nvSpPr>
        <p:spPr/>
        <p:txBody>
          <a:bodyPr/>
          <a:lstStyle/>
          <a:p>
            <a:fld id="{52EC08F0-4D6C-4AFF-8020-A71469F9C4FE}" type="datetimeFigureOut">
              <a:rPr lang="en-US" smtClean="0"/>
              <a:t>4/1/2022</a:t>
            </a:fld>
            <a:endParaRPr lang="en-US"/>
          </a:p>
        </p:txBody>
      </p:sp>
      <p:sp>
        <p:nvSpPr>
          <p:cNvPr id="6" name="Footer Placeholder 5">
            <a:extLst>
              <a:ext uri="{FF2B5EF4-FFF2-40B4-BE49-F238E27FC236}">
                <a16:creationId xmlns:a16="http://schemas.microsoft.com/office/drawing/2014/main" id="{186DDEF5-453F-4624-AD57-AA8D2BA7C6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36409F-4A78-4C05-898E-44C5F3B81D4A}"/>
              </a:ext>
            </a:extLst>
          </p:cNvPr>
          <p:cNvSpPr>
            <a:spLocks noGrp="1"/>
          </p:cNvSpPr>
          <p:nvPr>
            <p:ph type="sldNum" sz="quarter" idx="12"/>
          </p:nvPr>
        </p:nvSpPr>
        <p:spPr/>
        <p:txBody>
          <a:bodyPr/>
          <a:lstStyle/>
          <a:p>
            <a:fld id="{45BEF68C-75A6-468C-9369-A520E2B3B0D8}" type="slidenum">
              <a:rPr lang="en-US" smtClean="0"/>
              <a:t>‹#›</a:t>
            </a:fld>
            <a:endParaRPr lang="en-US"/>
          </a:p>
        </p:txBody>
      </p:sp>
    </p:spTree>
    <p:extLst>
      <p:ext uri="{BB962C8B-B14F-4D97-AF65-F5344CB8AC3E}">
        <p14:creationId xmlns:p14="http://schemas.microsoft.com/office/powerpoint/2010/main" val="11492745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8B1AA2-D98E-408E-BBFE-CBE911E3D471}"/>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AA1956-EB80-45E7-AC40-07A09BFDFAD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9A752-2E4A-4036-AAF1-3EAAE3EF7870}"/>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2EC08F0-4D6C-4AFF-8020-A71469F9C4FE}" type="datetimeFigureOut">
              <a:rPr lang="en-US" smtClean="0"/>
              <a:t>4/1/2022</a:t>
            </a:fld>
            <a:endParaRPr lang="en-US"/>
          </a:p>
        </p:txBody>
      </p:sp>
      <p:sp>
        <p:nvSpPr>
          <p:cNvPr id="5" name="Footer Placeholder 4">
            <a:extLst>
              <a:ext uri="{FF2B5EF4-FFF2-40B4-BE49-F238E27FC236}">
                <a16:creationId xmlns:a16="http://schemas.microsoft.com/office/drawing/2014/main" id="{4654D074-4A84-4A4F-BE0F-0AF03D06923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749EF1-004A-456B-9180-AA8DCD92E11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5BEF68C-75A6-468C-9369-A520E2B3B0D8}" type="slidenum">
              <a:rPr lang="en-US" smtClean="0"/>
              <a:t>‹#›</a:t>
            </a:fld>
            <a:endParaRPr lang="en-US"/>
          </a:p>
        </p:txBody>
      </p:sp>
    </p:spTree>
    <p:extLst>
      <p:ext uri="{BB962C8B-B14F-4D97-AF65-F5344CB8AC3E}">
        <p14:creationId xmlns:p14="http://schemas.microsoft.com/office/powerpoint/2010/main" val="99049605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hyperlink" Target="https://unity.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40"/>
          <p:cNvSpPr txBox="1">
            <a:spLocks noGrp="1"/>
          </p:cNvSpPr>
          <p:nvPr>
            <p:ph type="ctrTitle"/>
          </p:nvPr>
        </p:nvSpPr>
        <p:spPr>
          <a:xfrm>
            <a:off x="373383" y="1942299"/>
            <a:ext cx="8520600" cy="17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Lesson: 1.1</a:t>
            </a:r>
            <a:endParaRPr/>
          </a:p>
        </p:txBody>
      </p:sp>
      <p:sp>
        <p:nvSpPr>
          <p:cNvPr id="173" name="Google Shape;173;p40"/>
          <p:cNvSpPr txBox="1">
            <a:spLocks noGrp="1"/>
          </p:cNvSpPr>
          <p:nvPr>
            <p:ph type="subTitle" idx="1"/>
          </p:nvPr>
        </p:nvSpPr>
        <p:spPr>
          <a:xfrm>
            <a:off x="373375" y="3726198"/>
            <a:ext cx="8520600" cy="67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Icebreakers and Getting Started</a:t>
            </a:r>
            <a:endParaRPr/>
          </a:p>
        </p:txBody>
      </p:sp>
      <p:pic>
        <p:nvPicPr>
          <p:cNvPr id="1028" name="Picture 4" descr="Branding – Hack Club">
            <a:extLst>
              <a:ext uri="{FF2B5EF4-FFF2-40B4-BE49-F238E27FC236}">
                <a16:creationId xmlns:a16="http://schemas.microsoft.com/office/drawing/2014/main" id="{51DA6D44-A5F9-4A0B-8D5E-F775CEE71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375" y="740502"/>
            <a:ext cx="1752600" cy="1752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grpSp>
        <p:nvGrpSpPr>
          <p:cNvPr id="260" name="Google Shape;260;p49"/>
          <p:cNvGrpSpPr/>
          <p:nvPr/>
        </p:nvGrpSpPr>
        <p:grpSpPr>
          <a:xfrm>
            <a:off x="435550" y="1760433"/>
            <a:ext cx="829440" cy="800291"/>
            <a:chOff x="2113284" y="786494"/>
            <a:chExt cx="952503" cy="952501"/>
          </a:xfrm>
        </p:grpSpPr>
        <p:sp>
          <p:nvSpPr>
            <p:cNvPr id="261" name="Google Shape;261;p49"/>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62" name="Google Shape;262;p49"/>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63" name="Google Shape;263;p49"/>
          <p:cNvSpPr txBox="1"/>
          <p:nvPr/>
        </p:nvSpPr>
        <p:spPr>
          <a:xfrm>
            <a:off x="1265000" y="1761875"/>
            <a:ext cx="3014106"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dirty="0">
                <a:solidFill>
                  <a:srgbClr val="434343"/>
                </a:solidFill>
                <a:latin typeface="Overpass"/>
                <a:ea typeface="Overpass"/>
                <a:cs typeface="Overpass"/>
                <a:sym typeface="Overpass"/>
              </a:rPr>
              <a:t>Instruct</a:t>
            </a:r>
            <a:endParaRPr sz="4800" b="1" dirty="0">
              <a:solidFill>
                <a:srgbClr val="434343"/>
              </a:solidFill>
              <a:latin typeface="Overpass"/>
              <a:ea typeface="Overpass"/>
              <a:cs typeface="Overpass"/>
              <a:sym typeface="Overpass"/>
            </a:endParaRPr>
          </a:p>
        </p:txBody>
      </p:sp>
      <p:sp>
        <p:nvSpPr>
          <p:cNvPr id="264" name="Google Shape;264;p49"/>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rgbClr val="434343"/>
                </a:solidFill>
                <a:latin typeface="Overpass Light"/>
                <a:ea typeface="Overpass Light"/>
                <a:cs typeface="Overpass Light"/>
                <a:sym typeface="Overpass Light"/>
              </a:rPr>
              <a:t>Getting started with Unity</a:t>
            </a:r>
            <a:endParaRPr sz="1800" dirty="0">
              <a:solidFill>
                <a:srgbClr val="434343"/>
              </a:solidFill>
              <a:latin typeface="Overpass Light"/>
              <a:ea typeface="Overpass Light"/>
              <a:cs typeface="Overpass Light"/>
              <a:sym typeface="Overpass Light"/>
            </a:endParaRPr>
          </a:p>
        </p:txBody>
      </p:sp>
      <p:pic>
        <p:nvPicPr>
          <p:cNvPr id="7" name="Picture 2" descr="Branding – Hack Club">
            <a:extLst>
              <a:ext uri="{FF2B5EF4-FFF2-40B4-BE49-F238E27FC236}">
                <a16:creationId xmlns:a16="http://schemas.microsoft.com/office/drawing/2014/main" id="{421492DD-1695-4781-82EB-67AFE91647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50"/>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Our First Scene - 1</a:t>
            </a:r>
            <a:endParaRPr sz="3500" b="1">
              <a:solidFill>
                <a:srgbClr val="434343"/>
              </a:solidFill>
              <a:latin typeface="Overpass"/>
              <a:ea typeface="Overpass"/>
              <a:cs typeface="Overpass"/>
              <a:sym typeface="Overpass"/>
            </a:endParaRPr>
          </a:p>
        </p:txBody>
      </p:sp>
      <p:grpSp>
        <p:nvGrpSpPr>
          <p:cNvPr id="270" name="Google Shape;270;p50"/>
          <p:cNvGrpSpPr/>
          <p:nvPr/>
        </p:nvGrpSpPr>
        <p:grpSpPr>
          <a:xfrm>
            <a:off x="131164" y="170287"/>
            <a:ext cx="782291" cy="731330"/>
            <a:chOff x="2113284" y="786494"/>
            <a:chExt cx="952503" cy="952501"/>
          </a:xfrm>
        </p:grpSpPr>
        <p:sp>
          <p:nvSpPr>
            <p:cNvPr id="271" name="Google Shape;271;p50"/>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72" name="Google Shape;272;p50"/>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73" name="Google Shape;273;p50"/>
          <p:cNvSpPr txBox="1"/>
          <p:nvPr/>
        </p:nvSpPr>
        <p:spPr>
          <a:xfrm>
            <a:off x="182975" y="934650"/>
            <a:ext cx="1929600" cy="39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Overpass Light"/>
                <a:ea typeface="Overpass Light"/>
                <a:cs typeface="Overpass Light"/>
                <a:sym typeface="Overpass Light"/>
              </a:rPr>
              <a:t>When you first open Unity, it will probably look like this:</a:t>
            </a:r>
            <a:endParaRPr sz="1600">
              <a:solidFill>
                <a:srgbClr val="434343"/>
              </a:solidFill>
              <a:latin typeface="Overpass Light"/>
              <a:ea typeface="Overpass Light"/>
              <a:cs typeface="Overpass Light"/>
              <a:sym typeface="Overpass Light"/>
            </a:endParaRPr>
          </a:p>
        </p:txBody>
      </p:sp>
      <p:pic>
        <p:nvPicPr>
          <p:cNvPr id="274" name="Google Shape;274;p50"/>
          <p:cNvPicPr preferRelativeResize="0"/>
          <p:nvPr/>
        </p:nvPicPr>
        <p:blipFill>
          <a:blip r:embed="rId3">
            <a:alphaModFix/>
          </a:blip>
          <a:stretch>
            <a:fillRect/>
          </a:stretch>
        </p:blipFill>
        <p:spPr>
          <a:xfrm>
            <a:off x="2112500" y="821525"/>
            <a:ext cx="6888626" cy="4236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1"/>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Our First Scene - 2</a:t>
            </a:r>
            <a:endParaRPr sz="3500" b="1">
              <a:solidFill>
                <a:srgbClr val="434343"/>
              </a:solidFill>
              <a:latin typeface="Overpass"/>
              <a:ea typeface="Overpass"/>
              <a:cs typeface="Overpass"/>
              <a:sym typeface="Overpass"/>
            </a:endParaRPr>
          </a:p>
        </p:txBody>
      </p:sp>
      <p:grpSp>
        <p:nvGrpSpPr>
          <p:cNvPr id="280" name="Google Shape;280;p51"/>
          <p:cNvGrpSpPr/>
          <p:nvPr/>
        </p:nvGrpSpPr>
        <p:grpSpPr>
          <a:xfrm>
            <a:off x="131164" y="170287"/>
            <a:ext cx="782291" cy="731330"/>
            <a:chOff x="2113284" y="786494"/>
            <a:chExt cx="952503" cy="952501"/>
          </a:xfrm>
        </p:grpSpPr>
        <p:sp>
          <p:nvSpPr>
            <p:cNvPr id="281" name="Google Shape;281;p51"/>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82" name="Google Shape;282;p51"/>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83" name="Google Shape;283;p51"/>
          <p:cNvSpPr txBox="1"/>
          <p:nvPr/>
        </p:nvSpPr>
        <p:spPr>
          <a:xfrm>
            <a:off x="6815275" y="934650"/>
            <a:ext cx="2237400" cy="362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434343"/>
                </a:solidFill>
                <a:latin typeface="Overpass Light"/>
                <a:ea typeface="Overpass Light"/>
                <a:cs typeface="Overpass Light"/>
                <a:sym typeface="Overpass Light"/>
              </a:rPr>
              <a:t>Rearrange it slightly, like the following:</a:t>
            </a:r>
            <a:br>
              <a:rPr lang="en" sz="1600">
                <a:solidFill>
                  <a:srgbClr val="434343"/>
                </a:solidFill>
                <a:latin typeface="Overpass Light"/>
                <a:ea typeface="Overpass Light"/>
                <a:cs typeface="Overpass Light"/>
                <a:sym typeface="Overpass Light"/>
              </a:rPr>
            </a:br>
            <a:endParaRPr sz="160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sz="1600" b="1">
                <a:solidFill>
                  <a:srgbClr val="434343"/>
                </a:solidFill>
                <a:latin typeface="Overpass"/>
                <a:ea typeface="Overpass"/>
                <a:cs typeface="Overpass"/>
                <a:sym typeface="Overpass"/>
              </a:rPr>
              <a:t>Drag the game panel next to the scene panel</a:t>
            </a:r>
            <a:r>
              <a:rPr lang="en" sz="1600">
                <a:solidFill>
                  <a:srgbClr val="434343"/>
                </a:solidFill>
                <a:latin typeface="Overpass Light"/>
                <a:ea typeface="Overpass Light"/>
                <a:cs typeface="Overpass Light"/>
                <a:sym typeface="Overpass Light"/>
              </a:rPr>
              <a:t> so you can see both at once, and change the resolution from Free Aspect to 16:9. </a:t>
            </a:r>
            <a:br>
              <a:rPr lang="en" sz="1600">
                <a:solidFill>
                  <a:srgbClr val="434343"/>
                </a:solidFill>
                <a:latin typeface="Overpass Light"/>
                <a:ea typeface="Overpass Light"/>
                <a:cs typeface="Overpass Light"/>
                <a:sym typeface="Overpass Light"/>
              </a:rPr>
            </a:br>
            <a:endParaRPr sz="1600">
              <a:solidFill>
                <a:srgbClr val="434343"/>
              </a:solidFill>
              <a:latin typeface="Overpass Light"/>
              <a:ea typeface="Overpass Light"/>
              <a:cs typeface="Overpass Light"/>
              <a:sym typeface="Overpass Light"/>
            </a:endParaRPr>
          </a:p>
          <a:p>
            <a:pPr marL="0" lvl="0" indent="0" algn="l" rtl="0">
              <a:spcBef>
                <a:spcPts val="0"/>
              </a:spcBef>
              <a:spcAft>
                <a:spcPts val="0"/>
              </a:spcAft>
              <a:buNone/>
            </a:pPr>
            <a:r>
              <a:rPr lang="en" sz="1600">
                <a:solidFill>
                  <a:srgbClr val="434343"/>
                </a:solidFill>
                <a:latin typeface="Overpass Light"/>
                <a:ea typeface="Overpass Light"/>
                <a:cs typeface="Overpass Light"/>
                <a:sym typeface="Overpass Light"/>
              </a:rPr>
              <a:t>This will help you keep everything lined up properly.</a:t>
            </a:r>
            <a:endParaRPr sz="1600">
              <a:solidFill>
                <a:srgbClr val="434343"/>
              </a:solidFill>
              <a:latin typeface="Overpass Light"/>
              <a:ea typeface="Overpass Light"/>
              <a:cs typeface="Overpass Light"/>
              <a:sym typeface="Overpass Light"/>
            </a:endParaRPr>
          </a:p>
        </p:txBody>
      </p:sp>
      <p:pic>
        <p:nvPicPr>
          <p:cNvPr id="284" name="Google Shape;284;p51"/>
          <p:cNvPicPr preferRelativeResize="0"/>
          <p:nvPr/>
        </p:nvPicPr>
        <p:blipFill>
          <a:blip r:embed="rId3">
            <a:alphaModFix/>
          </a:blip>
          <a:stretch>
            <a:fillRect/>
          </a:stretch>
        </p:blipFill>
        <p:spPr>
          <a:xfrm>
            <a:off x="131175" y="1008063"/>
            <a:ext cx="6613499" cy="3623903"/>
          </a:xfrm>
          <a:prstGeom prst="rect">
            <a:avLst/>
          </a:prstGeom>
          <a:noFill/>
          <a:ln>
            <a:noFill/>
          </a:ln>
        </p:spPr>
      </p:pic>
      <p:sp>
        <p:nvSpPr>
          <p:cNvPr id="285" name="Google Shape;285;p51"/>
          <p:cNvSpPr txBox="1"/>
          <p:nvPr/>
        </p:nvSpPr>
        <p:spPr>
          <a:xfrm>
            <a:off x="131175" y="2198300"/>
            <a:ext cx="1009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F0000"/>
                </a:solidFill>
                <a:latin typeface="Overpass Light"/>
                <a:ea typeface="Overpass Light"/>
                <a:cs typeface="Overpass Light"/>
                <a:sym typeface="Overpass Light"/>
              </a:rPr>
              <a:t>Hierarchy</a:t>
            </a:r>
            <a:endParaRPr>
              <a:solidFill>
                <a:srgbClr val="FF0000"/>
              </a:solidFill>
              <a:latin typeface="Overpass Light"/>
              <a:ea typeface="Overpass Light"/>
              <a:cs typeface="Overpass Light"/>
              <a:sym typeface="Overpass Light"/>
            </a:endParaRPr>
          </a:p>
        </p:txBody>
      </p:sp>
      <p:sp>
        <p:nvSpPr>
          <p:cNvPr id="286" name="Google Shape;286;p51"/>
          <p:cNvSpPr txBox="1"/>
          <p:nvPr/>
        </p:nvSpPr>
        <p:spPr>
          <a:xfrm>
            <a:off x="1278275" y="2198300"/>
            <a:ext cx="1657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F0000"/>
                </a:solidFill>
                <a:latin typeface="Overpass Light"/>
                <a:ea typeface="Overpass Light"/>
                <a:cs typeface="Overpass Light"/>
                <a:sym typeface="Overpass Light"/>
              </a:rPr>
              <a:t>Scene View</a:t>
            </a:r>
            <a:endParaRPr>
              <a:solidFill>
                <a:srgbClr val="FF0000"/>
              </a:solidFill>
              <a:latin typeface="Overpass Light"/>
              <a:ea typeface="Overpass Light"/>
              <a:cs typeface="Overpass Light"/>
              <a:sym typeface="Overpass Light"/>
            </a:endParaRPr>
          </a:p>
        </p:txBody>
      </p:sp>
      <p:sp>
        <p:nvSpPr>
          <p:cNvPr id="287" name="Google Shape;287;p51"/>
          <p:cNvSpPr txBox="1"/>
          <p:nvPr/>
        </p:nvSpPr>
        <p:spPr>
          <a:xfrm>
            <a:off x="3347875" y="2198300"/>
            <a:ext cx="1875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F0000"/>
                </a:solidFill>
                <a:latin typeface="Overpass Light"/>
                <a:ea typeface="Overpass Light"/>
                <a:cs typeface="Overpass Light"/>
                <a:sym typeface="Overpass Light"/>
              </a:rPr>
              <a:t>Game View</a:t>
            </a:r>
            <a:endParaRPr>
              <a:solidFill>
                <a:srgbClr val="FF0000"/>
              </a:solidFill>
              <a:latin typeface="Overpass Light"/>
              <a:ea typeface="Overpass Light"/>
              <a:cs typeface="Overpass Light"/>
              <a:sym typeface="Overpass Light"/>
            </a:endParaRPr>
          </a:p>
        </p:txBody>
      </p:sp>
      <p:sp>
        <p:nvSpPr>
          <p:cNvPr id="288" name="Google Shape;288;p51"/>
          <p:cNvSpPr txBox="1"/>
          <p:nvPr/>
        </p:nvSpPr>
        <p:spPr>
          <a:xfrm>
            <a:off x="5538725" y="2198300"/>
            <a:ext cx="10350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F0000"/>
                </a:solidFill>
                <a:latin typeface="Overpass Light"/>
                <a:ea typeface="Overpass Light"/>
                <a:cs typeface="Overpass Light"/>
                <a:sym typeface="Overpass Light"/>
              </a:rPr>
              <a:t>Inspector</a:t>
            </a:r>
            <a:endParaRPr>
              <a:solidFill>
                <a:srgbClr val="FF0000"/>
              </a:solidFill>
              <a:latin typeface="Overpass Light"/>
              <a:ea typeface="Overpass Light"/>
              <a:cs typeface="Overpass Light"/>
              <a:sym typeface="Overpass Light"/>
            </a:endParaRPr>
          </a:p>
        </p:txBody>
      </p:sp>
      <p:sp>
        <p:nvSpPr>
          <p:cNvPr id="289" name="Google Shape;289;p51"/>
          <p:cNvSpPr txBox="1"/>
          <p:nvPr/>
        </p:nvSpPr>
        <p:spPr>
          <a:xfrm>
            <a:off x="2135150" y="3694775"/>
            <a:ext cx="210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FF0000"/>
                </a:solidFill>
                <a:latin typeface="Overpass Light"/>
                <a:ea typeface="Overpass Light"/>
                <a:cs typeface="Overpass Light"/>
                <a:sym typeface="Overpass Light"/>
              </a:rPr>
              <a:t>Project Files</a:t>
            </a:r>
            <a:endParaRPr>
              <a:solidFill>
                <a:srgbClr val="FF0000"/>
              </a:solidFill>
              <a:latin typeface="Overpass Light"/>
              <a:ea typeface="Overpass Light"/>
              <a:cs typeface="Overpass Light"/>
              <a:sym typeface="Overpass Light"/>
            </a:endParaRPr>
          </a:p>
        </p:txBody>
      </p:sp>
      <p:sp>
        <p:nvSpPr>
          <p:cNvPr id="290" name="Google Shape;290;p51"/>
          <p:cNvSpPr/>
          <p:nvPr/>
        </p:nvSpPr>
        <p:spPr>
          <a:xfrm>
            <a:off x="3883375" y="743800"/>
            <a:ext cx="1811100" cy="5781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2" descr="Branding – Hack Club">
            <a:extLst>
              <a:ext uri="{FF2B5EF4-FFF2-40B4-BE49-F238E27FC236}">
                <a16:creationId xmlns:a16="http://schemas.microsoft.com/office/drawing/2014/main" id="{3B258A9D-190C-4957-BD20-A4EF821C3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2"/>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Our First Scene - 3</a:t>
            </a:r>
            <a:endParaRPr sz="3500" b="1">
              <a:solidFill>
                <a:srgbClr val="434343"/>
              </a:solidFill>
              <a:latin typeface="Overpass"/>
              <a:ea typeface="Overpass"/>
              <a:cs typeface="Overpass"/>
              <a:sym typeface="Overpass"/>
            </a:endParaRPr>
          </a:p>
        </p:txBody>
      </p:sp>
      <p:grpSp>
        <p:nvGrpSpPr>
          <p:cNvPr id="296" name="Google Shape;296;p52"/>
          <p:cNvGrpSpPr/>
          <p:nvPr/>
        </p:nvGrpSpPr>
        <p:grpSpPr>
          <a:xfrm>
            <a:off x="131164" y="170287"/>
            <a:ext cx="782291" cy="731330"/>
            <a:chOff x="2113284" y="786494"/>
            <a:chExt cx="952503" cy="952501"/>
          </a:xfrm>
        </p:grpSpPr>
        <p:sp>
          <p:nvSpPr>
            <p:cNvPr id="297" name="Google Shape;297;p52"/>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98" name="Google Shape;298;p52"/>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99" name="Google Shape;299;p52"/>
          <p:cNvSpPr txBox="1"/>
          <p:nvPr/>
        </p:nvSpPr>
        <p:spPr>
          <a:xfrm>
            <a:off x="304650" y="1015375"/>
            <a:ext cx="8445000" cy="34263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34343"/>
              </a:buClr>
              <a:buSzPts val="1500"/>
              <a:buFont typeface="Overpass Light"/>
              <a:buChar char="●"/>
            </a:pPr>
            <a:r>
              <a:rPr lang="en" sz="1500" b="1">
                <a:solidFill>
                  <a:srgbClr val="434343"/>
                </a:solidFill>
                <a:latin typeface="Overpass"/>
                <a:ea typeface="Overpass"/>
                <a:cs typeface="Overpass"/>
                <a:sym typeface="Overpass"/>
              </a:rPr>
              <a:t>Project list</a:t>
            </a:r>
            <a:r>
              <a:rPr lang="en" sz="1500">
                <a:solidFill>
                  <a:srgbClr val="434343"/>
                </a:solidFill>
                <a:latin typeface="Overpass Light"/>
                <a:ea typeface="Overpass Light"/>
                <a:cs typeface="Overpass Light"/>
                <a:sym typeface="Overpass Light"/>
              </a:rPr>
              <a:t>: Lists everything in the actual project. Right click on Assets &gt; Reveal in Finder to show how this reflects the file structure exactly.</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b="1">
                <a:solidFill>
                  <a:srgbClr val="434343"/>
                </a:solidFill>
                <a:latin typeface="Overpass"/>
                <a:ea typeface="Overpass"/>
                <a:cs typeface="Overpass"/>
                <a:sym typeface="Overpass"/>
              </a:rPr>
              <a:t>Hierarchy</a:t>
            </a:r>
            <a:r>
              <a:rPr lang="en" sz="1500">
                <a:solidFill>
                  <a:srgbClr val="434343"/>
                </a:solidFill>
                <a:latin typeface="Overpass Light"/>
                <a:ea typeface="Overpass Light"/>
                <a:cs typeface="Overpass Light"/>
                <a:sym typeface="Overpass Light"/>
              </a:rPr>
              <a:t>: Lists everything in the current scene. Show how the SampleScene comes with a Main Camera and a Directional Light.</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b="1">
                <a:solidFill>
                  <a:srgbClr val="434343"/>
                </a:solidFill>
                <a:latin typeface="Overpass"/>
                <a:ea typeface="Overpass"/>
                <a:cs typeface="Overpass"/>
                <a:sym typeface="Overpass"/>
              </a:rPr>
              <a:t>Inspector</a:t>
            </a:r>
            <a:r>
              <a:rPr lang="en" sz="1500">
                <a:solidFill>
                  <a:srgbClr val="434343"/>
                </a:solidFill>
                <a:latin typeface="Overpass Light"/>
                <a:ea typeface="Overpass Light"/>
                <a:cs typeface="Overpass Light"/>
                <a:sym typeface="Overpass Light"/>
              </a:rPr>
              <a:t>: Shows the components and variables attached to each GameObject. Highlight the Camera and the Directional Light in the Hierarchy, to show the different components attached to them.</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b="1">
                <a:solidFill>
                  <a:srgbClr val="434343"/>
                </a:solidFill>
                <a:latin typeface="Overpass"/>
                <a:ea typeface="Overpass"/>
                <a:cs typeface="Overpass"/>
                <a:sym typeface="Overpass"/>
              </a:rPr>
              <a:t>Game View</a:t>
            </a:r>
            <a:r>
              <a:rPr lang="en" sz="1500">
                <a:solidFill>
                  <a:srgbClr val="434343"/>
                </a:solidFill>
                <a:latin typeface="Overpass Light"/>
                <a:ea typeface="Overpass Light"/>
                <a:cs typeface="Overpass Light"/>
                <a:sym typeface="Overpass Light"/>
              </a:rPr>
              <a:t>: Shows what the Main Camera is looking at, and what the final game looks like.</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b="1">
                <a:solidFill>
                  <a:srgbClr val="434343"/>
                </a:solidFill>
                <a:latin typeface="Overpass"/>
                <a:ea typeface="Overpass"/>
                <a:cs typeface="Overpass"/>
                <a:sym typeface="Overpass"/>
              </a:rPr>
              <a:t>Scene View</a:t>
            </a:r>
            <a:r>
              <a:rPr lang="en" sz="1500">
                <a:solidFill>
                  <a:srgbClr val="434343"/>
                </a:solidFill>
                <a:latin typeface="Overpass Light"/>
                <a:ea typeface="Overpass Light"/>
                <a:cs typeface="Overpass Light"/>
                <a:sym typeface="Overpass Light"/>
              </a:rPr>
              <a:t>: Allows the developer to navigate around the scene, to change and move things. </a:t>
            </a:r>
            <a:endParaRPr sz="1500">
              <a:solidFill>
                <a:srgbClr val="434343"/>
              </a:solidFill>
              <a:latin typeface="Overpass Light"/>
              <a:ea typeface="Overpass Light"/>
              <a:cs typeface="Overpass Light"/>
              <a:sym typeface="Overpass Light"/>
            </a:endParaRPr>
          </a:p>
        </p:txBody>
      </p:sp>
      <p:pic>
        <p:nvPicPr>
          <p:cNvPr id="7" name="Picture 2" descr="Branding – Hack Club">
            <a:extLst>
              <a:ext uri="{FF2B5EF4-FFF2-40B4-BE49-F238E27FC236}">
                <a16:creationId xmlns:a16="http://schemas.microsoft.com/office/drawing/2014/main" id="{C1F2B195-13CE-4F8C-A34C-5CF0E2FCBF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3"/>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500" b="1">
                <a:solidFill>
                  <a:srgbClr val="434343"/>
                </a:solidFill>
                <a:latin typeface="Overpass"/>
                <a:ea typeface="Overpass"/>
                <a:cs typeface="Overpass"/>
                <a:sym typeface="Overpass"/>
              </a:rPr>
              <a:t>Creating a GameObject - 1</a:t>
            </a:r>
            <a:endParaRPr sz="3500" b="1">
              <a:solidFill>
                <a:srgbClr val="434343"/>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3500" b="1">
              <a:solidFill>
                <a:srgbClr val="434343"/>
              </a:solidFill>
              <a:latin typeface="Overpass"/>
              <a:ea typeface="Overpass"/>
              <a:cs typeface="Overpass"/>
              <a:sym typeface="Overpass"/>
            </a:endParaRPr>
          </a:p>
          <a:p>
            <a:pPr marL="0" lvl="0" indent="0" algn="l" rtl="0">
              <a:spcBef>
                <a:spcPts val="0"/>
              </a:spcBef>
              <a:spcAft>
                <a:spcPts val="0"/>
              </a:spcAft>
              <a:buNone/>
            </a:pPr>
            <a:endParaRPr sz="3500" b="1">
              <a:solidFill>
                <a:srgbClr val="434343"/>
              </a:solidFill>
              <a:latin typeface="Overpass"/>
              <a:ea typeface="Overpass"/>
              <a:cs typeface="Overpass"/>
              <a:sym typeface="Overpass"/>
            </a:endParaRPr>
          </a:p>
        </p:txBody>
      </p:sp>
      <p:grpSp>
        <p:nvGrpSpPr>
          <p:cNvPr id="305" name="Google Shape;305;p53"/>
          <p:cNvGrpSpPr/>
          <p:nvPr/>
        </p:nvGrpSpPr>
        <p:grpSpPr>
          <a:xfrm>
            <a:off x="131164" y="170287"/>
            <a:ext cx="782291" cy="731330"/>
            <a:chOff x="2113284" y="786494"/>
            <a:chExt cx="952503" cy="952501"/>
          </a:xfrm>
        </p:grpSpPr>
        <p:sp>
          <p:nvSpPr>
            <p:cNvPr id="306" name="Google Shape;306;p53"/>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07" name="Google Shape;307;p53"/>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308" name="Google Shape;308;p53"/>
          <p:cNvSpPr txBox="1"/>
          <p:nvPr/>
        </p:nvSpPr>
        <p:spPr>
          <a:xfrm>
            <a:off x="277525" y="934650"/>
            <a:ext cx="5966700" cy="610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a:ea typeface="Overpass"/>
                <a:cs typeface="Overpass"/>
                <a:sym typeface="Overpass"/>
              </a:rPr>
              <a:t>In the </a:t>
            </a:r>
            <a:r>
              <a:rPr lang="en" sz="1600" b="1">
                <a:solidFill>
                  <a:srgbClr val="434343"/>
                </a:solidFill>
                <a:latin typeface="Overpass"/>
                <a:ea typeface="Overpass"/>
                <a:cs typeface="Overpass"/>
                <a:sym typeface="Overpass"/>
              </a:rPr>
              <a:t>Hierarchy</a:t>
            </a:r>
            <a:r>
              <a:rPr lang="en" sz="1600">
                <a:solidFill>
                  <a:srgbClr val="434343"/>
                </a:solidFill>
                <a:latin typeface="Overpass"/>
                <a:ea typeface="Overpass"/>
                <a:cs typeface="Overpass"/>
                <a:sym typeface="Overpass"/>
              </a:rPr>
              <a:t>, select </a:t>
            </a:r>
            <a:r>
              <a:rPr lang="en" sz="1600" b="1">
                <a:solidFill>
                  <a:srgbClr val="434343"/>
                </a:solidFill>
                <a:latin typeface="Overpass"/>
                <a:ea typeface="Overpass"/>
                <a:cs typeface="Overpass"/>
                <a:sym typeface="Overpass"/>
              </a:rPr>
              <a:t>Create &gt; 3D Object  &gt; Cube.</a:t>
            </a:r>
            <a:endParaRPr sz="1600">
              <a:solidFill>
                <a:srgbClr val="434343"/>
              </a:solidFill>
              <a:latin typeface="Overpass Light"/>
              <a:ea typeface="Overpass Light"/>
              <a:cs typeface="Overpass Light"/>
              <a:sym typeface="Overpass Light"/>
            </a:endParaRPr>
          </a:p>
        </p:txBody>
      </p:sp>
      <p:pic>
        <p:nvPicPr>
          <p:cNvPr id="309" name="Google Shape;309;p53"/>
          <p:cNvPicPr preferRelativeResize="0"/>
          <p:nvPr/>
        </p:nvPicPr>
        <p:blipFill>
          <a:blip r:embed="rId3">
            <a:alphaModFix/>
          </a:blip>
          <a:stretch>
            <a:fillRect/>
          </a:stretch>
        </p:blipFill>
        <p:spPr>
          <a:xfrm>
            <a:off x="1644248" y="1494750"/>
            <a:ext cx="5147025" cy="3558850"/>
          </a:xfrm>
          <a:prstGeom prst="rect">
            <a:avLst/>
          </a:prstGeom>
          <a:noFill/>
          <a:ln>
            <a:noFill/>
          </a:ln>
        </p:spPr>
      </p:pic>
      <p:sp>
        <p:nvSpPr>
          <p:cNvPr id="310" name="Google Shape;310;p53"/>
          <p:cNvSpPr/>
          <p:nvPr/>
        </p:nvSpPr>
        <p:spPr>
          <a:xfrm>
            <a:off x="768100" y="1754425"/>
            <a:ext cx="832800" cy="396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3"/>
          <p:cNvSpPr/>
          <p:nvPr/>
        </p:nvSpPr>
        <p:spPr>
          <a:xfrm>
            <a:off x="1075300" y="2506450"/>
            <a:ext cx="525600" cy="2991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3"/>
          <p:cNvSpPr/>
          <p:nvPr/>
        </p:nvSpPr>
        <p:spPr>
          <a:xfrm rot="-1079410">
            <a:off x="2530586" y="2692422"/>
            <a:ext cx="525492" cy="299034"/>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2" descr="Branding – Hack Club">
            <a:extLst>
              <a:ext uri="{FF2B5EF4-FFF2-40B4-BE49-F238E27FC236}">
                <a16:creationId xmlns:a16="http://schemas.microsoft.com/office/drawing/2014/main" id="{FB236C4B-97BC-4041-8FD7-F6BAD77A0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4"/>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Creating a GameObject - 2</a:t>
            </a:r>
            <a:endParaRPr sz="3500" b="1">
              <a:solidFill>
                <a:srgbClr val="434343"/>
              </a:solidFill>
              <a:latin typeface="Overpass"/>
              <a:ea typeface="Overpass"/>
              <a:cs typeface="Overpass"/>
              <a:sym typeface="Overpass"/>
            </a:endParaRPr>
          </a:p>
          <a:p>
            <a:pPr marL="0" lvl="0" indent="0" algn="l" rtl="0">
              <a:spcBef>
                <a:spcPts val="0"/>
              </a:spcBef>
              <a:spcAft>
                <a:spcPts val="0"/>
              </a:spcAft>
              <a:buNone/>
            </a:pPr>
            <a:endParaRPr sz="3500" b="1">
              <a:solidFill>
                <a:srgbClr val="434343"/>
              </a:solidFill>
              <a:latin typeface="Overpass"/>
              <a:ea typeface="Overpass"/>
              <a:cs typeface="Overpass"/>
              <a:sym typeface="Overpass"/>
            </a:endParaRPr>
          </a:p>
          <a:p>
            <a:pPr marL="0" lvl="0" indent="0" algn="l" rtl="0">
              <a:spcBef>
                <a:spcPts val="0"/>
              </a:spcBef>
              <a:spcAft>
                <a:spcPts val="0"/>
              </a:spcAft>
              <a:buNone/>
            </a:pPr>
            <a:endParaRPr sz="3500" b="1">
              <a:solidFill>
                <a:srgbClr val="434343"/>
              </a:solidFill>
              <a:latin typeface="Overpass"/>
              <a:ea typeface="Overpass"/>
              <a:cs typeface="Overpass"/>
              <a:sym typeface="Overpass"/>
            </a:endParaRPr>
          </a:p>
        </p:txBody>
      </p:sp>
      <p:grpSp>
        <p:nvGrpSpPr>
          <p:cNvPr id="318" name="Google Shape;318;p54"/>
          <p:cNvGrpSpPr/>
          <p:nvPr/>
        </p:nvGrpSpPr>
        <p:grpSpPr>
          <a:xfrm>
            <a:off x="131164" y="170287"/>
            <a:ext cx="782291" cy="731330"/>
            <a:chOff x="2113284" y="786494"/>
            <a:chExt cx="952503" cy="952501"/>
          </a:xfrm>
        </p:grpSpPr>
        <p:sp>
          <p:nvSpPr>
            <p:cNvPr id="319" name="Google Shape;319;p54"/>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20" name="Google Shape;320;p54"/>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321" name="Google Shape;321;p54"/>
          <p:cNvSpPr txBox="1"/>
          <p:nvPr/>
        </p:nvSpPr>
        <p:spPr>
          <a:xfrm>
            <a:off x="2250250" y="934650"/>
            <a:ext cx="6651300" cy="40860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34343"/>
              </a:buClr>
              <a:buSzPts val="1600"/>
              <a:buFont typeface="Overpass"/>
              <a:buChar char="●"/>
            </a:pPr>
            <a:r>
              <a:rPr lang="en" sz="1600">
                <a:solidFill>
                  <a:srgbClr val="434343"/>
                </a:solidFill>
                <a:latin typeface="Overpass Light"/>
                <a:ea typeface="Overpass Light"/>
                <a:cs typeface="Overpass Light"/>
                <a:sym typeface="Overpass Light"/>
              </a:rPr>
              <a:t>Find the </a:t>
            </a:r>
            <a:r>
              <a:rPr lang="en" sz="1600" b="1">
                <a:solidFill>
                  <a:srgbClr val="434343"/>
                </a:solidFill>
                <a:latin typeface="Overpass"/>
                <a:ea typeface="Overpass"/>
                <a:cs typeface="Overpass"/>
                <a:sym typeface="Overpass"/>
              </a:rPr>
              <a:t>gizmo</a:t>
            </a:r>
            <a:r>
              <a:rPr lang="en" sz="1600">
                <a:solidFill>
                  <a:srgbClr val="434343"/>
                </a:solidFill>
                <a:latin typeface="Overpass Light"/>
                <a:ea typeface="Overpass Light"/>
                <a:cs typeface="Overpass Light"/>
                <a:sym typeface="Overpass Light"/>
              </a:rPr>
              <a:t> in the top right corner of the scene view for axis reference.</a:t>
            </a:r>
            <a:endParaRPr sz="1600">
              <a:solidFill>
                <a:srgbClr val="434343"/>
              </a:solidFill>
              <a:latin typeface="Overpass Light"/>
              <a:ea typeface="Overpass Light"/>
              <a:cs typeface="Overpass Light"/>
              <a:sym typeface="Overpass Light"/>
            </a:endParaRPr>
          </a:p>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Use the Cube to observe how the variables change in the </a:t>
            </a:r>
            <a:r>
              <a:rPr lang="en" sz="1600" b="1">
                <a:solidFill>
                  <a:srgbClr val="434343"/>
                </a:solidFill>
                <a:latin typeface="Overpass"/>
                <a:ea typeface="Overpass"/>
                <a:cs typeface="Overpass"/>
                <a:sym typeface="Overpass"/>
              </a:rPr>
              <a:t>inspector</a:t>
            </a:r>
            <a:r>
              <a:rPr lang="en" sz="1600">
                <a:solidFill>
                  <a:srgbClr val="434343"/>
                </a:solidFill>
                <a:latin typeface="Overpass Light"/>
                <a:ea typeface="Overpass Light"/>
                <a:cs typeface="Overpass Light"/>
                <a:sym typeface="Overpass Light"/>
              </a:rPr>
              <a:t>. Click and drag over </a:t>
            </a:r>
            <a:r>
              <a:rPr lang="en" sz="1600" b="1">
                <a:solidFill>
                  <a:srgbClr val="434343"/>
                </a:solidFill>
                <a:latin typeface="Overpass"/>
                <a:ea typeface="Overpass"/>
                <a:cs typeface="Overpass"/>
                <a:sym typeface="Overpass"/>
              </a:rPr>
              <a:t>X, Y, and Z properties</a:t>
            </a:r>
            <a:r>
              <a:rPr lang="en" sz="1600">
                <a:solidFill>
                  <a:srgbClr val="434343"/>
                </a:solidFill>
                <a:latin typeface="Overpass Light"/>
                <a:ea typeface="Overpass Light"/>
                <a:cs typeface="Overpass Light"/>
                <a:sym typeface="Overpass Light"/>
              </a:rPr>
              <a:t>, or enter type numbers in the fields and see the results in the scene view</a:t>
            </a:r>
            <a:endParaRPr sz="1600">
              <a:solidFill>
                <a:srgbClr val="434343"/>
              </a:solidFill>
              <a:latin typeface="Overpass Light"/>
              <a:ea typeface="Overpass Light"/>
              <a:cs typeface="Overpass Light"/>
              <a:sym typeface="Overpass Light"/>
            </a:endParaRPr>
          </a:p>
          <a:p>
            <a:pPr marL="914400" lvl="1" indent="-330200" algn="l" rtl="0">
              <a:lnSpc>
                <a:spcPct val="115000"/>
              </a:lnSpc>
              <a:spcBef>
                <a:spcPts val="0"/>
              </a:spcBef>
              <a:spcAft>
                <a:spcPts val="0"/>
              </a:spcAft>
              <a:buClr>
                <a:srgbClr val="434343"/>
              </a:buClr>
              <a:buSzPts val="1600"/>
              <a:buFont typeface="Overpass"/>
              <a:buChar char="○"/>
            </a:pPr>
            <a:r>
              <a:rPr lang="en" sz="1600">
                <a:solidFill>
                  <a:srgbClr val="434343"/>
                </a:solidFill>
                <a:latin typeface="Overpass Light"/>
                <a:ea typeface="Overpass Light"/>
                <a:cs typeface="Overpass Light"/>
                <a:sym typeface="Overpass Light"/>
              </a:rPr>
              <a:t>Change the </a:t>
            </a:r>
            <a:r>
              <a:rPr lang="en" sz="1600" b="1">
                <a:solidFill>
                  <a:srgbClr val="434343"/>
                </a:solidFill>
                <a:latin typeface="Overpass"/>
                <a:ea typeface="Overpass"/>
                <a:cs typeface="Overpass"/>
                <a:sym typeface="Overpass"/>
              </a:rPr>
              <a:t>Position </a:t>
            </a:r>
            <a:r>
              <a:rPr lang="en" sz="1600">
                <a:solidFill>
                  <a:srgbClr val="434343"/>
                </a:solidFill>
                <a:latin typeface="Overpass Light"/>
                <a:ea typeface="Overpass Light"/>
                <a:cs typeface="Overpass Light"/>
                <a:sym typeface="Overpass Light"/>
              </a:rPr>
              <a:t>properties</a:t>
            </a:r>
            <a:endParaRPr sz="1600">
              <a:solidFill>
                <a:srgbClr val="434343"/>
              </a:solidFill>
              <a:latin typeface="Overpass Light"/>
              <a:ea typeface="Overpass Light"/>
              <a:cs typeface="Overpass Light"/>
              <a:sym typeface="Overpass Light"/>
            </a:endParaRPr>
          </a:p>
          <a:p>
            <a:pPr marL="914400" lvl="1" indent="-330200" algn="l" rtl="0">
              <a:lnSpc>
                <a:spcPct val="115000"/>
              </a:lnSpc>
              <a:spcBef>
                <a:spcPts val="0"/>
              </a:spcBef>
              <a:spcAft>
                <a:spcPts val="0"/>
              </a:spcAft>
              <a:buClr>
                <a:srgbClr val="434343"/>
              </a:buClr>
              <a:buSzPts val="1600"/>
              <a:buFont typeface="Overpass"/>
              <a:buChar char="○"/>
            </a:pPr>
            <a:r>
              <a:rPr lang="en" sz="1600">
                <a:solidFill>
                  <a:srgbClr val="434343"/>
                </a:solidFill>
                <a:latin typeface="Overpass Light"/>
                <a:ea typeface="Overpass Light"/>
                <a:cs typeface="Overpass Light"/>
                <a:sym typeface="Overpass Light"/>
              </a:rPr>
              <a:t>Change the </a:t>
            </a:r>
            <a:r>
              <a:rPr lang="en" sz="1600" b="1">
                <a:solidFill>
                  <a:srgbClr val="434343"/>
                </a:solidFill>
                <a:latin typeface="Overpass"/>
                <a:ea typeface="Overpass"/>
                <a:cs typeface="Overpass"/>
                <a:sym typeface="Overpass"/>
              </a:rPr>
              <a:t>Rotation</a:t>
            </a:r>
            <a:r>
              <a:rPr lang="en" sz="1600">
                <a:solidFill>
                  <a:srgbClr val="434343"/>
                </a:solidFill>
                <a:latin typeface="Overpass Light"/>
                <a:ea typeface="Overpass Light"/>
                <a:cs typeface="Overpass Light"/>
                <a:sym typeface="Overpass Light"/>
              </a:rPr>
              <a:t> properties</a:t>
            </a:r>
            <a:endParaRPr sz="1600">
              <a:solidFill>
                <a:srgbClr val="434343"/>
              </a:solidFill>
              <a:latin typeface="Overpass Light"/>
              <a:ea typeface="Overpass Light"/>
              <a:cs typeface="Overpass Light"/>
              <a:sym typeface="Overpass Light"/>
            </a:endParaRPr>
          </a:p>
          <a:p>
            <a:pPr marL="914400" lvl="1"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Change the </a:t>
            </a:r>
            <a:r>
              <a:rPr lang="en" sz="1600" b="1">
                <a:solidFill>
                  <a:srgbClr val="434343"/>
                </a:solidFill>
                <a:latin typeface="Overpass"/>
                <a:ea typeface="Overpass"/>
                <a:cs typeface="Overpass"/>
                <a:sym typeface="Overpass"/>
              </a:rPr>
              <a:t>Scale</a:t>
            </a:r>
            <a:r>
              <a:rPr lang="en" sz="1600">
                <a:solidFill>
                  <a:srgbClr val="434343"/>
                </a:solidFill>
                <a:latin typeface="Overpass Light"/>
                <a:ea typeface="Overpass Light"/>
                <a:cs typeface="Overpass Light"/>
                <a:sym typeface="Overpass Light"/>
              </a:rPr>
              <a:t> properties</a:t>
            </a:r>
            <a:endParaRPr sz="1600">
              <a:solidFill>
                <a:srgbClr val="434343"/>
              </a:solidFill>
              <a:latin typeface="Overpass Light"/>
              <a:ea typeface="Overpass Light"/>
              <a:cs typeface="Overpass Light"/>
              <a:sym typeface="Overpass Light"/>
            </a:endParaRPr>
          </a:p>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The </a:t>
            </a:r>
            <a:r>
              <a:rPr lang="en" sz="1600" b="1">
                <a:solidFill>
                  <a:srgbClr val="434343"/>
                </a:solidFill>
                <a:latin typeface="Overpass"/>
                <a:ea typeface="Overpass"/>
                <a:cs typeface="Overpass"/>
                <a:sym typeface="Overpass"/>
              </a:rPr>
              <a:t>inspector panel</a:t>
            </a:r>
            <a:r>
              <a:rPr lang="en" sz="1600">
                <a:solidFill>
                  <a:srgbClr val="434343"/>
                </a:solidFill>
                <a:latin typeface="Overpass Light"/>
                <a:ea typeface="Overpass Light"/>
                <a:cs typeface="Overpass Light"/>
                <a:sym typeface="Overpass Light"/>
              </a:rPr>
              <a:t> shows the attributes of the </a:t>
            </a:r>
            <a:r>
              <a:rPr lang="en" sz="1600" b="1">
                <a:solidFill>
                  <a:srgbClr val="434343"/>
                </a:solidFill>
                <a:latin typeface="Overpass"/>
                <a:ea typeface="Overpass"/>
                <a:cs typeface="Overpass"/>
                <a:sym typeface="Overpass"/>
              </a:rPr>
              <a:t>selected object</a:t>
            </a:r>
            <a:r>
              <a:rPr lang="en" sz="1600">
                <a:solidFill>
                  <a:srgbClr val="434343"/>
                </a:solidFill>
                <a:latin typeface="Overpass Light"/>
                <a:ea typeface="Overpass Light"/>
                <a:cs typeface="Overpass Light"/>
                <a:sym typeface="Overpass Light"/>
              </a:rPr>
              <a:t>.  If no object is selected the inspector panel will be blank.</a:t>
            </a:r>
            <a:endParaRPr sz="16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600">
              <a:solidFill>
                <a:srgbClr val="434343"/>
              </a:solidFill>
              <a:latin typeface="Overpass Light"/>
              <a:ea typeface="Overpass Light"/>
              <a:cs typeface="Overpass Light"/>
              <a:sym typeface="Overpass Light"/>
            </a:endParaRPr>
          </a:p>
        </p:txBody>
      </p:sp>
      <p:pic>
        <p:nvPicPr>
          <p:cNvPr id="322" name="Google Shape;322;p54"/>
          <p:cNvPicPr preferRelativeResize="0"/>
          <p:nvPr/>
        </p:nvPicPr>
        <p:blipFill rotWithShape="1">
          <a:blip r:embed="rId3">
            <a:alphaModFix/>
          </a:blip>
          <a:srcRect b="28088"/>
          <a:stretch/>
        </p:blipFill>
        <p:spPr>
          <a:xfrm>
            <a:off x="131175" y="976675"/>
            <a:ext cx="1998681" cy="1968420"/>
          </a:xfrm>
          <a:prstGeom prst="rect">
            <a:avLst/>
          </a:prstGeom>
          <a:noFill/>
          <a:ln>
            <a:noFill/>
          </a:ln>
        </p:spPr>
      </p:pic>
      <p:pic>
        <p:nvPicPr>
          <p:cNvPr id="323" name="Google Shape;323;p54"/>
          <p:cNvPicPr preferRelativeResize="0"/>
          <p:nvPr/>
        </p:nvPicPr>
        <p:blipFill>
          <a:blip r:embed="rId4">
            <a:alphaModFix/>
          </a:blip>
          <a:stretch>
            <a:fillRect/>
          </a:stretch>
        </p:blipFill>
        <p:spPr>
          <a:xfrm>
            <a:off x="131181" y="3084414"/>
            <a:ext cx="1998681" cy="1936237"/>
          </a:xfrm>
          <a:prstGeom prst="rect">
            <a:avLst/>
          </a:prstGeom>
          <a:noFill/>
          <a:ln>
            <a:noFill/>
          </a:ln>
        </p:spPr>
      </p:pic>
      <p:pic>
        <p:nvPicPr>
          <p:cNvPr id="9" name="Picture 2" descr="Branding – Hack Club">
            <a:extLst>
              <a:ext uri="{FF2B5EF4-FFF2-40B4-BE49-F238E27FC236}">
                <a16:creationId xmlns:a16="http://schemas.microsoft.com/office/drawing/2014/main" id="{DD1F5370-D7A6-4E7C-9A08-9BE21BA0BFC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5"/>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Moving Around in the Scene View</a:t>
            </a:r>
            <a:endParaRPr sz="3500" b="1">
              <a:solidFill>
                <a:srgbClr val="434343"/>
              </a:solidFill>
              <a:latin typeface="Overpass"/>
              <a:ea typeface="Overpass"/>
              <a:cs typeface="Overpass"/>
              <a:sym typeface="Overpass"/>
            </a:endParaRPr>
          </a:p>
        </p:txBody>
      </p:sp>
      <p:grpSp>
        <p:nvGrpSpPr>
          <p:cNvPr id="329" name="Google Shape;329;p55"/>
          <p:cNvGrpSpPr/>
          <p:nvPr/>
        </p:nvGrpSpPr>
        <p:grpSpPr>
          <a:xfrm>
            <a:off x="131164" y="170287"/>
            <a:ext cx="782291" cy="731330"/>
            <a:chOff x="2113284" y="786494"/>
            <a:chExt cx="952503" cy="952501"/>
          </a:xfrm>
        </p:grpSpPr>
        <p:sp>
          <p:nvSpPr>
            <p:cNvPr id="330" name="Google Shape;330;p55"/>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31" name="Google Shape;331;p55"/>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332" name="Google Shape;332;p55"/>
          <p:cNvSpPr txBox="1"/>
          <p:nvPr/>
        </p:nvSpPr>
        <p:spPr>
          <a:xfrm>
            <a:off x="277525" y="934650"/>
            <a:ext cx="8196300" cy="40839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rgbClr val="434343"/>
              </a:buClr>
              <a:buSzPts val="1600"/>
              <a:buFont typeface="Overpass"/>
              <a:buChar char="●"/>
            </a:pPr>
            <a:r>
              <a:rPr lang="en" sz="1600">
                <a:solidFill>
                  <a:srgbClr val="434343"/>
                </a:solidFill>
                <a:latin typeface="Overpass Light"/>
                <a:ea typeface="Overpass Light"/>
                <a:cs typeface="Overpass Light"/>
                <a:sym typeface="Overpass Light"/>
              </a:rPr>
              <a:t>Now that we have an object to see as reference, let's learn how to move around in our scene view, and move our objects around manually, using the </a:t>
            </a:r>
            <a:r>
              <a:rPr lang="en" sz="1600" b="1">
                <a:solidFill>
                  <a:srgbClr val="434343"/>
                </a:solidFill>
                <a:latin typeface="Overpass"/>
                <a:ea typeface="Overpass"/>
                <a:cs typeface="Overpass"/>
                <a:sym typeface="Overpass"/>
              </a:rPr>
              <a:t>Gizmos</a:t>
            </a:r>
            <a:r>
              <a:rPr lang="en" sz="1600">
                <a:solidFill>
                  <a:srgbClr val="434343"/>
                </a:solidFill>
                <a:latin typeface="Overpass Light"/>
                <a:ea typeface="Overpass Light"/>
                <a:cs typeface="Overpass Light"/>
                <a:sym typeface="Overpass Light"/>
              </a:rPr>
              <a:t>.</a:t>
            </a:r>
            <a:endParaRPr sz="1600">
              <a:solidFill>
                <a:srgbClr val="434343"/>
              </a:solidFill>
              <a:latin typeface="Overpass Light"/>
              <a:ea typeface="Overpass Light"/>
              <a:cs typeface="Overpass Light"/>
              <a:sym typeface="Overpass Light"/>
            </a:endParaRPr>
          </a:p>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MOVING IN SCENE VIEW:</a:t>
            </a:r>
            <a:endParaRPr sz="1600">
              <a:solidFill>
                <a:srgbClr val="434343"/>
              </a:solidFill>
              <a:latin typeface="Overpass Light"/>
              <a:ea typeface="Overpass Light"/>
              <a:cs typeface="Overpass Light"/>
              <a:sym typeface="Overpass Light"/>
            </a:endParaRPr>
          </a:p>
          <a:p>
            <a:pPr marL="914400" lvl="0" indent="0" algn="l" rtl="0">
              <a:lnSpc>
                <a:spcPct val="115000"/>
              </a:lnSpc>
              <a:spcBef>
                <a:spcPts val="0"/>
              </a:spcBef>
              <a:spcAft>
                <a:spcPts val="0"/>
              </a:spcAft>
              <a:buNone/>
            </a:pPr>
            <a:endParaRPr sz="1600" b="1">
              <a:solidFill>
                <a:srgbClr val="434343"/>
              </a:solidFill>
              <a:latin typeface="Overpass"/>
              <a:ea typeface="Overpass"/>
              <a:cs typeface="Overpass"/>
              <a:sym typeface="Overpass"/>
            </a:endParaRPr>
          </a:p>
          <a:p>
            <a:pPr marL="914400" lvl="0" indent="0" algn="l" rtl="0">
              <a:lnSpc>
                <a:spcPct val="115000"/>
              </a:lnSpc>
              <a:spcBef>
                <a:spcPts val="0"/>
              </a:spcBef>
              <a:spcAft>
                <a:spcPts val="0"/>
              </a:spcAft>
              <a:buNone/>
            </a:pPr>
            <a:endParaRPr sz="1600" b="1">
              <a:solidFill>
                <a:srgbClr val="434343"/>
              </a:solidFill>
              <a:latin typeface="Overpass"/>
              <a:ea typeface="Overpass"/>
              <a:cs typeface="Overpass"/>
              <a:sym typeface="Overpass"/>
            </a:endParaRPr>
          </a:p>
          <a:p>
            <a:pPr marL="914400" lvl="0" indent="0" algn="l" rtl="0">
              <a:lnSpc>
                <a:spcPct val="115000"/>
              </a:lnSpc>
              <a:spcBef>
                <a:spcPts val="0"/>
              </a:spcBef>
              <a:spcAft>
                <a:spcPts val="0"/>
              </a:spcAft>
              <a:buNone/>
            </a:pPr>
            <a:endParaRPr sz="1600" b="1">
              <a:solidFill>
                <a:srgbClr val="434343"/>
              </a:solidFill>
              <a:latin typeface="Overpass"/>
              <a:ea typeface="Overpass"/>
              <a:cs typeface="Overpass"/>
              <a:sym typeface="Overpass"/>
            </a:endParaRPr>
          </a:p>
          <a:p>
            <a:pPr marL="914400" lvl="0" indent="0" algn="l" rtl="0">
              <a:lnSpc>
                <a:spcPct val="115000"/>
              </a:lnSpc>
              <a:spcBef>
                <a:spcPts val="0"/>
              </a:spcBef>
              <a:spcAft>
                <a:spcPts val="0"/>
              </a:spcAft>
              <a:buNone/>
            </a:pPr>
            <a:endParaRPr sz="1600" b="1">
              <a:solidFill>
                <a:srgbClr val="434343"/>
              </a:solidFill>
              <a:latin typeface="Overpass"/>
              <a:ea typeface="Overpass"/>
              <a:cs typeface="Overpass"/>
              <a:sym typeface="Overpass"/>
            </a:endParaRPr>
          </a:p>
          <a:p>
            <a:pPr marL="914400" lvl="0" indent="0" algn="l" rtl="0">
              <a:lnSpc>
                <a:spcPct val="115000"/>
              </a:lnSpc>
              <a:spcBef>
                <a:spcPts val="0"/>
              </a:spcBef>
              <a:spcAft>
                <a:spcPts val="0"/>
              </a:spcAft>
              <a:buNone/>
            </a:pPr>
            <a:endParaRPr sz="1600" b="1">
              <a:solidFill>
                <a:srgbClr val="434343"/>
              </a:solidFill>
              <a:latin typeface="Overpass"/>
              <a:ea typeface="Overpass"/>
              <a:cs typeface="Overpass"/>
              <a:sym typeface="Overpass"/>
            </a:endParaRPr>
          </a:p>
          <a:p>
            <a:pPr marL="914400" lvl="0" indent="0" algn="l" rtl="0">
              <a:lnSpc>
                <a:spcPct val="115000"/>
              </a:lnSpc>
              <a:spcBef>
                <a:spcPts val="0"/>
              </a:spcBef>
              <a:spcAft>
                <a:spcPts val="0"/>
              </a:spcAft>
              <a:buNone/>
            </a:pPr>
            <a:endParaRPr sz="1600" b="1">
              <a:solidFill>
                <a:srgbClr val="434343"/>
              </a:solidFill>
              <a:latin typeface="Overpass"/>
              <a:ea typeface="Overpass"/>
              <a:cs typeface="Overpass"/>
              <a:sym typeface="Overpass"/>
            </a:endParaRPr>
          </a:p>
          <a:p>
            <a:pPr marL="914400" lvl="0" indent="0" algn="l" rtl="0">
              <a:lnSpc>
                <a:spcPct val="115000"/>
              </a:lnSpc>
              <a:spcBef>
                <a:spcPts val="0"/>
              </a:spcBef>
              <a:spcAft>
                <a:spcPts val="0"/>
              </a:spcAft>
              <a:buNone/>
            </a:pPr>
            <a:endParaRPr sz="1600" b="1">
              <a:solidFill>
                <a:srgbClr val="434343"/>
              </a:solidFill>
              <a:latin typeface="Overpass"/>
              <a:ea typeface="Overpass"/>
              <a:cs typeface="Overpass"/>
              <a:sym typeface="Overpass"/>
            </a:endParaRPr>
          </a:p>
          <a:p>
            <a:pPr marL="914400" lvl="0" indent="0" algn="l" rtl="0">
              <a:lnSpc>
                <a:spcPct val="115000"/>
              </a:lnSpc>
              <a:spcBef>
                <a:spcPts val="0"/>
              </a:spcBef>
              <a:spcAft>
                <a:spcPts val="0"/>
              </a:spcAft>
              <a:buNone/>
            </a:pPr>
            <a:endParaRPr sz="1600" b="1">
              <a:solidFill>
                <a:srgbClr val="434343"/>
              </a:solidFill>
              <a:latin typeface="Overpass"/>
              <a:ea typeface="Overpass"/>
              <a:cs typeface="Overpass"/>
              <a:sym typeface="Overpass"/>
            </a:endParaRPr>
          </a:p>
          <a:p>
            <a:pPr marL="0" lvl="0" indent="0" algn="l" rtl="0">
              <a:lnSpc>
                <a:spcPct val="115000"/>
              </a:lnSpc>
              <a:spcBef>
                <a:spcPts val="0"/>
              </a:spcBef>
              <a:spcAft>
                <a:spcPts val="0"/>
              </a:spcAft>
              <a:buNone/>
            </a:pPr>
            <a:endParaRPr sz="1600" b="1">
              <a:solidFill>
                <a:srgbClr val="434343"/>
              </a:solidFill>
              <a:latin typeface="Overpass"/>
              <a:ea typeface="Overpass"/>
              <a:cs typeface="Overpass"/>
              <a:sym typeface="Overpass"/>
            </a:endParaRPr>
          </a:p>
          <a:p>
            <a:pPr marL="457200" lvl="0" indent="-330200" algn="l" rtl="0">
              <a:lnSpc>
                <a:spcPct val="115000"/>
              </a:lnSpc>
              <a:spcBef>
                <a:spcPts val="0"/>
              </a:spcBef>
              <a:spcAft>
                <a:spcPts val="0"/>
              </a:spcAft>
              <a:buClr>
                <a:srgbClr val="434343"/>
              </a:buClr>
              <a:buSzPts val="1600"/>
              <a:buFont typeface="Overpass Light"/>
              <a:buChar char="●"/>
            </a:pPr>
            <a:r>
              <a:rPr lang="en" sz="1600">
                <a:solidFill>
                  <a:srgbClr val="434343"/>
                </a:solidFill>
                <a:latin typeface="Overpass Light"/>
                <a:ea typeface="Overpass Light"/>
                <a:cs typeface="Overpass Light"/>
                <a:sym typeface="Overpass Light"/>
              </a:rPr>
              <a:t>Select an object in the scene view or the Hierarchy and hit "F." Now that object is in focus, and orbiting with orbit directly around that object.</a:t>
            </a:r>
            <a:endParaRPr sz="16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600">
              <a:solidFill>
                <a:srgbClr val="434343"/>
              </a:solidFill>
              <a:latin typeface="Overpass Light"/>
              <a:ea typeface="Overpass Light"/>
              <a:cs typeface="Overpass Light"/>
              <a:sym typeface="Overpass Light"/>
            </a:endParaRPr>
          </a:p>
        </p:txBody>
      </p:sp>
      <p:pic>
        <p:nvPicPr>
          <p:cNvPr id="333" name="Google Shape;333;p55"/>
          <p:cNvPicPr preferRelativeResize="0"/>
          <p:nvPr/>
        </p:nvPicPr>
        <p:blipFill>
          <a:blip r:embed="rId3">
            <a:alphaModFix/>
          </a:blip>
          <a:stretch>
            <a:fillRect/>
          </a:stretch>
        </p:blipFill>
        <p:spPr>
          <a:xfrm>
            <a:off x="825163" y="1832100"/>
            <a:ext cx="6886575" cy="2495550"/>
          </a:xfrm>
          <a:prstGeom prst="rect">
            <a:avLst/>
          </a:prstGeom>
          <a:noFill/>
          <a:ln>
            <a:noFill/>
          </a:ln>
        </p:spPr>
      </p:pic>
      <p:pic>
        <p:nvPicPr>
          <p:cNvPr id="8" name="Picture 2" descr="Branding – Hack Club">
            <a:extLst>
              <a:ext uri="{FF2B5EF4-FFF2-40B4-BE49-F238E27FC236}">
                <a16:creationId xmlns:a16="http://schemas.microsoft.com/office/drawing/2014/main" id="{BDB744EA-ADAB-4BDC-9C19-51FAE87309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6"/>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Check-In</a:t>
            </a:r>
            <a:endParaRPr sz="3500" b="1">
              <a:solidFill>
                <a:srgbClr val="434343"/>
              </a:solidFill>
              <a:latin typeface="Overpass"/>
              <a:ea typeface="Overpass"/>
              <a:cs typeface="Overpass"/>
              <a:sym typeface="Overpass"/>
            </a:endParaRPr>
          </a:p>
        </p:txBody>
      </p:sp>
      <p:sp>
        <p:nvSpPr>
          <p:cNvPr id="339" name="Google Shape;339;p56"/>
          <p:cNvSpPr txBox="1"/>
          <p:nvPr/>
        </p:nvSpPr>
        <p:spPr>
          <a:xfrm>
            <a:off x="304650" y="1015375"/>
            <a:ext cx="8445000" cy="34263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Moving, panning and zooming will help you grasp the X, Y and Z cartesian space and the 3D environment.  Ensure you can Pan, Zoom and Orbit.  Be able to identify which axis is red, green and blue.  </a:t>
            </a:r>
            <a:endParaRPr sz="1500">
              <a:solidFill>
                <a:srgbClr val="434343"/>
              </a:solidFill>
              <a:latin typeface="Overpass Light"/>
              <a:ea typeface="Overpass Light"/>
              <a:cs typeface="Overpass Light"/>
              <a:sym typeface="Overpass Light"/>
            </a:endParaRPr>
          </a:p>
          <a:p>
            <a:pPr marL="457200" lvl="0" indent="0" algn="l" rtl="0">
              <a:lnSpc>
                <a:spcPct val="115000"/>
              </a:lnSpc>
              <a:spcBef>
                <a:spcPts val="0"/>
              </a:spcBef>
              <a:spcAft>
                <a:spcPts val="0"/>
              </a:spcAft>
              <a:buNone/>
            </a:pP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Some developers may navigate around differently based on their own preferences and that’s okay.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Just make sure you don’t get lost or become too inefficient with your movements.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You can always double click an object in the hierarchy to focus their view on that object. </a:t>
            </a:r>
            <a:endParaRPr sz="15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500">
              <a:solidFill>
                <a:srgbClr val="434343"/>
              </a:solidFill>
              <a:latin typeface="Overpass Light"/>
              <a:ea typeface="Overpass Light"/>
              <a:cs typeface="Overpass Light"/>
              <a:sym typeface="Overpass Light"/>
            </a:endParaRPr>
          </a:p>
        </p:txBody>
      </p:sp>
      <p:grpSp>
        <p:nvGrpSpPr>
          <p:cNvPr id="340" name="Google Shape;340;p56"/>
          <p:cNvGrpSpPr/>
          <p:nvPr/>
        </p:nvGrpSpPr>
        <p:grpSpPr>
          <a:xfrm>
            <a:off x="179827" y="156049"/>
            <a:ext cx="765177" cy="759808"/>
            <a:chOff x="632185" y="786492"/>
            <a:chExt cx="950766" cy="952499"/>
          </a:xfrm>
        </p:grpSpPr>
        <p:sp>
          <p:nvSpPr>
            <p:cNvPr id="341" name="Google Shape;341;p56"/>
            <p:cNvSpPr/>
            <p:nvPr/>
          </p:nvSpPr>
          <p:spPr>
            <a:xfrm>
              <a:off x="1076669" y="786492"/>
              <a:ext cx="506282" cy="465677"/>
            </a:xfrm>
            <a:custGeom>
              <a:avLst/>
              <a:gdLst/>
              <a:ahLst/>
              <a:cxnLst/>
              <a:rect l="l" t="t" r="r" b="b"/>
              <a:pathLst>
                <a:path w="506282" h="465677" extrusionOk="0">
                  <a:moveTo>
                    <a:pt x="442789" y="0"/>
                  </a:moveTo>
                  <a:lnTo>
                    <a:pt x="63494" y="0"/>
                  </a:lnTo>
                  <a:cubicBezTo>
                    <a:pt x="28480" y="0"/>
                    <a:pt x="0" y="28480"/>
                    <a:pt x="0" y="63503"/>
                  </a:cubicBezTo>
                  <a:lnTo>
                    <a:pt x="0" y="296351"/>
                  </a:lnTo>
                  <a:cubicBezTo>
                    <a:pt x="0" y="331365"/>
                    <a:pt x="28480" y="359845"/>
                    <a:pt x="63494" y="359845"/>
                  </a:cubicBezTo>
                  <a:lnTo>
                    <a:pt x="76810" y="359845"/>
                  </a:lnTo>
                  <a:cubicBezTo>
                    <a:pt x="69675" y="381467"/>
                    <a:pt x="55836" y="411728"/>
                    <a:pt x="31452" y="426358"/>
                  </a:cubicBezTo>
                  <a:cubicBezTo>
                    <a:pt x="23079" y="431359"/>
                    <a:pt x="19212" y="441455"/>
                    <a:pt x="22108" y="450761"/>
                  </a:cubicBezTo>
                  <a:cubicBezTo>
                    <a:pt x="24860" y="459667"/>
                    <a:pt x="33080" y="465677"/>
                    <a:pt x="42329" y="465677"/>
                  </a:cubicBezTo>
                  <a:cubicBezTo>
                    <a:pt x="42739" y="465677"/>
                    <a:pt x="43148" y="465658"/>
                    <a:pt x="43586" y="465639"/>
                  </a:cubicBezTo>
                  <a:cubicBezTo>
                    <a:pt x="49511" y="465287"/>
                    <a:pt x="183166" y="456228"/>
                    <a:pt x="226209" y="359845"/>
                  </a:cubicBezTo>
                  <a:lnTo>
                    <a:pt x="445627" y="359845"/>
                  </a:lnTo>
                  <a:cubicBezTo>
                    <a:pt x="446942" y="359845"/>
                    <a:pt x="448227" y="359721"/>
                    <a:pt x="449466" y="359493"/>
                  </a:cubicBezTo>
                  <a:cubicBezTo>
                    <a:pt x="481355" y="356140"/>
                    <a:pt x="506282" y="329108"/>
                    <a:pt x="506282" y="296351"/>
                  </a:cubicBezTo>
                  <a:lnTo>
                    <a:pt x="506282" y="63513"/>
                  </a:lnTo>
                  <a:cubicBezTo>
                    <a:pt x="506282" y="28527"/>
                    <a:pt x="477812" y="38"/>
                    <a:pt x="442789" y="0"/>
                  </a:cubicBezTo>
                  <a:close/>
                  <a:moveTo>
                    <a:pt x="463963" y="296351"/>
                  </a:moveTo>
                  <a:cubicBezTo>
                    <a:pt x="463963" y="308029"/>
                    <a:pt x="454476" y="317516"/>
                    <a:pt x="442789" y="317516"/>
                  </a:cubicBezTo>
                  <a:lnTo>
                    <a:pt x="211693" y="317516"/>
                  </a:lnTo>
                  <a:cubicBezTo>
                    <a:pt x="202482" y="317516"/>
                    <a:pt x="194339" y="323450"/>
                    <a:pt x="191538" y="332213"/>
                  </a:cubicBezTo>
                  <a:cubicBezTo>
                    <a:pt x="177498" y="375933"/>
                    <a:pt x="136446" y="398888"/>
                    <a:pt x="100755" y="410813"/>
                  </a:cubicBezTo>
                  <a:cubicBezTo>
                    <a:pt x="119129" y="377695"/>
                    <a:pt x="124682" y="344214"/>
                    <a:pt x="125044" y="342005"/>
                  </a:cubicBezTo>
                  <a:cubicBezTo>
                    <a:pt x="126016" y="335890"/>
                    <a:pt x="124263" y="329651"/>
                    <a:pt x="120244" y="324936"/>
                  </a:cubicBezTo>
                  <a:cubicBezTo>
                    <a:pt x="116215" y="320211"/>
                    <a:pt x="110347" y="317516"/>
                    <a:pt x="104146" y="317516"/>
                  </a:cubicBezTo>
                  <a:lnTo>
                    <a:pt x="63503" y="317516"/>
                  </a:lnTo>
                  <a:cubicBezTo>
                    <a:pt x="51826" y="317516"/>
                    <a:pt x="42339" y="308029"/>
                    <a:pt x="42339" y="296351"/>
                  </a:cubicBezTo>
                  <a:lnTo>
                    <a:pt x="42339" y="63503"/>
                  </a:lnTo>
                  <a:cubicBezTo>
                    <a:pt x="42339" y="51816"/>
                    <a:pt x="51826" y="42329"/>
                    <a:pt x="63503" y="42329"/>
                  </a:cubicBezTo>
                  <a:lnTo>
                    <a:pt x="442798" y="42358"/>
                  </a:lnTo>
                  <a:cubicBezTo>
                    <a:pt x="454485" y="42358"/>
                    <a:pt x="463972" y="51845"/>
                    <a:pt x="463972" y="63522"/>
                  </a:cubicBezTo>
                  <a:lnTo>
                    <a:pt x="463972" y="296351"/>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42" name="Google Shape;342;p56"/>
            <p:cNvSpPr/>
            <p:nvPr/>
          </p:nvSpPr>
          <p:spPr>
            <a:xfrm>
              <a:off x="812093" y="1135754"/>
              <a:ext cx="211664" cy="211664"/>
            </a:xfrm>
            <a:custGeom>
              <a:avLst/>
              <a:gdLst/>
              <a:ahLst/>
              <a:cxnLst/>
              <a:rect l="l" t="t" r="r" b="b"/>
              <a:pathLst>
                <a:path w="211664" h="211664" extrusionOk="0">
                  <a:moveTo>
                    <a:pt x="211665" y="105832"/>
                  </a:moveTo>
                  <a:cubicBezTo>
                    <a:pt x="211665" y="164282"/>
                    <a:pt x="164282" y="211665"/>
                    <a:pt x="105832" y="211665"/>
                  </a:cubicBezTo>
                  <a:cubicBezTo>
                    <a:pt x="47383" y="211665"/>
                    <a:pt x="0" y="164282"/>
                    <a:pt x="0" y="105832"/>
                  </a:cubicBezTo>
                  <a:cubicBezTo>
                    <a:pt x="0" y="47383"/>
                    <a:pt x="47383" y="0"/>
                    <a:pt x="105832" y="0"/>
                  </a:cubicBezTo>
                  <a:cubicBezTo>
                    <a:pt x="164282" y="0"/>
                    <a:pt x="211665" y="47383"/>
                    <a:pt x="211665" y="105832"/>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43" name="Google Shape;343;p56"/>
            <p:cNvSpPr/>
            <p:nvPr/>
          </p:nvSpPr>
          <p:spPr>
            <a:xfrm>
              <a:off x="632185" y="998175"/>
              <a:ext cx="783145" cy="740816"/>
            </a:xfrm>
            <a:custGeom>
              <a:avLst/>
              <a:gdLst/>
              <a:ahLst/>
              <a:cxnLst/>
              <a:rect l="l" t="t" r="r" b="b"/>
              <a:pathLst>
                <a:path w="783145" h="740816" extrusionOk="0">
                  <a:moveTo>
                    <a:pt x="783146" y="624411"/>
                  </a:moveTo>
                  <a:cubicBezTo>
                    <a:pt x="783146" y="595179"/>
                    <a:pt x="759457" y="571481"/>
                    <a:pt x="730225" y="571481"/>
                  </a:cubicBezTo>
                  <a:lnTo>
                    <a:pt x="729044" y="571481"/>
                  </a:lnTo>
                  <a:lnTo>
                    <a:pt x="708174" y="501910"/>
                  </a:lnTo>
                  <a:cubicBezTo>
                    <a:pt x="704821" y="490718"/>
                    <a:pt x="693049" y="484394"/>
                    <a:pt x="681819" y="487699"/>
                  </a:cubicBezTo>
                  <a:cubicBezTo>
                    <a:pt x="670617" y="491071"/>
                    <a:pt x="664264" y="502872"/>
                    <a:pt x="667617" y="514064"/>
                  </a:cubicBezTo>
                  <a:lnTo>
                    <a:pt x="684838" y="571481"/>
                  </a:lnTo>
                  <a:lnTo>
                    <a:pt x="587350" y="571481"/>
                  </a:lnTo>
                  <a:lnTo>
                    <a:pt x="476240" y="423320"/>
                  </a:lnTo>
                  <a:cubicBezTo>
                    <a:pt x="466249" y="409994"/>
                    <a:pt x="450571" y="402146"/>
                    <a:pt x="433902" y="402146"/>
                  </a:cubicBezTo>
                  <a:lnTo>
                    <a:pt x="188071" y="402146"/>
                  </a:lnTo>
                  <a:lnTo>
                    <a:pt x="105823" y="270567"/>
                  </a:lnTo>
                  <a:lnTo>
                    <a:pt x="105823" y="52921"/>
                  </a:lnTo>
                  <a:cubicBezTo>
                    <a:pt x="105823" y="23689"/>
                    <a:pt x="82134" y="0"/>
                    <a:pt x="52911" y="0"/>
                  </a:cubicBezTo>
                  <a:cubicBezTo>
                    <a:pt x="23679" y="0"/>
                    <a:pt x="0" y="23679"/>
                    <a:pt x="0" y="52921"/>
                  </a:cubicBezTo>
                  <a:lnTo>
                    <a:pt x="0" y="285750"/>
                  </a:lnTo>
                  <a:cubicBezTo>
                    <a:pt x="0" y="295666"/>
                    <a:pt x="2791" y="305391"/>
                    <a:pt x="8039" y="313782"/>
                  </a:cubicBezTo>
                  <a:lnTo>
                    <a:pt x="95240" y="519894"/>
                  </a:lnTo>
                  <a:lnTo>
                    <a:pt x="95240" y="624421"/>
                  </a:lnTo>
                  <a:lnTo>
                    <a:pt x="95240" y="740816"/>
                  </a:lnTo>
                  <a:lnTo>
                    <a:pt x="455066" y="740816"/>
                  </a:lnTo>
                  <a:lnTo>
                    <a:pt x="455066" y="571490"/>
                  </a:lnTo>
                  <a:lnTo>
                    <a:pt x="518560" y="656149"/>
                  </a:lnTo>
                  <a:cubicBezTo>
                    <a:pt x="528561" y="669484"/>
                    <a:pt x="544230" y="677332"/>
                    <a:pt x="560899" y="677332"/>
                  </a:cubicBezTo>
                  <a:lnTo>
                    <a:pt x="716594" y="677332"/>
                  </a:lnTo>
                  <a:lnTo>
                    <a:pt x="731120" y="725729"/>
                  </a:lnTo>
                  <a:cubicBezTo>
                    <a:pt x="733873" y="734901"/>
                    <a:pt x="742283" y="740816"/>
                    <a:pt x="751399" y="740816"/>
                  </a:cubicBezTo>
                  <a:cubicBezTo>
                    <a:pt x="753408" y="740816"/>
                    <a:pt x="755456" y="740531"/>
                    <a:pt x="757476" y="739921"/>
                  </a:cubicBezTo>
                  <a:cubicBezTo>
                    <a:pt x="768677" y="736559"/>
                    <a:pt x="775030" y="724757"/>
                    <a:pt x="771677" y="713565"/>
                  </a:cubicBezTo>
                  <a:lnTo>
                    <a:pt x="758342" y="669084"/>
                  </a:lnTo>
                  <a:cubicBezTo>
                    <a:pt x="773192" y="659711"/>
                    <a:pt x="783146" y="643280"/>
                    <a:pt x="783146" y="62441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344" name="Google Shape;344;p56"/>
          <p:cNvPicPr preferRelativeResize="0"/>
          <p:nvPr/>
        </p:nvPicPr>
        <p:blipFill>
          <a:blip r:embed="rId3">
            <a:alphaModFix/>
          </a:blip>
          <a:stretch>
            <a:fillRect/>
          </a:stretch>
        </p:blipFill>
        <p:spPr>
          <a:xfrm>
            <a:off x="3996002" y="3331297"/>
            <a:ext cx="1491900" cy="1445275"/>
          </a:xfrm>
          <a:prstGeom prst="rect">
            <a:avLst/>
          </a:prstGeom>
          <a:noFill/>
          <a:ln>
            <a:noFill/>
          </a:ln>
        </p:spPr>
      </p:pic>
      <p:pic>
        <p:nvPicPr>
          <p:cNvPr id="9" name="Picture 2" descr="Branding – Hack Club">
            <a:extLst>
              <a:ext uri="{FF2B5EF4-FFF2-40B4-BE49-F238E27FC236}">
                <a16:creationId xmlns:a16="http://schemas.microsoft.com/office/drawing/2014/main" id="{27441469-D441-43D6-8A53-F750413D9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7"/>
          <p:cNvSpPr txBox="1"/>
          <p:nvPr/>
        </p:nvSpPr>
        <p:spPr>
          <a:xfrm>
            <a:off x="945000" y="137250"/>
            <a:ext cx="8490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Manipulating Objects in Scene View - 1</a:t>
            </a:r>
            <a:endParaRPr sz="3500" b="1">
              <a:solidFill>
                <a:srgbClr val="434343"/>
              </a:solidFill>
              <a:latin typeface="Overpass"/>
              <a:ea typeface="Overpass"/>
              <a:cs typeface="Overpass"/>
              <a:sym typeface="Overpass"/>
            </a:endParaRPr>
          </a:p>
        </p:txBody>
      </p:sp>
      <p:grpSp>
        <p:nvGrpSpPr>
          <p:cNvPr id="350" name="Google Shape;350;p57"/>
          <p:cNvGrpSpPr/>
          <p:nvPr/>
        </p:nvGrpSpPr>
        <p:grpSpPr>
          <a:xfrm>
            <a:off x="131164" y="170287"/>
            <a:ext cx="782291" cy="731330"/>
            <a:chOff x="2113284" y="786494"/>
            <a:chExt cx="952503" cy="952501"/>
          </a:xfrm>
        </p:grpSpPr>
        <p:sp>
          <p:nvSpPr>
            <p:cNvPr id="351" name="Google Shape;351;p57"/>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52" name="Google Shape;352;p57"/>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353" name="Google Shape;353;p57"/>
          <p:cNvPicPr preferRelativeResize="0"/>
          <p:nvPr/>
        </p:nvPicPr>
        <p:blipFill>
          <a:blip r:embed="rId3">
            <a:alphaModFix/>
          </a:blip>
          <a:stretch>
            <a:fillRect/>
          </a:stretch>
        </p:blipFill>
        <p:spPr>
          <a:xfrm>
            <a:off x="280675" y="3008276"/>
            <a:ext cx="1509317" cy="1533672"/>
          </a:xfrm>
          <a:prstGeom prst="rect">
            <a:avLst/>
          </a:prstGeom>
          <a:noFill/>
          <a:ln>
            <a:noFill/>
          </a:ln>
        </p:spPr>
      </p:pic>
      <p:pic>
        <p:nvPicPr>
          <p:cNvPr id="354" name="Google Shape;354;p57"/>
          <p:cNvPicPr preferRelativeResize="0"/>
          <p:nvPr/>
        </p:nvPicPr>
        <p:blipFill>
          <a:blip r:embed="rId4">
            <a:alphaModFix/>
          </a:blip>
          <a:stretch>
            <a:fillRect/>
          </a:stretch>
        </p:blipFill>
        <p:spPr>
          <a:xfrm>
            <a:off x="1971603" y="3008275"/>
            <a:ext cx="1689251" cy="1533672"/>
          </a:xfrm>
          <a:prstGeom prst="rect">
            <a:avLst/>
          </a:prstGeom>
          <a:noFill/>
          <a:ln>
            <a:noFill/>
          </a:ln>
        </p:spPr>
      </p:pic>
      <p:pic>
        <p:nvPicPr>
          <p:cNvPr id="355" name="Google Shape;355;p57"/>
          <p:cNvPicPr preferRelativeResize="0"/>
          <p:nvPr/>
        </p:nvPicPr>
        <p:blipFill>
          <a:blip r:embed="rId5">
            <a:alphaModFix/>
          </a:blip>
          <a:stretch>
            <a:fillRect/>
          </a:stretch>
        </p:blipFill>
        <p:spPr>
          <a:xfrm>
            <a:off x="3842457" y="3008277"/>
            <a:ext cx="1577481" cy="1533672"/>
          </a:xfrm>
          <a:prstGeom prst="rect">
            <a:avLst/>
          </a:prstGeom>
          <a:noFill/>
          <a:ln>
            <a:noFill/>
          </a:ln>
        </p:spPr>
      </p:pic>
      <p:pic>
        <p:nvPicPr>
          <p:cNvPr id="356" name="Google Shape;356;p57"/>
          <p:cNvPicPr preferRelativeResize="0"/>
          <p:nvPr/>
        </p:nvPicPr>
        <p:blipFill>
          <a:blip r:embed="rId6">
            <a:alphaModFix/>
          </a:blip>
          <a:stretch>
            <a:fillRect/>
          </a:stretch>
        </p:blipFill>
        <p:spPr>
          <a:xfrm>
            <a:off x="5601539" y="3008278"/>
            <a:ext cx="1543430" cy="1533672"/>
          </a:xfrm>
          <a:prstGeom prst="rect">
            <a:avLst/>
          </a:prstGeom>
          <a:noFill/>
          <a:ln>
            <a:noFill/>
          </a:ln>
        </p:spPr>
      </p:pic>
      <p:pic>
        <p:nvPicPr>
          <p:cNvPr id="357" name="Google Shape;357;p57"/>
          <p:cNvPicPr preferRelativeResize="0"/>
          <p:nvPr/>
        </p:nvPicPr>
        <p:blipFill>
          <a:blip r:embed="rId7">
            <a:alphaModFix/>
          </a:blip>
          <a:stretch>
            <a:fillRect/>
          </a:stretch>
        </p:blipFill>
        <p:spPr>
          <a:xfrm>
            <a:off x="7353991" y="3008276"/>
            <a:ext cx="1495860" cy="1533672"/>
          </a:xfrm>
          <a:prstGeom prst="rect">
            <a:avLst/>
          </a:prstGeom>
          <a:noFill/>
          <a:ln>
            <a:noFill/>
          </a:ln>
        </p:spPr>
      </p:pic>
      <p:sp>
        <p:nvSpPr>
          <p:cNvPr id="358" name="Google Shape;358;p57"/>
          <p:cNvSpPr txBox="1"/>
          <p:nvPr/>
        </p:nvSpPr>
        <p:spPr>
          <a:xfrm>
            <a:off x="280675" y="2289825"/>
            <a:ext cx="15093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a:solidFill>
                  <a:srgbClr val="434343"/>
                </a:solidFill>
                <a:latin typeface="Overpass"/>
                <a:ea typeface="Overpass"/>
                <a:cs typeface="Overpass"/>
                <a:sym typeface="Overpass"/>
              </a:rPr>
              <a:t>W</a:t>
            </a:r>
            <a:r>
              <a:rPr lang="en" sz="1600">
                <a:solidFill>
                  <a:srgbClr val="434343"/>
                </a:solidFill>
                <a:latin typeface="Overpass Light"/>
                <a:ea typeface="Overpass Light"/>
                <a:cs typeface="Overpass Light"/>
                <a:sym typeface="Overpass Light"/>
              </a:rPr>
              <a:t>: Move</a:t>
            </a:r>
            <a:endParaRPr/>
          </a:p>
        </p:txBody>
      </p:sp>
      <p:sp>
        <p:nvSpPr>
          <p:cNvPr id="359" name="Google Shape;359;p57"/>
          <p:cNvSpPr txBox="1"/>
          <p:nvPr/>
        </p:nvSpPr>
        <p:spPr>
          <a:xfrm>
            <a:off x="1971600" y="2289825"/>
            <a:ext cx="16893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a:solidFill>
                  <a:srgbClr val="434343"/>
                </a:solidFill>
                <a:latin typeface="Overpass"/>
                <a:ea typeface="Overpass"/>
                <a:cs typeface="Overpass"/>
                <a:sym typeface="Overpass"/>
              </a:rPr>
              <a:t>E</a:t>
            </a:r>
            <a:r>
              <a:rPr lang="en" sz="1600">
                <a:solidFill>
                  <a:srgbClr val="434343"/>
                </a:solidFill>
                <a:latin typeface="Overpass Light"/>
                <a:ea typeface="Overpass Light"/>
                <a:cs typeface="Overpass Light"/>
                <a:sym typeface="Overpass Light"/>
              </a:rPr>
              <a:t>: Rotate</a:t>
            </a:r>
            <a:endParaRPr/>
          </a:p>
        </p:txBody>
      </p:sp>
      <p:sp>
        <p:nvSpPr>
          <p:cNvPr id="360" name="Google Shape;360;p57"/>
          <p:cNvSpPr txBox="1"/>
          <p:nvPr/>
        </p:nvSpPr>
        <p:spPr>
          <a:xfrm>
            <a:off x="3842525" y="2289825"/>
            <a:ext cx="15774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a:solidFill>
                  <a:srgbClr val="434343"/>
                </a:solidFill>
                <a:latin typeface="Overpass"/>
                <a:ea typeface="Overpass"/>
                <a:cs typeface="Overpass"/>
                <a:sym typeface="Overpass"/>
              </a:rPr>
              <a:t>R</a:t>
            </a:r>
            <a:r>
              <a:rPr lang="en" sz="1600">
                <a:solidFill>
                  <a:srgbClr val="434343"/>
                </a:solidFill>
                <a:latin typeface="Overpass Light"/>
                <a:ea typeface="Overpass Light"/>
                <a:cs typeface="Overpass Light"/>
                <a:sym typeface="Overpass Light"/>
              </a:rPr>
              <a:t>: Scale</a:t>
            </a:r>
            <a:endParaRPr/>
          </a:p>
        </p:txBody>
      </p:sp>
      <p:sp>
        <p:nvSpPr>
          <p:cNvPr id="361" name="Google Shape;361;p57"/>
          <p:cNvSpPr txBox="1"/>
          <p:nvPr/>
        </p:nvSpPr>
        <p:spPr>
          <a:xfrm>
            <a:off x="5615213" y="2289825"/>
            <a:ext cx="15435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a:solidFill>
                  <a:srgbClr val="434343"/>
                </a:solidFill>
                <a:latin typeface="Overpass"/>
                <a:ea typeface="Overpass"/>
                <a:cs typeface="Overpass"/>
                <a:sym typeface="Overpass"/>
              </a:rPr>
              <a:t>T</a:t>
            </a:r>
            <a:r>
              <a:rPr lang="en" sz="1600">
                <a:solidFill>
                  <a:srgbClr val="434343"/>
                </a:solidFill>
                <a:latin typeface="Overpass Light"/>
                <a:ea typeface="Overpass Light"/>
                <a:cs typeface="Overpass Light"/>
                <a:sym typeface="Overpass Light"/>
              </a:rPr>
              <a:t>: Rect Scale</a:t>
            </a:r>
            <a:endParaRPr/>
          </a:p>
        </p:txBody>
      </p:sp>
      <p:sp>
        <p:nvSpPr>
          <p:cNvPr id="362" name="Google Shape;362;p57"/>
          <p:cNvSpPr txBox="1"/>
          <p:nvPr/>
        </p:nvSpPr>
        <p:spPr>
          <a:xfrm>
            <a:off x="7354025" y="2289825"/>
            <a:ext cx="1509300" cy="714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a:solidFill>
                  <a:srgbClr val="434343"/>
                </a:solidFill>
                <a:latin typeface="Overpass"/>
                <a:ea typeface="Overpass"/>
                <a:cs typeface="Overpass"/>
                <a:sym typeface="Overpass"/>
              </a:rPr>
              <a:t>Y</a:t>
            </a:r>
            <a:r>
              <a:rPr lang="en" sz="1600">
                <a:solidFill>
                  <a:srgbClr val="434343"/>
                </a:solidFill>
                <a:latin typeface="Overpass Light"/>
                <a:ea typeface="Overpass Light"/>
                <a:cs typeface="Overpass Light"/>
                <a:sym typeface="Overpass Light"/>
              </a:rPr>
              <a:t>: Free Transform</a:t>
            </a:r>
            <a:endParaRPr sz="1200">
              <a:solidFill>
                <a:srgbClr val="434343"/>
              </a:solidFill>
              <a:latin typeface="Overpass Light"/>
              <a:ea typeface="Overpass Light"/>
              <a:cs typeface="Overpass Light"/>
              <a:sym typeface="Overpass Light"/>
            </a:endParaRPr>
          </a:p>
        </p:txBody>
      </p:sp>
      <p:pic>
        <p:nvPicPr>
          <p:cNvPr id="363" name="Google Shape;363;p57"/>
          <p:cNvPicPr preferRelativeResize="0"/>
          <p:nvPr/>
        </p:nvPicPr>
        <p:blipFill>
          <a:blip r:embed="rId8">
            <a:alphaModFix/>
          </a:blip>
          <a:stretch>
            <a:fillRect/>
          </a:stretch>
        </p:blipFill>
        <p:spPr>
          <a:xfrm>
            <a:off x="2910500" y="1767700"/>
            <a:ext cx="3000000" cy="386596"/>
          </a:xfrm>
          <a:prstGeom prst="rect">
            <a:avLst/>
          </a:prstGeom>
          <a:noFill/>
          <a:ln>
            <a:noFill/>
          </a:ln>
        </p:spPr>
      </p:pic>
      <p:sp>
        <p:nvSpPr>
          <p:cNvPr id="364" name="Google Shape;364;p57"/>
          <p:cNvSpPr txBox="1"/>
          <p:nvPr/>
        </p:nvSpPr>
        <p:spPr>
          <a:xfrm>
            <a:off x="3489650" y="1336600"/>
            <a:ext cx="3933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a:solidFill>
                  <a:srgbClr val="434343"/>
                </a:solidFill>
                <a:latin typeface="Overpass"/>
                <a:ea typeface="Overpass"/>
                <a:cs typeface="Overpass"/>
                <a:sym typeface="Overpass"/>
              </a:rPr>
              <a:t>W</a:t>
            </a:r>
            <a:endParaRPr/>
          </a:p>
        </p:txBody>
      </p:sp>
      <p:sp>
        <p:nvSpPr>
          <p:cNvPr id="365" name="Google Shape;365;p57"/>
          <p:cNvSpPr txBox="1"/>
          <p:nvPr/>
        </p:nvSpPr>
        <p:spPr>
          <a:xfrm>
            <a:off x="2968800" y="1336600"/>
            <a:ext cx="3933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a:solidFill>
                  <a:srgbClr val="434343"/>
                </a:solidFill>
                <a:latin typeface="Overpass"/>
                <a:ea typeface="Overpass"/>
                <a:cs typeface="Overpass"/>
                <a:sym typeface="Overpass"/>
              </a:rPr>
              <a:t>Q</a:t>
            </a:r>
            <a:endParaRPr/>
          </a:p>
        </p:txBody>
      </p:sp>
      <p:sp>
        <p:nvSpPr>
          <p:cNvPr id="366" name="Google Shape;366;p57"/>
          <p:cNvSpPr txBox="1"/>
          <p:nvPr/>
        </p:nvSpPr>
        <p:spPr>
          <a:xfrm>
            <a:off x="3950475" y="1336600"/>
            <a:ext cx="3933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a:solidFill>
                  <a:srgbClr val="434343"/>
                </a:solidFill>
                <a:latin typeface="Overpass"/>
                <a:ea typeface="Overpass"/>
                <a:cs typeface="Overpass"/>
                <a:sym typeface="Overpass"/>
              </a:rPr>
              <a:t>E</a:t>
            </a:r>
            <a:endParaRPr/>
          </a:p>
        </p:txBody>
      </p:sp>
      <p:sp>
        <p:nvSpPr>
          <p:cNvPr id="367" name="Google Shape;367;p57"/>
          <p:cNvSpPr txBox="1"/>
          <p:nvPr/>
        </p:nvSpPr>
        <p:spPr>
          <a:xfrm>
            <a:off x="4477738" y="1336600"/>
            <a:ext cx="3933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a:solidFill>
                  <a:srgbClr val="434343"/>
                </a:solidFill>
                <a:latin typeface="Overpass"/>
                <a:ea typeface="Overpass"/>
                <a:cs typeface="Overpass"/>
                <a:sym typeface="Overpass"/>
              </a:rPr>
              <a:t>R</a:t>
            </a:r>
            <a:endParaRPr/>
          </a:p>
        </p:txBody>
      </p:sp>
      <p:sp>
        <p:nvSpPr>
          <p:cNvPr id="368" name="Google Shape;368;p57"/>
          <p:cNvSpPr txBox="1"/>
          <p:nvPr/>
        </p:nvSpPr>
        <p:spPr>
          <a:xfrm>
            <a:off x="4932138" y="1336600"/>
            <a:ext cx="3933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a:solidFill>
                  <a:srgbClr val="434343"/>
                </a:solidFill>
                <a:latin typeface="Overpass"/>
                <a:ea typeface="Overpass"/>
                <a:cs typeface="Overpass"/>
                <a:sym typeface="Overpass"/>
              </a:rPr>
              <a:t>T</a:t>
            </a:r>
            <a:endParaRPr/>
          </a:p>
        </p:txBody>
      </p:sp>
      <p:sp>
        <p:nvSpPr>
          <p:cNvPr id="369" name="Google Shape;369;p57"/>
          <p:cNvSpPr txBox="1"/>
          <p:nvPr/>
        </p:nvSpPr>
        <p:spPr>
          <a:xfrm>
            <a:off x="5459400" y="1336600"/>
            <a:ext cx="3933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b="1">
                <a:solidFill>
                  <a:srgbClr val="434343"/>
                </a:solidFill>
                <a:latin typeface="Overpass"/>
                <a:ea typeface="Overpass"/>
                <a:cs typeface="Overpass"/>
                <a:sym typeface="Overpass"/>
              </a:rPr>
              <a:t>Y</a:t>
            </a:r>
            <a:endParaRPr/>
          </a:p>
        </p:txBody>
      </p:sp>
      <p:sp>
        <p:nvSpPr>
          <p:cNvPr id="370" name="Google Shape;370;p57"/>
          <p:cNvSpPr txBox="1"/>
          <p:nvPr/>
        </p:nvSpPr>
        <p:spPr>
          <a:xfrm flipH="1">
            <a:off x="0" y="934650"/>
            <a:ext cx="9144000" cy="4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a:solidFill>
                  <a:srgbClr val="434343"/>
                </a:solidFill>
                <a:latin typeface="Overpass Light"/>
                <a:ea typeface="Overpass Light"/>
                <a:cs typeface="Overpass Light"/>
                <a:sym typeface="Overpass Light"/>
              </a:rPr>
              <a:t>Use </a:t>
            </a:r>
            <a:r>
              <a:rPr lang="en" sz="1600" b="1">
                <a:solidFill>
                  <a:srgbClr val="434343"/>
                </a:solidFill>
                <a:latin typeface="Overpass"/>
                <a:ea typeface="Overpass"/>
                <a:cs typeface="Overpass"/>
                <a:sym typeface="Overpass"/>
              </a:rPr>
              <a:t>Keyboard shortcuts</a:t>
            </a:r>
            <a:r>
              <a:rPr lang="en" sz="1600">
                <a:solidFill>
                  <a:srgbClr val="434343"/>
                </a:solidFill>
                <a:latin typeface="Overpass Light"/>
                <a:ea typeface="Overpass Light"/>
                <a:cs typeface="Overpass Light"/>
                <a:sym typeface="Overpass Light"/>
              </a:rPr>
              <a:t> to access the object tools.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8"/>
          <p:cNvSpPr txBox="1"/>
          <p:nvPr/>
        </p:nvSpPr>
        <p:spPr>
          <a:xfrm>
            <a:off x="945000" y="137250"/>
            <a:ext cx="82968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Manipulating Objects in Scene View - 2</a:t>
            </a:r>
            <a:endParaRPr sz="3500" b="1">
              <a:solidFill>
                <a:srgbClr val="434343"/>
              </a:solidFill>
              <a:latin typeface="Overpass"/>
              <a:ea typeface="Overpass"/>
              <a:cs typeface="Overpass"/>
              <a:sym typeface="Overpass"/>
            </a:endParaRPr>
          </a:p>
        </p:txBody>
      </p:sp>
      <p:grpSp>
        <p:nvGrpSpPr>
          <p:cNvPr id="376" name="Google Shape;376;p58"/>
          <p:cNvGrpSpPr/>
          <p:nvPr/>
        </p:nvGrpSpPr>
        <p:grpSpPr>
          <a:xfrm>
            <a:off x="131164" y="170287"/>
            <a:ext cx="782291" cy="731330"/>
            <a:chOff x="2113284" y="786494"/>
            <a:chExt cx="952503" cy="952501"/>
          </a:xfrm>
        </p:grpSpPr>
        <p:sp>
          <p:nvSpPr>
            <p:cNvPr id="377" name="Google Shape;377;p58"/>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78" name="Google Shape;378;p58"/>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379" name="Google Shape;379;p58"/>
          <p:cNvPicPr preferRelativeResize="0"/>
          <p:nvPr/>
        </p:nvPicPr>
        <p:blipFill>
          <a:blip r:embed="rId3">
            <a:alphaModFix/>
          </a:blip>
          <a:stretch>
            <a:fillRect/>
          </a:stretch>
        </p:blipFill>
        <p:spPr>
          <a:xfrm>
            <a:off x="280675" y="3008276"/>
            <a:ext cx="1509317" cy="1533672"/>
          </a:xfrm>
          <a:prstGeom prst="rect">
            <a:avLst/>
          </a:prstGeom>
          <a:noFill/>
          <a:ln>
            <a:noFill/>
          </a:ln>
        </p:spPr>
      </p:pic>
      <p:pic>
        <p:nvPicPr>
          <p:cNvPr id="380" name="Google Shape;380;p58"/>
          <p:cNvPicPr preferRelativeResize="0"/>
          <p:nvPr/>
        </p:nvPicPr>
        <p:blipFill>
          <a:blip r:embed="rId4">
            <a:alphaModFix/>
          </a:blip>
          <a:stretch>
            <a:fillRect/>
          </a:stretch>
        </p:blipFill>
        <p:spPr>
          <a:xfrm>
            <a:off x="1971603" y="3008275"/>
            <a:ext cx="1689251" cy="1533672"/>
          </a:xfrm>
          <a:prstGeom prst="rect">
            <a:avLst/>
          </a:prstGeom>
          <a:noFill/>
          <a:ln>
            <a:noFill/>
          </a:ln>
        </p:spPr>
      </p:pic>
      <p:pic>
        <p:nvPicPr>
          <p:cNvPr id="381" name="Google Shape;381;p58"/>
          <p:cNvPicPr preferRelativeResize="0"/>
          <p:nvPr/>
        </p:nvPicPr>
        <p:blipFill>
          <a:blip r:embed="rId5">
            <a:alphaModFix/>
          </a:blip>
          <a:stretch>
            <a:fillRect/>
          </a:stretch>
        </p:blipFill>
        <p:spPr>
          <a:xfrm>
            <a:off x="3842457" y="3008277"/>
            <a:ext cx="1577481" cy="1533672"/>
          </a:xfrm>
          <a:prstGeom prst="rect">
            <a:avLst/>
          </a:prstGeom>
          <a:noFill/>
          <a:ln>
            <a:noFill/>
          </a:ln>
        </p:spPr>
      </p:pic>
      <p:pic>
        <p:nvPicPr>
          <p:cNvPr id="382" name="Google Shape;382;p58"/>
          <p:cNvPicPr preferRelativeResize="0"/>
          <p:nvPr/>
        </p:nvPicPr>
        <p:blipFill>
          <a:blip r:embed="rId6">
            <a:alphaModFix/>
          </a:blip>
          <a:stretch>
            <a:fillRect/>
          </a:stretch>
        </p:blipFill>
        <p:spPr>
          <a:xfrm>
            <a:off x="5601539" y="3008278"/>
            <a:ext cx="1543430" cy="1533672"/>
          </a:xfrm>
          <a:prstGeom prst="rect">
            <a:avLst/>
          </a:prstGeom>
          <a:noFill/>
          <a:ln>
            <a:noFill/>
          </a:ln>
        </p:spPr>
      </p:pic>
      <p:pic>
        <p:nvPicPr>
          <p:cNvPr id="383" name="Google Shape;383;p58"/>
          <p:cNvPicPr preferRelativeResize="0"/>
          <p:nvPr/>
        </p:nvPicPr>
        <p:blipFill>
          <a:blip r:embed="rId7">
            <a:alphaModFix/>
          </a:blip>
          <a:stretch>
            <a:fillRect/>
          </a:stretch>
        </p:blipFill>
        <p:spPr>
          <a:xfrm>
            <a:off x="7353991" y="3008276"/>
            <a:ext cx="1495860" cy="1533672"/>
          </a:xfrm>
          <a:prstGeom prst="rect">
            <a:avLst/>
          </a:prstGeom>
          <a:noFill/>
          <a:ln>
            <a:noFill/>
          </a:ln>
        </p:spPr>
      </p:pic>
      <p:sp>
        <p:nvSpPr>
          <p:cNvPr id="384" name="Google Shape;384;p58"/>
          <p:cNvSpPr txBox="1"/>
          <p:nvPr/>
        </p:nvSpPr>
        <p:spPr>
          <a:xfrm>
            <a:off x="280675" y="1016450"/>
            <a:ext cx="5139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Click and drag the colored lines or end points to change the properties of the object.   Each color represents an axis:</a:t>
            </a:r>
            <a:endParaRPr>
              <a:solidFill>
                <a:srgbClr val="434343"/>
              </a:solidFill>
              <a:latin typeface="Overpass Light"/>
              <a:ea typeface="Overpass Light"/>
              <a:cs typeface="Overpass Light"/>
              <a:sym typeface="Overpass Light"/>
            </a:endParaRPr>
          </a:p>
          <a:p>
            <a:pPr marL="0" lvl="0" indent="0" algn="l" rtl="0">
              <a:spcBef>
                <a:spcPts val="0"/>
              </a:spcBef>
              <a:spcAft>
                <a:spcPts val="0"/>
              </a:spcAft>
              <a:buNone/>
            </a:pPr>
            <a:endParaRPr>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Char char="●"/>
            </a:pPr>
            <a:r>
              <a:rPr lang="en" b="1">
                <a:solidFill>
                  <a:srgbClr val="434343"/>
                </a:solidFill>
                <a:latin typeface="Overpass"/>
                <a:ea typeface="Overpass"/>
                <a:cs typeface="Overpass"/>
                <a:sym typeface="Overpass"/>
              </a:rPr>
              <a:t>Y Axis</a:t>
            </a:r>
            <a:r>
              <a:rPr lang="en">
                <a:solidFill>
                  <a:srgbClr val="434343"/>
                </a:solidFill>
                <a:latin typeface="Overpass Light"/>
                <a:ea typeface="Overpass Light"/>
                <a:cs typeface="Overpass Light"/>
                <a:sym typeface="Overpass Light"/>
              </a:rPr>
              <a:t>: Green</a:t>
            </a:r>
            <a:endParaRPr>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Char char="●"/>
            </a:pPr>
            <a:r>
              <a:rPr lang="en" b="1">
                <a:solidFill>
                  <a:srgbClr val="434343"/>
                </a:solidFill>
                <a:latin typeface="Overpass"/>
                <a:ea typeface="Overpass"/>
                <a:cs typeface="Overpass"/>
                <a:sym typeface="Overpass"/>
              </a:rPr>
              <a:t>X Axis</a:t>
            </a:r>
            <a:r>
              <a:rPr lang="en">
                <a:solidFill>
                  <a:srgbClr val="434343"/>
                </a:solidFill>
                <a:latin typeface="Overpass Light"/>
                <a:ea typeface="Overpass Light"/>
                <a:cs typeface="Overpass Light"/>
                <a:sym typeface="Overpass Light"/>
              </a:rPr>
              <a:t>: Red</a:t>
            </a:r>
            <a:endParaRPr>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Char char="●"/>
            </a:pPr>
            <a:r>
              <a:rPr lang="en" b="1">
                <a:solidFill>
                  <a:srgbClr val="434343"/>
                </a:solidFill>
                <a:latin typeface="Overpass"/>
                <a:ea typeface="Overpass"/>
                <a:cs typeface="Overpass"/>
                <a:sym typeface="Overpass"/>
              </a:rPr>
              <a:t>Z Axis</a:t>
            </a:r>
            <a:r>
              <a:rPr lang="en">
                <a:solidFill>
                  <a:srgbClr val="434343"/>
                </a:solidFill>
                <a:latin typeface="Overpass Light"/>
                <a:ea typeface="Overpass Light"/>
                <a:cs typeface="Overpass Light"/>
                <a:sym typeface="Overpass Light"/>
              </a:rPr>
              <a:t>: Blue</a:t>
            </a:r>
            <a:endParaRPr>
              <a:solidFill>
                <a:srgbClr val="434343"/>
              </a:solidFill>
              <a:latin typeface="Overpass Light"/>
              <a:ea typeface="Overpass Light"/>
              <a:cs typeface="Overpass Light"/>
              <a:sym typeface="Overpass Light"/>
            </a:endParaRPr>
          </a:p>
        </p:txBody>
      </p:sp>
      <p:pic>
        <p:nvPicPr>
          <p:cNvPr id="385" name="Google Shape;385;p58"/>
          <p:cNvPicPr preferRelativeResize="0"/>
          <p:nvPr/>
        </p:nvPicPr>
        <p:blipFill>
          <a:blip r:embed="rId8">
            <a:alphaModFix/>
          </a:blip>
          <a:stretch>
            <a:fillRect/>
          </a:stretch>
        </p:blipFill>
        <p:spPr>
          <a:xfrm>
            <a:off x="5601550" y="1681375"/>
            <a:ext cx="3248300" cy="1149940"/>
          </a:xfrm>
          <a:prstGeom prst="rect">
            <a:avLst/>
          </a:prstGeom>
          <a:noFill/>
          <a:ln>
            <a:noFill/>
          </a:ln>
        </p:spPr>
      </p:pic>
      <p:sp>
        <p:nvSpPr>
          <p:cNvPr id="386" name="Google Shape;386;p58"/>
          <p:cNvSpPr txBox="1"/>
          <p:nvPr/>
        </p:nvSpPr>
        <p:spPr>
          <a:xfrm>
            <a:off x="5613700" y="850075"/>
            <a:ext cx="3168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Note how the values change in the </a:t>
            </a:r>
            <a:r>
              <a:rPr lang="en" b="1">
                <a:solidFill>
                  <a:srgbClr val="434343"/>
                </a:solidFill>
                <a:latin typeface="Overpass"/>
                <a:ea typeface="Overpass"/>
                <a:cs typeface="Overpass"/>
                <a:sym typeface="Overpass"/>
              </a:rPr>
              <a:t>Inspector panel</a:t>
            </a:r>
            <a:r>
              <a:rPr lang="en">
                <a:solidFill>
                  <a:srgbClr val="434343"/>
                </a:solidFill>
                <a:latin typeface="Overpass Light"/>
                <a:ea typeface="Overpass Light"/>
                <a:cs typeface="Overpass Light"/>
                <a:sym typeface="Overpass Light"/>
              </a:rPr>
              <a:t> while the object changes</a:t>
            </a:r>
            <a:endParaRPr>
              <a:solidFill>
                <a:srgbClr val="434343"/>
              </a:solidFill>
              <a:latin typeface="Overpass Light"/>
              <a:ea typeface="Overpass Light"/>
              <a:cs typeface="Overpass Light"/>
              <a:sym typeface="Overpass Light"/>
            </a:endParaRPr>
          </a:p>
        </p:txBody>
      </p:sp>
      <p:sp>
        <p:nvSpPr>
          <p:cNvPr id="387" name="Google Shape;387;p58"/>
          <p:cNvSpPr/>
          <p:nvPr/>
        </p:nvSpPr>
        <p:spPr>
          <a:xfrm rot="-3928337">
            <a:off x="3215871" y="1098212"/>
            <a:ext cx="135860" cy="2770706"/>
          </a:xfrm>
          <a:prstGeom prst="downArrow">
            <a:avLst>
              <a:gd name="adj1" fmla="val 50000"/>
              <a:gd name="adj2" fmla="val 11942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8"/>
          <p:cNvSpPr/>
          <p:nvPr/>
        </p:nvSpPr>
        <p:spPr>
          <a:xfrm rot="-2203059">
            <a:off x="2159512" y="2000926"/>
            <a:ext cx="135480" cy="1280824"/>
          </a:xfrm>
          <a:prstGeom prst="downArrow">
            <a:avLst>
              <a:gd name="adj1" fmla="val 50000"/>
              <a:gd name="adj2" fmla="val 11942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8"/>
          <p:cNvSpPr txBox="1"/>
          <p:nvPr/>
        </p:nvSpPr>
        <p:spPr>
          <a:xfrm>
            <a:off x="280675" y="4621675"/>
            <a:ext cx="1495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Position</a:t>
            </a:r>
            <a:endParaRPr>
              <a:solidFill>
                <a:srgbClr val="434343"/>
              </a:solidFill>
              <a:latin typeface="Overpass Light"/>
              <a:ea typeface="Overpass Light"/>
              <a:cs typeface="Overpass Light"/>
              <a:sym typeface="Overpass Light"/>
            </a:endParaRPr>
          </a:p>
        </p:txBody>
      </p:sp>
      <p:sp>
        <p:nvSpPr>
          <p:cNvPr id="390" name="Google Shape;390;p58"/>
          <p:cNvSpPr txBox="1"/>
          <p:nvPr/>
        </p:nvSpPr>
        <p:spPr>
          <a:xfrm>
            <a:off x="1971600" y="4621675"/>
            <a:ext cx="16893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Rotation</a:t>
            </a:r>
            <a:endParaRPr>
              <a:solidFill>
                <a:srgbClr val="434343"/>
              </a:solidFill>
              <a:latin typeface="Overpass Light"/>
              <a:ea typeface="Overpass Light"/>
              <a:cs typeface="Overpass Light"/>
              <a:sym typeface="Overpass Light"/>
            </a:endParaRPr>
          </a:p>
        </p:txBody>
      </p:sp>
      <p:sp>
        <p:nvSpPr>
          <p:cNvPr id="391" name="Google Shape;391;p58"/>
          <p:cNvSpPr txBox="1"/>
          <p:nvPr/>
        </p:nvSpPr>
        <p:spPr>
          <a:xfrm>
            <a:off x="3842450" y="4621675"/>
            <a:ext cx="1577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Scale</a:t>
            </a:r>
            <a:endParaRPr>
              <a:solidFill>
                <a:srgbClr val="434343"/>
              </a:solidFill>
              <a:latin typeface="Overpass Light"/>
              <a:ea typeface="Overpass Light"/>
              <a:cs typeface="Overpass Light"/>
              <a:sym typeface="Overpass Light"/>
            </a:endParaRPr>
          </a:p>
        </p:txBody>
      </p:sp>
      <p:sp>
        <p:nvSpPr>
          <p:cNvPr id="392" name="Google Shape;392;p58"/>
          <p:cNvSpPr/>
          <p:nvPr/>
        </p:nvSpPr>
        <p:spPr>
          <a:xfrm rot="-550225">
            <a:off x="1258178" y="2422473"/>
            <a:ext cx="135532" cy="1552010"/>
          </a:xfrm>
          <a:prstGeom prst="downArrow">
            <a:avLst>
              <a:gd name="adj1" fmla="val 50000"/>
              <a:gd name="adj2" fmla="val 11942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Picture 2" descr="Branding – Hack Club">
            <a:extLst>
              <a:ext uri="{FF2B5EF4-FFF2-40B4-BE49-F238E27FC236}">
                <a16:creationId xmlns:a16="http://schemas.microsoft.com/office/drawing/2014/main" id="{FE90A8CE-5038-4019-9E72-145F5DC8CF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41"/>
          <p:cNvSpPr txBox="1"/>
          <p:nvPr/>
        </p:nvSpPr>
        <p:spPr>
          <a:xfrm>
            <a:off x="939475" y="229125"/>
            <a:ext cx="71736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800" b="1">
                <a:solidFill>
                  <a:srgbClr val="434343"/>
                </a:solidFill>
                <a:latin typeface="Overpass"/>
                <a:ea typeface="Overpass"/>
                <a:cs typeface="Overpass"/>
                <a:sym typeface="Overpass"/>
              </a:rPr>
              <a:t>Lesson Objectives</a:t>
            </a:r>
            <a:endParaRPr sz="4800" b="1">
              <a:solidFill>
                <a:srgbClr val="434343"/>
              </a:solidFill>
              <a:latin typeface="Overpass"/>
              <a:ea typeface="Overpass"/>
              <a:cs typeface="Overpass"/>
              <a:sym typeface="Overpass"/>
            </a:endParaRPr>
          </a:p>
        </p:txBody>
      </p:sp>
      <p:grpSp>
        <p:nvGrpSpPr>
          <p:cNvPr id="179" name="Google Shape;179;p41"/>
          <p:cNvGrpSpPr/>
          <p:nvPr/>
        </p:nvGrpSpPr>
        <p:grpSpPr>
          <a:xfrm>
            <a:off x="185140" y="249773"/>
            <a:ext cx="754338" cy="756108"/>
            <a:chOff x="5970800" y="1619250"/>
            <a:chExt cx="428650" cy="456725"/>
          </a:xfrm>
        </p:grpSpPr>
        <p:sp>
          <p:nvSpPr>
            <p:cNvPr id="180" name="Google Shape;180;p4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185" name="Google Shape;185;p41"/>
          <p:cNvGraphicFramePr/>
          <p:nvPr/>
        </p:nvGraphicFramePr>
        <p:xfrm>
          <a:off x="320500" y="1653108"/>
          <a:ext cx="8503000" cy="1280070"/>
        </p:xfrm>
        <a:graphic>
          <a:graphicData uri="http://schemas.openxmlformats.org/drawingml/2006/table">
            <a:tbl>
              <a:tblPr>
                <a:noFill/>
                <a:tableStyleId>{A8022D6E-61FF-4812-A157-BF80193C422C}</a:tableStyleId>
              </a:tblPr>
              <a:tblGrid>
                <a:gridCol w="870425">
                  <a:extLst>
                    <a:ext uri="{9D8B030D-6E8A-4147-A177-3AD203B41FA5}">
                      <a16:colId xmlns:a16="http://schemas.microsoft.com/office/drawing/2014/main" val="20000"/>
                    </a:ext>
                  </a:extLst>
                </a:gridCol>
                <a:gridCol w="7632575">
                  <a:extLst>
                    <a:ext uri="{9D8B030D-6E8A-4147-A177-3AD203B41FA5}">
                      <a16:colId xmlns:a16="http://schemas.microsoft.com/office/drawing/2014/main" val="20001"/>
                    </a:ext>
                  </a:extLst>
                </a:gridCol>
              </a:tblGrid>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1.</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Create a project in Unity</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2.</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a:solidFill>
                            <a:srgbClr val="434343"/>
                          </a:solidFill>
                          <a:latin typeface="Overpass"/>
                          <a:ea typeface="Overpass"/>
                          <a:cs typeface="Overpass"/>
                          <a:sym typeface="Overpass"/>
                        </a:rPr>
                        <a:t>Create and manipulate primitives</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408575">
                <a:tc>
                  <a:txBody>
                    <a:bodyPr/>
                    <a:lstStyle/>
                    <a:p>
                      <a:pPr marL="0" lvl="0" indent="0" algn="ctr" rtl="0">
                        <a:spcBef>
                          <a:spcPts val="0"/>
                        </a:spcBef>
                        <a:spcAft>
                          <a:spcPts val="0"/>
                        </a:spcAft>
                        <a:buNone/>
                      </a:pPr>
                      <a:r>
                        <a:rPr lang="en" sz="1600">
                          <a:solidFill>
                            <a:srgbClr val="434343"/>
                          </a:solidFill>
                          <a:latin typeface="Overpass"/>
                          <a:ea typeface="Overpass"/>
                          <a:cs typeface="Overpass"/>
                          <a:sym typeface="Overpass"/>
                        </a:rPr>
                        <a:t>3.</a:t>
                      </a:r>
                      <a:endParaRPr sz="1600">
                        <a:solidFill>
                          <a:srgbClr val="434343"/>
                        </a:solidFill>
                        <a:latin typeface="Overpass"/>
                        <a:ea typeface="Overpass"/>
                        <a:cs typeface="Overpass"/>
                        <a:sym typeface="Overpass"/>
                      </a:endParaRPr>
                    </a:p>
                  </a:txBody>
                  <a:tcPr marL="91425" marR="91425" marT="91425" marB="91425"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tc>
                  <a:txBody>
                    <a:bodyPr/>
                    <a:lstStyle/>
                    <a:p>
                      <a:pPr marL="0" lvl="0" indent="0" algn="l" rtl="0">
                        <a:spcBef>
                          <a:spcPts val="0"/>
                        </a:spcBef>
                        <a:spcAft>
                          <a:spcPts val="0"/>
                        </a:spcAft>
                        <a:buClr>
                          <a:schemeClr val="dk1"/>
                        </a:buClr>
                        <a:buSzPts val="1100"/>
                        <a:buFont typeface="Arial"/>
                        <a:buNone/>
                      </a:pPr>
                      <a:r>
                        <a:rPr lang="en" sz="1600">
                          <a:solidFill>
                            <a:srgbClr val="434343"/>
                          </a:solidFill>
                          <a:latin typeface="Overpass"/>
                          <a:ea typeface="Overpass"/>
                          <a:cs typeface="Overpass"/>
                          <a:sym typeface="Overpass"/>
                        </a:rPr>
                        <a:t>Create and assign materials to objects</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bl>
          </a:graphicData>
        </a:graphic>
      </p:graphicFrame>
      <p:sp>
        <p:nvSpPr>
          <p:cNvPr id="186" name="Google Shape;186;p41"/>
          <p:cNvSpPr txBox="1"/>
          <p:nvPr/>
        </p:nvSpPr>
        <p:spPr>
          <a:xfrm>
            <a:off x="320600" y="1062225"/>
            <a:ext cx="8502900" cy="59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600">
                <a:solidFill>
                  <a:srgbClr val="434343"/>
                </a:solidFill>
                <a:latin typeface="Overpass Light"/>
                <a:ea typeface="Overpass Light"/>
                <a:cs typeface="Overpass Light"/>
                <a:sym typeface="Overpass Light"/>
              </a:rPr>
              <a:t>You should be able to...</a:t>
            </a:r>
            <a:endParaRPr sz="2600">
              <a:solidFill>
                <a:srgbClr val="434343"/>
              </a:solidFill>
              <a:latin typeface="Overpass Light"/>
              <a:ea typeface="Overpass Light"/>
              <a:cs typeface="Overpass Light"/>
              <a:sym typeface="Overpass Light"/>
            </a:endParaRPr>
          </a:p>
        </p:txBody>
      </p:sp>
      <p:pic>
        <p:nvPicPr>
          <p:cNvPr id="2050" name="Picture 2" descr="Branding – Hack Club">
            <a:extLst>
              <a:ext uri="{FF2B5EF4-FFF2-40B4-BE49-F238E27FC236}">
                <a16:creationId xmlns:a16="http://schemas.microsoft.com/office/drawing/2014/main" id="{5EAF314E-80B6-44A5-B715-E66E1EA8ED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9"/>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400" b="1">
                <a:solidFill>
                  <a:srgbClr val="434343"/>
                </a:solidFill>
                <a:latin typeface="Overpass"/>
                <a:ea typeface="Overpass"/>
                <a:cs typeface="Overpass"/>
                <a:sym typeface="Overpass"/>
              </a:rPr>
              <a:t>Manipulating Objects in Scene View - 3</a:t>
            </a:r>
            <a:endParaRPr sz="3400" b="1">
              <a:solidFill>
                <a:srgbClr val="434343"/>
              </a:solidFill>
              <a:latin typeface="Overpass"/>
              <a:ea typeface="Overpass"/>
              <a:cs typeface="Overpass"/>
              <a:sym typeface="Overpass"/>
            </a:endParaRPr>
          </a:p>
        </p:txBody>
      </p:sp>
      <p:grpSp>
        <p:nvGrpSpPr>
          <p:cNvPr id="398" name="Google Shape;398;p59"/>
          <p:cNvGrpSpPr/>
          <p:nvPr/>
        </p:nvGrpSpPr>
        <p:grpSpPr>
          <a:xfrm>
            <a:off x="131164" y="170287"/>
            <a:ext cx="782291" cy="731330"/>
            <a:chOff x="2113284" y="786494"/>
            <a:chExt cx="952503" cy="952501"/>
          </a:xfrm>
        </p:grpSpPr>
        <p:sp>
          <p:nvSpPr>
            <p:cNvPr id="399" name="Google Shape;399;p59"/>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00" name="Google Shape;400;p59"/>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01" name="Google Shape;401;p59"/>
          <p:cNvSpPr txBox="1"/>
          <p:nvPr/>
        </p:nvSpPr>
        <p:spPr>
          <a:xfrm>
            <a:off x="1792350" y="857150"/>
            <a:ext cx="5851800" cy="1363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b="1">
                <a:solidFill>
                  <a:srgbClr val="434343"/>
                </a:solidFill>
                <a:latin typeface="Overpass"/>
                <a:ea typeface="Overpass"/>
                <a:cs typeface="Overpass"/>
                <a:sym typeface="Overpass"/>
              </a:rPr>
              <a:t>Zero Out the Transforms</a:t>
            </a:r>
            <a:r>
              <a:rPr lang="en" sz="1600">
                <a:solidFill>
                  <a:srgbClr val="434343"/>
                </a:solidFill>
                <a:latin typeface="Overpass Light"/>
                <a:ea typeface="Overpass Light"/>
                <a:cs typeface="Overpass Light"/>
                <a:sym typeface="Overpass Light"/>
              </a:rPr>
              <a:t>: Setting the attributes to </a:t>
            </a:r>
            <a:r>
              <a:rPr lang="en" sz="1600" b="1">
                <a:solidFill>
                  <a:srgbClr val="434343"/>
                </a:solidFill>
                <a:latin typeface="Overpass"/>
                <a:ea typeface="Overpass"/>
                <a:cs typeface="Overpass"/>
                <a:sym typeface="Overpass"/>
              </a:rPr>
              <a:t>0</a:t>
            </a:r>
            <a:endParaRPr sz="1600" b="1">
              <a:solidFill>
                <a:srgbClr val="434343"/>
              </a:solidFill>
              <a:latin typeface="Overpass"/>
              <a:ea typeface="Overpass"/>
              <a:cs typeface="Overpass"/>
              <a:sym typeface="Overpass"/>
            </a:endParaRPr>
          </a:p>
          <a:p>
            <a:pPr marL="457200" lvl="0" indent="-330200" algn="l" rtl="0">
              <a:lnSpc>
                <a:spcPct val="115000"/>
              </a:lnSpc>
              <a:spcBef>
                <a:spcPts val="0"/>
              </a:spcBef>
              <a:spcAft>
                <a:spcPts val="0"/>
              </a:spcAft>
              <a:buClr>
                <a:srgbClr val="434343"/>
              </a:buClr>
              <a:buSzPts val="1600"/>
              <a:buFont typeface="Overpass Light"/>
              <a:buChar char="●"/>
            </a:pPr>
            <a:r>
              <a:rPr lang="en" sz="1600" b="1">
                <a:solidFill>
                  <a:srgbClr val="434343"/>
                </a:solidFill>
                <a:latin typeface="Overpass"/>
                <a:ea typeface="Overpass"/>
                <a:cs typeface="Overpass"/>
                <a:sym typeface="Overpass"/>
              </a:rPr>
              <a:t>Position: 0, 0, 0</a:t>
            </a:r>
            <a:endParaRPr sz="1600" b="1">
              <a:solidFill>
                <a:srgbClr val="434343"/>
              </a:solidFill>
              <a:latin typeface="Overpass"/>
              <a:ea typeface="Overpass"/>
              <a:cs typeface="Overpass"/>
              <a:sym typeface="Overpass"/>
            </a:endParaRPr>
          </a:p>
          <a:p>
            <a:pPr marL="457200" lvl="0" indent="-330200" algn="l" rtl="0">
              <a:lnSpc>
                <a:spcPct val="115000"/>
              </a:lnSpc>
              <a:spcBef>
                <a:spcPts val="0"/>
              </a:spcBef>
              <a:spcAft>
                <a:spcPts val="0"/>
              </a:spcAft>
              <a:buClr>
                <a:srgbClr val="434343"/>
              </a:buClr>
              <a:buSzPts val="1600"/>
              <a:buFont typeface="Overpass Light"/>
              <a:buChar char="●"/>
            </a:pPr>
            <a:r>
              <a:rPr lang="en" sz="1600" b="1">
                <a:solidFill>
                  <a:srgbClr val="434343"/>
                </a:solidFill>
                <a:latin typeface="Overpass"/>
                <a:ea typeface="Overpass"/>
                <a:cs typeface="Overpass"/>
                <a:sym typeface="Overpass"/>
              </a:rPr>
              <a:t>Rotation: 0, 0, 0</a:t>
            </a:r>
            <a:endParaRPr sz="1600" b="1">
              <a:solidFill>
                <a:srgbClr val="434343"/>
              </a:solidFill>
              <a:latin typeface="Overpass"/>
              <a:ea typeface="Overpass"/>
              <a:cs typeface="Overpass"/>
              <a:sym typeface="Overpass"/>
            </a:endParaRPr>
          </a:p>
          <a:p>
            <a:pPr marL="457200" lvl="0" indent="-330200" algn="l" rtl="0">
              <a:lnSpc>
                <a:spcPct val="115000"/>
              </a:lnSpc>
              <a:spcBef>
                <a:spcPts val="0"/>
              </a:spcBef>
              <a:spcAft>
                <a:spcPts val="0"/>
              </a:spcAft>
              <a:buClr>
                <a:srgbClr val="434343"/>
              </a:buClr>
              <a:buSzPts val="1600"/>
              <a:buFont typeface="Overpass Light"/>
              <a:buChar char="●"/>
            </a:pPr>
            <a:r>
              <a:rPr lang="en" sz="1600" b="1">
                <a:solidFill>
                  <a:srgbClr val="434343"/>
                </a:solidFill>
                <a:latin typeface="Overpass"/>
                <a:ea typeface="Overpass"/>
                <a:cs typeface="Overpass"/>
                <a:sym typeface="Overpass"/>
              </a:rPr>
              <a:t>Scale:</a:t>
            </a:r>
            <a:r>
              <a:rPr lang="en" sz="1600">
                <a:solidFill>
                  <a:srgbClr val="434343"/>
                </a:solidFill>
                <a:latin typeface="Overpass Light"/>
                <a:ea typeface="Overpass Light"/>
                <a:cs typeface="Overpass Light"/>
                <a:sym typeface="Overpass Light"/>
              </a:rPr>
              <a:t> </a:t>
            </a:r>
            <a:r>
              <a:rPr lang="en" sz="1600" b="1">
                <a:solidFill>
                  <a:srgbClr val="434343"/>
                </a:solidFill>
                <a:latin typeface="Overpass"/>
                <a:ea typeface="Overpass"/>
                <a:cs typeface="Overpass"/>
                <a:sym typeface="Overpass"/>
              </a:rPr>
              <a:t>1, 1, 1 </a:t>
            </a:r>
            <a:r>
              <a:rPr lang="en" sz="1300">
                <a:solidFill>
                  <a:srgbClr val="434343"/>
                </a:solidFill>
                <a:latin typeface="Overpass Light"/>
                <a:ea typeface="Overpass Light"/>
                <a:cs typeface="Overpass Light"/>
                <a:sym typeface="Overpass Light"/>
              </a:rPr>
              <a:t>(a scale of zero has no mass and therefore not visible)</a:t>
            </a:r>
            <a:endParaRPr sz="1300">
              <a:solidFill>
                <a:srgbClr val="434343"/>
              </a:solidFill>
              <a:latin typeface="Overpass Light"/>
              <a:ea typeface="Overpass Light"/>
              <a:cs typeface="Overpass Light"/>
              <a:sym typeface="Overpass Light"/>
            </a:endParaRPr>
          </a:p>
        </p:txBody>
      </p:sp>
      <p:pic>
        <p:nvPicPr>
          <p:cNvPr id="402" name="Google Shape;402;p59"/>
          <p:cNvPicPr preferRelativeResize="0"/>
          <p:nvPr/>
        </p:nvPicPr>
        <p:blipFill>
          <a:blip r:embed="rId3">
            <a:alphaModFix/>
          </a:blip>
          <a:stretch>
            <a:fillRect/>
          </a:stretch>
        </p:blipFill>
        <p:spPr>
          <a:xfrm>
            <a:off x="1805938" y="2102453"/>
            <a:ext cx="5824625" cy="2012150"/>
          </a:xfrm>
          <a:prstGeom prst="rect">
            <a:avLst/>
          </a:prstGeom>
          <a:noFill/>
          <a:ln>
            <a:noFill/>
          </a:ln>
        </p:spPr>
      </p:pic>
      <p:sp>
        <p:nvSpPr>
          <p:cNvPr id="403" name="Google Shape;403;p59"/>
          <p:cNvSpPr txBox="1"/>
          <p:nvPr/>
        </p:nvSpPr>
        <p:spPr>
          <a:xfrm>
            <a:off x="1819525" y="4228650"/>
            <a:ext cx="5824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This resets the object to its basic form and position.</a:t>
            </a:r>
            <a:endParaRPr>
              <a:solidFill>
                <a:srgbClr val="434343"/>
              </a:solidFill>
              <a:latin typeface="Overpass Light"/>
              <a:ea typeface="Overpass Light"/>
              <a:cs typeface="Overpass Light"/>
              <a:sym typeface="Overpass Light"/>
            </a:endParaRPr>
          </a:p>
        </p:txBody>
      </p:sp>
      <p:pic>
        <p:nvPicPr>
          <p:cNvPr id="9" name="Picture 2" descr="Branding – Hack Club">
            <a:extLst>
              <a:ext uri="{FF2B5EF4-FFF2-40B4-BE49-F238E27FC236}">
                <a16:creationId xmlns:a16="http://schemas.microsoft.com/office/drawing/2014/main" id="{9AA56446-3AAB-4D24-BDEA-55ED242132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0"/>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Creating Materials - 1</a:t>
            </a:r>
            <a:endParaRPr sz="3500" b="1">
              <a:solidFill>
                <a:srgbClr val="434343"/>
              </a:solidFill>
              <a:latin typeface="Overpass"/>
              <a:ea typeface="Overpass"/>
              <a:cs typeface="Overpass"/>
              <a:sym typeface="Overpass"/>
            </a:endParaRPr>
          </a:p>
        </p:txBody>
      </p:sp>
      <p:grpSp>
        <p:nvGrpSpPr>
          <p:cNvPr id="409" name="Google Shape;409;p60"/>
          <p:cNvGrpSpPr/>
          <p:nvPr/>
        </p:nvGrpSpPr>
        <p:grpSpPr>
          <a:xfrm>
            <a:off x="131164" y="170287"/>
            <a:ext cx="782291" cy="731330"/>
            <a:chOff x="2113284" y="786494"/>
            <a:chExt cx="952503" cy="952501"/>
          </a:xfrm>
        </p:grpSpPr>
        <p:sp>
          <p:nvSpPr>
            <p:cNvPr id="410" name="Google Shape;410;p60"/>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11" name="Google Shape;411;p60"/>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412" name="Google Shape;412;p60"/>
          <p:cNvPicPr preferRelativeResize="0"/>
          <p:nvPr/>
        </p:nvPicPr>
        <p:blipFill rotWithShape="1">
          <a:blip r:embed="rId3">
            <a:alphaModFix/>
          </a:blip>
          <a:srcRect b="53159"/>
          <a:stretch/>
        </p:blipFill>
        <p:spPr>
          <a:xfrm>
            <a:off x="216900" y="2806700"/>
            <a:ext cx="3464311" cy="1380850"/>
          </a:xfrm>
          <a:prstGeom prst="rect">
            <a:avLst/>
          </a:prstGeom>
          <a:noFill/>
          <a:ln>
            <a:noFill/>
          </a:ln>
        </p:spPr>
      </p:pic>
      <p:pic>
        <p:nvPicPr>
          <p:cNvPr id="413" name="Google Shape;413;p60"/>
          <p:cNvPicPr preferRelativeResize="0"/>
          <p:nvPr/>
        </p:nvPicPr>
        <p:blipFill>
          <a:blip r:embed="rId4">
            <a:alphaModFix/>
          </a:blip>
          <a:stretch>
            <a:fillRect/>
          </a:stretch>
        </p:blipFill>
        <p:spPr>
          <a:xfrm>
            <a:off x="3780713" y="2806688"/>
            <a:ext cx="2047875" cy="2143125"/>
          </a:xfrm>
          <a:prstGeom prst="rect">
            <a:avLst/>
          </a:prstGeom>
          <a:noFill/>
          <a:ln>
            <a:noFill/>
          </a:ln>
        </p:spPr>
      </p:pic>
      <p:sp>
        <p:nvSpPr>
          <p:cNvPr id="414" name="Google Shape;414;p60"/>
          <p:cNvSpPr txBox="1"/>
          <p:nvPr/>
        </p:nvSpPr>
        <p:spPr>
          <a:xfrm>
            <a:off x="1070750" y="812675"/>
            <a:ext cx="646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We can change the color of objects by creating and assigning materials.  </a:t>
            </a:r>
            <a:endParaRPr>
              <a:solidFill>
                <a:srgbClr val="434343"/>
              </a:solidFill>
              <a:latin typeface="Overpass Light"/>
              <a:ea typeface="Overpass Light"/>
              <a:cs typeface="Overpass Light"/>
              <a:sym typeface="Overpass Light"/>
            </a:endParaRPr>
          </a:p>
        </p:txBody>
      </p:sp>
      <p:sp>
        <p:nvSpPr>
          <p:cNvPr id="415" name="Google Shape;415;p60"/>
          <p:cNvSpPr txBox="1"/>
          <p:nvPr/>
        </p:nvSpPr>
        <p:spPr>
          <a:xfrm>
            <a:off x="216900" y="1476800"/>
            <a:ext cx="87081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434343"/>
              </a:buClr>
              <a:buSzPts val="1400"/>
              <a:buFont typeface="Overpass Light"/>
              <a:buAutoNum type="arabicPeriod"/>
            </a:pPr>
            <a:r>
              <a:rPr lang="en">
                <a:solidFill>
                  <a:srgbClr val="434343"/>
                </a:solidFill>
                <a:latin typeface="Overpass Light"/>
                <a:ea typeface="Overpass Light"/>
                <a:cs typeface="Overpass Light"/>
                <a:sym typeface="Overpass Light"/>
              </a:rPr>
              <a:t>In the </a:t>
            </a:r>
            <a:r>
              <a:rPr lang="en" b="1">
                <a:solidFill>
                  <a:srgbClr val="434343"/>
                </a:solidFill>
                <a:latin typeface="Overpass"/>
                <a:ea typeface="Overpass"/>
                <a:cs typeface="Overpass"/>
                <a:sym typeface="Overpass"/>
              </a:rPr>
              <a:t>Project panel</a:t>
            </a:r>
            <a:r>
              <a:rPr lang="en">
                <a:solidFill>
                  <a:srgbClr val="434343"/>
                </a:solidFill>
                <a:latin typeface="Overpass Light"/>
                <a:ea typeface="Overpass Light"/>
                <a:cs typeface="Overpass Light"/>
                <a:sym typeface="Overpass Light"/>
              </a:rPr>
              <a:t> navigate to the “</a:t>
            </a:r>
            <a:r>
              <a:rPr lang="en" b="1">
                <a:solidFill>
                  <a:srgbClr val="434343"/>
                </a:solidFill>
                <a:latin typeface="Overpass"/>
                <a:ea typeface="Overpass"/>
                <a:cs typeface="Overpass"/>
                <a:sym typeface="Overpass"/>
              </a:rPr>
              <a:t>Assets</a:t>
            </a:r>
            <a:r>
              <a:rPr lang="en">
                <a:solidFill>
                  <a:srgbClr val="434343"/>
                </a:solidFill>
                <a:latin typeface="Overpass Light"/>
                <a:ea typeface="Overpass Light"/>
                <a:cs typeface="Overpass Light"/>
                <a:sym typeface="Overpass Light"/>
              </a:rPr>
              <a:t>” folder.  </a:t>
            </a:r>
            <a:endParaRPr>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AutoNum type="arabicPeriod"/>
            </a:pPr>
            <a:r>
              <a:rPr lang="en">
                <a:solidFill>
                  <a:srgbClr val="434343"/>
                </a:solidFill>
                <a:latin typeface="Overpass Light"/>
                <a:ea typeface="Overpass Light"/>
                <a:cs typeface="Overpass Light"/>
                <a:sym typeface="Overpass Light"/>
              </a:rPr>
              <a:t>Use the “</a:t>
            </a:r>
            <a:r>
              <a:rPr lang="en" b="1">
                <a:solidFill>
                  <a:srgbClr val="434343"/>
                </a:solidFill>
                <a:latin typeface="Overpass"/>
                <a:ea typeface="Overpass"/>
                <a:cs typeface="Overpass"/>
                <a:sym typeface="Overpass"/>
              </a:rPr>
              <a:t>+</a:t>
            </a:r>
            <a:r>
              <a:rPr lang="en">
                <a:solidFill>
                  <a:srgbClr val="434343"/>
                </a:solidFill>
                <a:latin typeface="Overpass Light"/>
                <a:ea typeface="Overpass Light"/>
                <a:cs typeface="Overpass Light"/>
                <a:sym typeface="Overpass Light"/>
              </a:rPr>
              <a:t>” to create a new folder and name it “</a:t>
            </a:r>
            <a:r>
              <a:rPr lang="en" i="1">
                <a:solidFill>
                  <a:srgbClr val="434343"/>
                </a:solidFill>
                <a:latin typeface="Overpass Light"/>
                <a:ea typeface="Overpass Light"/>
                <a:cs typeface="Overpass Light"/>
                <a:sym typeface="Overpass Light"/>
              </a:rPr>
              <a:t>materials</a:t>
            </a:r>
            <a:r>
              <a:rPr lang="en">
                <a:solidFill>
                  <a:srgbClr val="434343"/>
                </a:solidFill>
                <a:latin typeface="Overpass Light"/>
                <a:ea typeface="Overpass Light"/>
                <a:cs typeface="Overpass Light"/>
                <a:sym typeface="Overpass Light"/>
              </a:rPr>
              <a:t>”.  This folder is where you should create and store all your materials. Double click this new folder to navigate inside it.</a:t>
            </a:r>
            <a:endParaRPr>
              <a:solidFill>
                <a:srgbClr val="434343"/>
              </a:solidFill>
              <a:latin typeface="Overpass Light"/>
              <a:ea typeface="Overpass Light"/>
              <a:cs typeface="Overpass Light"/>
              <a:sym typeface="Overpass Light"/>
            </a:endParaRPr>
          </a:p>
        </p:txBody>
      </p:sp>
      <p:pic>
        <p:nvPicPr>
          <p:cNvPr id="10" name="Picture 2" descr="Branding – Hack Club">
            <a:extLst>
              <a:ext uri="{FF2B5EF4-FFF2-40B4-BE49-F238E27FC236}">
                <a16:creationId xmlns:a16="http://schemas.microsoft.com/office/drawing/2014/main" id="{25F34F56-AC5F-40F7-B8A3-1CC7EBBDED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1"/>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Creating Materials - 2</a:t>
            </a:r>
            <a:endParaRPr sz="3500" b="1">
              <a:solidFill>
                <a:srgbClr val="434343"/>
              </a:solidFill>
              <a:latin typeface="Overpass"/>
              <a:ea typeface="Overpass"/>
              <a:cs typeface="Overpass"/>
              <a:sym typeface="Overpass"/>
            </a:endParaRPr>
          </a:p>
        </p:txBody>
      </p:sp>
      <p:grpSp>
        <p:nvGrpSpPr>
          <p:cNvPr id="421" name="Google Shape;421;p61"/>
          <p:cNvGrpSpPr/>
          <p:nvPr/>
        </p:nvGrpSpPr>
        <p:grpSpPr>
          <a:xfrm>
            <a:off x="131164" y="170287"/>
            <a:ext cx="782291" cy="731330"/>
            <a:chOff x="2113284" y="786494"/>
            <a:chExt cx="952503" cy="952501"/>
          </a:xfrm>
        </p:grpSpPr>
        <p:sp>
          <p:nvSpPr>
            <p:cNvPr id="422" name="Google Shape;422;p61"/>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23" name="Google Shape;423;p61"/>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24" name="Google Shape;424;p61"/>
          <p:cNvSpPr txBox="1"/>
          <p:nvPr/>
        </p:nvSpPr>
        <p:spPr>
          <a:xfrm>
            <a:off x="1070750" y="812675"/>
            <a:ext cx="646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We can change the color of objects by creating and assigning materials.  </a:t>
            </a:r>
            <a:endParaRPr>
              <a:solidFill>
                <a:srgbClr val="434343"/>
              </a:solidFill>
              <a:latin typeface="Overpass Light"/>
              <a:ea typeface="Overpass Light"/>
              <a:cs typeface="Overpass Light"/>
              <a:sym typeface="Overpass Light"/>
            </a:endParaRPr>
          </a:p>
        </p:txBody>
      </p:sp>
      <p:sp>
        <p:nvSpPr>
          <p:cNvPr id="425" name="Google Shape;425;p61"/>
          <p:cNvSpPr txBox="1"/>
          <p:nvPr/>
        </p:nvSpPr>
        <p:spPr>
          <a:xfrm>
            <a:off x="216900" y="1476800"/>
            <a:ext cx="87081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434343"/>
              </a:buClr>
              <a:buSzPts val="1400"/>
              <a:buFont typeface="Overpass Light"/>
              <a:buAutoNum type="arabicPeriod"/>
            </a:pPr>
            <a:r>
              <a:rPr lang="en">
                <a:solidFill>
                  <a:srgbClr val="434343"/>
                </a:solidFill>
                <a:latin typeface="Overpass Light"/>
                <a:ea typeface="Overpass Light"/>
                <a:cs typeface="Overpass Light"/>
                <a:sym typeface="Overpass Light"/>
              </a:rPr>
              <a:t>Use the “</a:t>
            </a:r>
            <a:r>
              <a:rPr lang="en" b="1">
                <a:solidFill>
                  <a:srgbClr val="434343"/>
                </a:solidFill>
                <a:latin typeface="Overpass"/>
                <a:ea typeface="Overpass"/>
                <a:cs typeface="Overpass"/>
                <a:sym typeface="Overpass"/>
              </a:rPr>
              <a:t>+</a:t>
            </a:r>
            <a:r>
              <a:rPr lang="en">
                <a:solidFill>
                  <a:srgbClr val="434343"/>
                </a:solidFill>
                <a:latin typeface="Overpass Light"/>
                <a:ea typeface="Overpass Light"/>
                <a:cs typeface="Overpass Light"/>
                <a:sym typeface="Overpass Light"/>
              </a:rPr>
              <a:t>” (or right click in the blank folder) and select “Material” to create a new material asset.</a:t>
            </a:r>
            <a:endParaRPr>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AutoNum type="arabicPeriod"/>
            </a:pPr>
            <a:r>
              <a:rPr lang="en">
                <a:solidFill>
                  <a:srgbClr val="434343"/>
                </a:solidFill>
                <a:latin typeface="Overpass Light"/>
                <a:ea typeface="Overpass Light"/>
                <a:cs typeface="Overpass Light"/>
                <a:sym typeface="Overpass Light"/>
              </a:rPr>
              <a:t>Name this material whichever color you’d like to use. (i.e Red)  </a:t>
            </a:r>
            <a:endParaRPr>
              <a:solidFill>
                <a:srgbClr val="434343"/>
              </a:solidFill>
              <a:latin typeface="Overpass Light"/>
              <a:ea typeface="Overpass Light"/>
              <a:cs typeface="Overpass Light"/>
              <a:sym typeface="Overpass Light"/>
            </a:endParaRPr>
          </a:p>
        </p:txBody>
      </p:sp>
      <p:pic>
        <p:nvPicPr>
          <p:cNvPr id="426" name="Google Shape;426;p61"/>
          <p:cNvPicPr preferRelativeResize="0"/>
          <p:nvPr/>
        </p:nvPicPr>
        <p:blipFill>
          <a:blip r:embed="rId3">
            <a:alphaModFix/>
          </a:blip>
          <a:stretch>
            <a:fillRect/>
          </a:stretch>
        </p:blipFill>
        <p:spPr>
          <a:xfrm>
            <a:off x="1258200" y="2153375"/>
            <a:ext cx="1594775" cy="2929950"/>
          </a:xfrm>
          <a:prstGeom prst="rect">
            <a:avLst/>
          </a:prstGeom>
          <a:noFill/>
          <a:ln>
            <a:noFill/>
          </a:ln>
        </p:spPr>
      </p:pic>
      <p:pic>
        <p:nvPicPr>
          <p:cNvPr id="427" name="Google Shape;427;p61"/>
          <p:cNvPicPr preferRelativeResize="0"/>
          <p:nvPr/>
        </p:nvPicPr>
        <p:blipFill>
          <a:blip r:embed="rId4">
            <a:alphaModFix/>
          </a:blip>
          <a:stretch>
            <a:fillRect/>
          </a:stretch>
        </p:blipFill>
        <p:spPr>
          <a:xfrm>
            <a:off x="3024538" y="2153363"/>
            <a:ext cx="4048125" cy="2276475"/>
          </a:xfrm>
          <a:prstGeom prst="rect">
            <a:avLst/>
          </a:prstGeom>
          <a:noFill/>
          <a:ln>
            <a:noFill/>
          </a:ln>
        </p:spPr>
      </p:pic>
      <p:pic>
        <p:nvPicPr>
          <p:cNvPr id="10" name="Picture 2" descr="Branding – Hack Club">
            <a:extLst>
              <a:ext uri="{FF2B5EF4-FFF2-40B4-BE49-F238E27FC236}">
                <a16:creationId xmlns:a16="http://schemas.microsoft.com/office/drawing/2014/main" id="{9AECD24B-75BD-4A63-BD43-0C9AB06922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62"/>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Creating Materials - 3</a:t>
            </a:r>
            <a:endParaRPr sz="3500" b="1">
              <a:solidFill>
                <a:srgbClr val="434343"/>
              </a:solidFill>
              <a:latin typeface="Overpass"/>
              <a:ea typeface="Overpass"/>
              <a:cs typeface="Overpass"/>
              <a:sym typeface="Overpass"/>
            </a:endParaRPr>
          </a:p>
        </p:txBody>
      </p:sp>
      <p:grpSp>
        <p:nvGrpSpPr>
          <p:cNvPr id="433" name="Google Shape;433;p62"/>
          <p:cNvGrpSpPr/>
          <p:nvPr/>
        </p:nvGrpSpPr>
        <p:grpSpPr>
          <a:xfrm>
            <a:off x="131164" y="170287"/>
            <a:ext cx="782291" cy="731330"/>
            <a:chOff x="2113284" y="786494"/>
            <a:chExt cx="952503" cy="952501"/>
          </a:xfrm>
        </p:grpSpPr>
        <p:sp>
          <p:nvSpPr>
            <p:cNvPr id="434" name="Google Shape;434;p62"/>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35" name="Google Shape;435;p62"/>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36" name="Google Shape;436;p62"/>
          <p:cNvSpPr txBox="1"/>
          <p:nvPr/>
        </p:nvSpPr>
        <p:spPr>
          <a:xfrm>
            <a:off x="1070750" y="812675"/>
            <a:ext cx="646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We can change the color of objects by creating and assigning materials.  </a:t>
            </a:r>
            <a:endParaRPr>
              <a:solidFill>
                <a:srgbClr val="434343"/>
              </a:solidFill>
              <a:latin typeface="Overpass Light"/>
              <a:ea typeface="Overpass Light"/>
              <a:cs typeface="Overpass Light"/>
              <a:sym typeface="Overpass Light"/>
            </a:endParaRPr>
          </a:p>
        </p:txBody>
      </p:sp>
      <p:sp>
        <p:nvSpPr>
          <p:cNvPr id="437" name="Google Shape;437;p62"/>
          <p:cNvSpPr txBox="1"/>
          <p:nvPr/>
        </p:nvSpPr>
        <p:spPr>
          <a:xfrm>
            <a:off x="216900" y="1476800"/>
            <a:ext cx="87081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434343"/>
              </a:buClr>
              <a:buSzPts val="1400"/>
              <a:buFont typeface="Overpass Light"/>
              <a:buAutoNum type="arabicPeriod"/>
            </a:pPr>
            <a:r>
              <a:rPr lang="en">
                <a:solidFill>
                  <a:srgbClr val="434343"/>
                </a:solidFill>
                <a:latin typeface="Overpass Light"/>
                <a:ea typeface="Overpass Light"/>
                <a:cs typeface="Overpass Light"/>
                <a:sym typeface="Overpass Light"/>
              </a:rPr>
              <a:t>Click on this new material in the project panel and the </a:t>
            </a:r>
            <a:r>
              <a:rPr lang="en" b="1">
                <a:solidFill>
                  <a:srgbClr val="434343"/>
                </a:solidFill>
                <a:latin typeface="Overpass"/>
                <a:ea typeface="Overpass"/>
                <a:cs typeface="Overpass"/>
                <a:sym typeface="Overpass"/>
              </a:rPr>
              <a:t>Inspector Panel</a:t>
            </a:r>
            <a:r>
              <a:rPr lang="en">
                <a:solidFill>
                  <a:srgbClr val="434343"/>
                </a:solidFill>
                <a:latin typeface="Overpass Light"/>
                <a:ea typeface="Overpass Light"/>
                <a:cs typeface="Overpass Light"/>
                <a:sym typeface="Overpass Light"/>
              </a:rPr>
              <a:t> to show its attributes.</a:t>
            </a:r>
            <a:endParaRPr>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AutoNum type="arabicPeriod"/>
            </a:pPr>
            <a:r>
              <a:rPr lang="en">
                <a:solidFill>
                  <a:srgbClr val="434343"/>
                </a:solidFill>
                <a:latin typeface="Overpass Light"/>
                <a:ea typeface="Overpass Light"/>
                <a:cs typeface="Overpass Light"/>
                <a:sym typeface="Overpass Light"/>
              </a:rPr>
              <a:t>Click the color square next to “</a:t>
            </a:r>
            <a:r>
              <a:rPr lang="en" b="1">
                <a:solidFill>
                  <a:srgbClr val="434343"/>
                </a:solidFill>
                <a:latin typeface="Overpass"/>
                <a:ea typeface="Overpass"/>
                <a:cs typeface="Overpass"/>
                <a:sym typeface="Overpass"/>
              </a:rPr>
              <a:t>Albedo</a:t>
            </a:r>
            <a:r>
              <a:rPr lang="en">
                <a:solidFill>
                  <a:srgbClr val="434343"/>
                </a:solidFill>
                <a:latin typeface="Overpass Light"/>
                <a:ea typeface="Overpass Light"/>
                <a:cs typeface="Overpass Light"/>
                <a:sym typeface="Overpass Light"/>
              </a:rPr>
              <a:t>” to pull up a color picker. </a:t>
            </a:r>
            <a:endParaRPr>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AutoNum type="arabicPeriod"/>
            </a:pPr>
            <a:r>
              <a:rPr lang="en">
                <a:solidFill>
                  <a:srgbClr val="434343"/>
                </a:solidFill>
                <a:latin typeface="Overpass Light"/>
                <a:ea typeface="Overpass Light"/>
                <a:cs typeface="Overpass Light"/>
                <a:sym typeface="Overpass Light"/>
              </a:rPr>
              <a:t>Mix a color in the color palette and this will be assigned to the material.  Close the window when done.</a:t>
            </a:r>
            <a:endParaRPr>
              <a:solidFill>
                <a:srgbClr val="434343"/>
              </a:solidFill>
              <a:latin typeface="Overpass Light"/>
              <a:ea typeface="Overpass Light"/>
              <a:cs typeface="Overpass Light"/>
              <a:sym typeface="Overpass Light"/>
            </a:endParaRPr>
          </a:p>
          <a:p>
            <a:pPr marL="457200" lvl="0" indent="-317500" algn="l" rtl="0">
              <a:spcBef>
                <a:spcPts val="0"/>
              </a:spcBef>
              <a:spcAft>
                <a:spcPts val="0"/>
              </a:spcAft>
              <a:buClr>
                <a:srgbClr val="434343"/>
              </a:buClr>
              <a:buSzPts val="1400"/>
              <a:buFont typeface="Overpass Light"/>
              <a:buAutoNum type="arabicPeriod"/>
            </a:pPr>
            <a:r>
              <a:rPr lang="en">
                <a:solidFill>
                  <a:srgbClr val="434343"/>
                </a:solidFill>
                <a:latin typeface="Overpass Light"/>
                <a:ea typeface="Overpass Light"/>
                <a:cs typeface="Overpass Light"/>
                <a:sym typeface="Overpass Light"/>
              </a:rPr>
              <a:t>Optionally, adjust the </a:t>
            </a:r>
            <a:r>
              <a:rPr lang="en" b="1" i="1">
                <a:solidFill>
                  <a:srgbClr val="434343"/>
                </a:solidFill>
                <a:latin typeface="Overpass"/>
                <a:ea typeface="Overpass"/>
                <a:cs typeface="Overpass"/>
                <a:sym typeface="Overpass"/>
              </a:rPr>
              <a:t>metallic</a:t>
            </a:r>
            <a:r>
              <a:rPr lang="en">
                <a:solidFill>
                  <a:srgbClr val="434343"/>
                </a:solidFill>
                <a:latin typeface="Overpass Light"/>
                <a:ea typeface="Overpass Light"/>
                <a:cs typeface="Overpass Light"/>
                <a:sym typeface="Overpass Light"/>
              </a:rPr>
              <a:t> and </a:t>
            </a:r>
            <a:r>
              <a:rPr lang="en" b="1" i="1">
                <a:solidFill>
                  <a:srgbClr val="434343"/>
                </a:solidFill>
                <a:latin typeface="Overpass"/>
                <a:ea typeface="Overpass"/>
                <a:cs typeface="Overpass"/>
                <a:sym typeface="Overpass"/>
              </a:rPr>
              <a:t>smoothness</a:t>
            </a:r>
            <a:r>
              <a:rPr lang="en">
                <a:solidFill>
                  <a:srgbClr val="434343"/>
                </a:solidFill>
                <a:latin typeface="Overpass Light"/>
                <a:ea typeface="Overpass Light"/>
                <a:cs typeface="Overpass Light"/>
                <a:sym typeface="Overpass Light"/>
              </a:rPr>
              <a:t> slider to affect the glossiness of the material.</a:t>
            </a:r>
            <a:endParaRPr>
              <a:solidFill>
                <a:srgbClr val="434343"/>
              </a:solidFill>
              <a:latin typeface="Overpass Light"/>
              <a:ea typeface="Overpass Light"/>
              <a:cs typeface="Overpass Light"/>
              <a:sym typeface="Overpass Light"/>
            </a:endParaRPr>
          </a:p>
        </p:txBody>
      </p:sp>
      <p:pic>
        <p:nvPicPr>
          <p:cNvPr id="438" name="Google Shape;438;p62"/>
          <p:cNvPicPr preferRelativeResize="0"/>
          <p:nvPr/>
        </p:nvPicPr>
        <p:blipFill>
          <a:blip r:embed="rId3">
            <a:alphaModFix/>
          </a:blip>
          <a:stretch>
            <a:fillRect/>
          </a:stretch>
        </p:blipFill>
        <p:spPr>
          <a:xfrm>
            <a:off x="538615" y="3612478"/>
            <a:ext cx="2201335" cy="1046700"/>
          </a:xfrm>
          <a:prstGeom prst="rect">
            <a:avLst/>
          </a:prstGeom>
          <a:noFill/>
          <a:ln>
            <a:noFill/>
          </a:ln>
        </p:spPr>
      </p:pic>
      <p:pic>
        <p:nvPicPr>
          <p:cNvPr id="439" name="Google Shape;439;p62"/>
          <p:cNvPicPr preferRelativeResize="0"/>
          <p:nvPr/>
        </p:nvPicPr>
        <p:blipFill>
          <a:blip r:embed="rId4">
            <a:alphaModFix/>
          </a:blip>
          <a:stretch>
            <a:fillRect/>
          </a:stretch>
        </p:blipFill>
        <p:spPr>
          <a:xfrm>
            <a:off x="3842710" y="3612480"/>
            <a:ext cx="1632662" cy="1046700"/>
          </a:xfrm>
          <a:prstGeom prst="rect">
            <a:avLst/>
          </a:prstGeom>
          <a:noFill/>
          <a:ln>
            <a:noFill/>
          </a:ln>
        </p:spPr>
      </p:pic>
      <p:pic>
        <p:nvPicPr>
          <p:cNvPr id="440" name="Google Shape;440;p62"/>
          <p:cNvPicPr preferRelativeResize="0"/>
          <p:nvPr/>
        </p:nvPicPr>
        <p:blipFill rotWithShape="1">
          <a:blip r:embed="rId5">
            <a:alphaModFix/>
          </a:blip>
          <a:srcRect b="35658"/>
          <a:stretch/>
        </p:blipFill>
        <p:spPr>
          <a:xfrm>
            <a:off x="6139177" y="3598582"/>
            <a:ext cx="897645" cy="1046703"/>
          </a:xfrm>
          <a:prstGeom prst="rect">
            <a:avLst/>
          </a:prstGeom>
          <a:noFill/>
          <a:ln>
            <a:noFill/>
          </a:ln>
        </p:spPr>
      </p:pic>
      <p:sp>
        <p:nvSpPr>
          <p:cNvPr id="441" name="Google Shape;441;p62"/>
          <p:cNvSpPr/>
          <p:nvPr/>
        </p:nvSpPr>
        <p:spPr>
          <a:xfrm rot="-5400000">
            <a:off x="5485135" y="3557194"/>
            <a:ext cx="152302" cy="787008"/>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42" name="Google Shape;442;p62"/>
          <p:cNvSpPr/>
          <p:nvPr/>
        </p:nvSpPr>
        <p:spPr>
          <a:xfrm rot="975146">
            <a:off x="3990901" y="4558256"/>
            <a:ext cx="110737" cy="391012"/>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43" name="Google Shape;443;p62"/>
          <p:cNvSpPr/>
          <p:nvPr/>
        </p:nvSpPr>
        <p:spPr>
          <a:xfrm rot="975146">
            <a:off x="4367140" y="4758235"/>
            <a:ext cx="110737" cy="391012"/>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444" name="Google Shape;444;p62"/>
          <p:cNvSpPr/>
          <p:nvPr/>
        </p:nvSpPr>
        <p:spPr>
          <a:xfrm rot="975146">
            <a:off x="1537726" y="4219406"/>
            <a:ext cx="110737" cy="391012"/>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pic>
        <p:nvPicPr>
          <p:cNvPr id="15" name="Picture 2" descr="Branding – Hack Club">
            <a:extLst>
              <a:ext uri="{FF2B5EF4-FFF2-40B4-BE49-F238E27FC236}">
                <a16:creationId xmlns:a16="http://schemas.microsoft.com/office/drawing/2014/main" id="{2F78609E-20A7-4C86-B1D2-475705DD1B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63"/>
          <p:cNvPicPr preferRelativeResize="0"/>
          <p:nvPr/>
        </p:nvPicPr>
        <p:blipFill>
          <a:blip r:embed="rId3">
            <a:alphaModFix/>
          </a:blip>
          <a:stretch>
            <a:fillRect/>
          </a:stretch>
        </p:blipFill>
        <p:spPr>
          <a:xfrm>
            <a:off x="4893715" y="3175288"/>
            <a:ext cx="1419427" cy="1046700"/>
          </a:xfrm>
          <a:prstGeom prst="rect">
            <a:avLst/>
          </a:prstGeom>
          <a:noFill/>
          <a:ln>
            <a:noFill/>
          </a:ln>
        </p:spPr>
      </p:pic>
      <p:pic>
        <p:nvPicPr>
          <p:cNvPr id="450" name="Google Shape;450;p63"/>
          <p:cNvPicPr preferRelativeResize="0"/>
          <p:nvPr/>
        </p:nvPicPr>
        <p:blipFill>
          <a:blip r:embed="rId4">
            <a:alphaModFix/>
          </a:blip>
          <a:stretch>
            <a:fillRect/>
          </a:stretch>
        </p:blipFill>
        <p:spPr>
          <a:xfrm>
            <a:off x="538615" y="3352970"/>
            <a:ext cx="2277211" cy="1235617"/>
          </a:xfrm>
          <a:prstGeom prst="rect">
            <a:avLst/>
          </a:prstGeom>
          <a:noFill/>
          <a:ln>
            <a:noFill/>
          </a:ln>
        </p:spPr>
      </p:pic>
      <p:sp>
        <p:nvSpPr>
          <p:cNvPr id="451" name="Google Shape;451;p63"/>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Creating Textures</a:t>
            </a:r>
            <a:endParaRPr sz="3500" b="1">
              <a:solidFill>
                <a:srgbClr val="434343"/>
              </a:solidFill>
              <a:latin typeface="Overpass"/>
              <a:ea typeface="Overpass"/>
              <a:cs typeface="Overpass"/>
              <a:sym typeface="Overpass"/>
            </a:endParaRPr>
          </a:p>
        </p:txBody>
      </p:sp>
      <p:grpSp>
        <p:nvGrpSpPr>
          <p:cNvPr id="452" name="Google Shape;452;p63"/>
          <p:cNvGrpSpPr/>
          <p:nvPr/>
        </p:nvGrpSpPr>
        <p:grpSpPr>
          <a:xfrm>
            <a:off x="131164" y="170287"/>
            <a:ext cx="782291" cy="731330"/>
            <a:chOff x="2113284" y="786494"/>
            <a:chExt cx="952503" cy="952501"/>
          </a:xfrm>
        </p:grpSpPr>
        <p:sp>
          <p:nvSpPr>
            <p:cNvPr id="453" name="Google Shape;453;p63"/>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54" name="Google Shape;454;p63"/>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55" name="Google Shape;455;p63"/>
          <p:cNvSpPr txBox="1"/>
          <p:nvPr/>
        </p:nvSpPr>
        <p:spPr>
          <a:xfrm>
            <a:off x="1070750" y="812675"/>
            <a:ext cx="646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434343"/>
                </a:solidFill>
                <a:latin typeface="Overpass Light"/>
                <a:ea typeface="Overpass Light"/>
                <a:cs typeface="Overpass Light"/>
                <a:sym typeface="Overpass Light"/>
              </a:rPr>
              <a:t>You can also use images in your materials</a:t>
            </a:r>
            <a:endParaRPr>
              <a:solidFill>
                <a:srgbClr val="434343"/>
              </a:solidFill>
              <a:latin typeface="Overpass Light"/>
              <a:ea typeface="Overpass Light"/>
              <a:cs typeface="Overpass Light"/>
              <a:sym typeface="Overpass Light"/>
            </a:endParaRPr>
          </a:p>
        </p:txBody>
      </p:sp>
      <p:sp>
        <p:nvSpPr>
          <p:cNvPr id="456" name="Google Shape;456;p63"/>
          <p:cNvSpPr txBox="1"/>
          <p:nvPr/>
        </p:nvSpPr>
        <p:spPr>
          <a:xfrm>
            <a:off x="217950" y="1212875"/>
            <a:ext cx="8708100" cy="2123628"/>
          </a:xfrm>
          <a:prstGeom prst="rect">
            <a:avLst/>
          </a:prstGeom>
          <a:noFill/>
          <a:ln>
            <a:noFill/>
          </a:ln>
        </p:spPr>
        <p:txBody>
          <a:bodyPr spcFirstLastPara="1" wrap="square" lIns="91425" tIns="91425" rIns="91425" bIns="91425" anchor="t" anchorCtr="0">
            <a:spAutoFit/>
          </a:bodyPr>
          <a:lstStyle/>
          <a:p>
            <a:pPr marL="457200" lvl="0" indent="-317500" algn="l">
              <a:spcBef>
                <a:spcPts val="0"/>
              </a:spcBef>
              <a:spcAft>
                <a:spcPts val="0"/>
              </a:spcAft>
              <a:buClr>
                <a:srgbClr val="434343"/>
              </a:buClr>
              <a:buSzPts val="1400"/>
              <a:buFont typeface="Overpass Light"/>
              <a:buAutoNum type="arabicPeriod"/>
            </a:pPr>
            <a:r>
              <a:rPr lang="en" dirty="0">
                <a:solidFill>
                  <a:srgbClr val="434343"/>
                </a:solidFill>
                <a:latin typeface="Overpass Light"/>
                <a:ea typeface="Overpass Light"/>
                <a:cs typeface="Overpass Light"/>
                <a:sym typeface="Overpass Light"/>
              </a:rPr>
              <a:t>Create a new material in the </a:t>
            </a:r>
            <a:r>
              <a:rPr lang="en" b="1" dirty="0">
                <a:solidFill>
                  <a:srgbClr val="434343"/>
                </a:solidFill>
                <a:latin typeface="Overpass"/>
                <a:ea typeface="Overpass"/>
                <a:cs typeface="Overpass"/>
                <a:sym typeface="Overpass"/>
              </a:rPr>
              <a:t>Project panel</a:t>
            </a:r>
            <a:r>
              <a:rPr lang="en" dirty="0">
                <a:solidFill>
                  <a:srgbClr val="434343"/>
                </a:solidFill>
                <a:latin typeface="Overpass Light"/>
                <a:ea typeface="Overpass Light"/>
                <a:cs typeface="Overpass Light"/>
                <a:sym typeface="Overpass Light"/>
              </a:rPr>
              <a:t> and name it accordingly. </a:t>
            </a:r>
            <a:endParaRPr dirty="0">
              <a:solidFill>
                <a:srgbClr val="434343"/>
              </a:solidFill>
              <a:latin typeface="Overpass Light"/>
              <a:ea typeface="Overpass Light"/>
              <a:cs typeface="Overpass Light"/>
              <a:sym typeface="Overpass Light"/>
            </a:endParaRPr>
          </a:p>
          <a:p>
            <a:pPr marL="457200" lvl="0" indent="-317500" algn="l">
              <a:spcBef>
                <a:spcPts val="0"/>
              </a:spcBef>
              <a:spcAft>
                <a:spcPts val="0"/>
              </a:spcAft>
              <a:buClr>
                <a:srgbClr val="434343"/>
              </a:buClr>
              <a:buSzPts val="1400"/>
              <a:buFont typeface="Overpass Light"/>
              <a:buAutoNum type="arabicPeriod"/>
            </a:pPr>
            <a:r>
              <a:rPr lang="en" dirty="0">
                <a:solidFill>
                  <a:srgbClr val="434343"/>
                </a:solidFill>
                <a:latin typeface="Overpass Light"/>
                <a:ea typeface="Overpass Light"/>
                <a:cs typeface="Overpass Light"/>
                <a:sym typeface="Overpass Light"/>
              </a:rPr>
              <a:t>Download an image file (</a:t>
            </a:r>
            <a:r>
              <a:rPr lang="en" i="1" dirty="0">
                <a:solidFill>
                  <a:srgbClr val="434343"/>
                </a:solidFill>
                <a:latin typeface="Overpass Light"/>
                <a:ea typeface="Overpass Light"/>
                <a:cs typeface="Overpass Light"/>
                <a:sym typeface="Overpass Light"/>
              </a:rPr>
              <a:t>seamless textures work best</a:t>
            </a:r>
            <a:r>
              <a:rPr lang="en" dirty="0">
                <a:solidFill>
                  <a:srgbClr val="434343"/>
                </a:solidFill>
                <a:latin typeface="Overpass Light"/>
                <a:ea typeface="Overpass Light"/>
                <a:cs typeface="Overpass Light"/>
                <a:sym typeface="Overpass Light"/>
              </a:rPr>
              <a:t>) and drag it into the </a:t>
            </a:r>
            <a:r>
              <a:rPr lang="en" b="1" dirty="0">
                <a:solidFill>
                  <a:srgbClr val="434343"/>
                </a:solidFill>
                <a:latin typeface="Overpass"/>
                <a:ea typeface="Overpass"/>
                <a:cs typeface="Overpass"/>
                <a:sym typeface="Overpass"/>
              </a:rPr>
              <a:t>Materials folder.</a:t>
            </a:r>
            <a:endParaRPr b="1" dirty="0">
              <a:solidFill>
                <a:srgbClr val="434343"/>
              </a:solidFill>
              <a:latin typeface="Overpass"/>
              <a:ea typeface="Overpass"/>
              <a:cs typeface="Overpass"/>
              <a:sym typeface="Overpass"/>
            </a:endParaRPr>
          </a:p>
          <a:p>
            <a:pPr marL="457200" lvl="0" indent="-317500" algn="l">
              <a:spcBef>
                <a:spcPts val="0"/>
              </a:spcBef>
              <a:spcAft>
                <a:spcPts val="0"/>
              </a:spcAft>
              <a:buClr>
                <a:srgbClr val="434343"/>
              </a:buClr>
              <a:buSzPts val="1400"/>
              <a:buFont typeface="Overpass Light"/>
              <a:buAutoNum type="arabicPeriod"/>
            </a:pPr>
            <a:r>
              <a:rPr lang="en" dirty="0">
                <a:solidFill>
                  <a:srgbClr val="434343"/>
                </a:solidFill>
                <a:latin typeface="Overpass Light"/>
                <a:ea typeface="Overpass Light"/>
                <a:cs typeface="Overpass Light"/>
                <a:sym typeface="Overpass Light"/>
              </a:rPr>
              <a:t>Once the image is in the </a:t>
            </a:r>
            <a:r>
              <a:rPr lang="en" b="1" dirty="0">
                <a:solidFill>
                  <a:srgbClr val="434343"/>
                </a:solidFill>
                <a:latin typeface="Overpass"/>
                <a:ea typeface="Overpass"/>
                <a:cs typeface="Overpass"/>
                <a:sym typeface="Overpass"/>
              </a:rPr>
              <a:t>Material folder</a:t>
            </a:r>
            <a:r>
              <a:rPr lang="en" dirty="0">
                <a:solidFill>
                  <a:srgbClr val="434343"/>
                </a:solidFill>
                <a:latin typeface="Overpass Light"/>
                <a:ea typeface="Overpass Light"/>
                <a:cs typeface="Overpass Light"/>
                <a:sym typeface="Overpass Light"/>
              </a:rPr>
              <a:t>, select the new material </a:t>
            </a:r>
            <a:r>
              <a:rPr lang="en" i="1" u="sng" dirty="0">
                <a:solidFill>
                  <a:srgbClr val="434343"/>
                </a:solidFill>
                <a:latin typeface="Overpass Light"/>
                <a:ea typeface="Overpass Light"/>
                <a:cs typeface="Overpass Light"/>
                <a:sym typeface="Overpass Light"/>
              </a:rPr>
              <a:t>you just created</a:t>
            </a:r>
            <a:r>
              <a:rPr lang="en" dirty="0">
                <a:solidFill>
                  <a:srgbClr val="434343"/>
                </a:solidFill>
                <a:latin typeface="Overpass Light"/>
                <a:ea typeface="Overpass Light"/>
                <a:cs typeface="Overpass Light"/>
                <a:sym typeface="Overpass Light"/>
              </a:rPr>
              <a:t>.</a:t>
            </a:r>
            <a:endParaRPr dirty="0">
              <a:solidFill>
                <a:srgbClr val="434343"/>
              </a:solidFill>
              <a:latin typeface="Overpass Light"/>
              <a:ea typeface="Overpass Light"/>
              <a:cs typeface="Overpass Light"/>
              <a:sym typeface="Overpass Light"/>
            </a:endParaRPr>
          </a:p>
          <a:p>
            <a:pPr marL="457200" lvl="0" indent="-317500" algn="l">
              <a:spcBef>
                <a:spcPts val="0"/>
              </a:spcBef>
              <a:spcAft>
                <a:spcPts val="0"/>
              </a:spcAft>
              <a:buClr>
                <a:srgbClr val="434343"/>
              </a:buClr>
              <a:buSzPts val="1400"/>
              <a:buFont typeface="Overpass Light"/>
              <a:buAutoNum type="arabicPeriod"/>
            </a:pPr>
            <a:r>
              <a:rPr lang="en" dirty="0">
                <a:solidFill>
                  <a:srgbClr val="434343"/>
                </a:solidFill>
                <a:latin typeface="Overpass Light"/>
                <a:ea typeface="Overpass Light"/>
                <a:cs typeface="Overpass Light"/>
                <a:sym typeface="Overpass Light"/>
              </a:rPr>
              <a:t>Drag the texture image from the </a:t>
            </a:r>
            <a:r>
              <a:rPr lang="en" b="1" dirty="0">
                <a:solidFill>
                  <a:srgbClr val="434343"/>
                </a:solidFill>
                <a:latin typeface="Overpass"/>
                <a:ea typeface="Overpass"/>
                <a:cs typeface="Overpass"/>
                <a:sym typeface="Overpass"/>
              </a:rPr>
              <a:t>Project panel</a:t>
            </a:r>
            <a:r>
              <a:rPr lang="en" dirty="0">
                <a:solidFill>
                  <a:srgbClr val="434343"/>
                </a:solidFill>
                <a:latin typeface="Overpass Light"/>
                <a:ea typeface="Overpass Light"/>
                <a:cs typeface="Overpass Light"/>
                <a:sym typeface="Overpass Light"/>
              </a:rPr>
              <a:t> in the the square to the right of “</a:t>
            </a:r>
            <a:r>
              <a:rPr lang="en" b="1" dirty="0">
                <a:solidFill>
                  <a:srgbClr val="434343"/>
                </a:solidFill>
                <a:latin typeface="Overpass"/>
                <a:ea typeface="Overpass"/>
                <a:cs typeface="Overpass"/>
                <a:sym typeface="Overpass"/>
              </a:rPr>
              <a:t>Albedo</a:t>
            </a:r>
            <a:r>
              <a:rPr lang="en" dirty="0">
                <a:solidFill>
                  <a:srgbClr val="434343"/>
                </a:solidFill>
                <a:latin typeface="Overpass Light"/>
                <a:ea typeface="Overpass Light"/>
                <a:cs typeface="Overpass Light"/>
                <a:sym typeface="Overpass Light"/>
              </a:rPr>
              <a:t>”</a:t>
            </a:r>
            <a:endParaRPr dirty="0">
              <a:solidFill>
                <a:srgbClr val="434343"/>
              </a:solidFill>
              <a:latin typeface="Overpass Light"/>
              <a:ea typeface="Overpass Light"/>
              <a:cs typeface="Overpass Light"/>
              <a:sym typeface="Overpass Light"/>
            </a:endParaRPr>
          </a:p>
        </p:txBody>
      </p:sp>
      <p:sp>
        <p:nvSpPr>
          <p:cNvPr id="457" name="Google Shape;457;p63"/>
          <p:cNvSpPr/>
          <p:nvPr/>
        </p:nvSpPr>
        <p:spPr>
          <a:xfrm rot="5598224">
            <a:off x="4092705" y="3130454"/>
            <a:ext cx="94877" cy="690402"/>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58" name="Google Shape;458;p63"/>
          <p:cNvPicPr preferRelativeResize="0"/>
          <p:nvPr/>
        </p:nvPicPr>
        <p:blipFill>
          <a:blip r:embed="rId5">
            <a:alphaModFix/>
          </a:blip>
          <a:stretch>
            <a:fillRect/>
          </a:stretch>
        </p:blipFill>
        <p:spPr>
          <a:xfrm>
            <a:off x="4893715" y="4527883"/>
            <a:ext cx="1419428" cy="270605"/>
          </a:xfrm>
          <a:prstGeom prst="rect">
            <a:avLst/>
          </a:prstGeom>
          <a:noFill/>
          <a:ln>
            <a:noFill/>
          </a:ln>
        </p:spPr>
      </p:pic>
      <p:sp>
        <p:nvSpPr>
          <p:cNvPr id="459" name="Google Shape;459;p63"/>
          <p:cNvSpPr txBox="1"/>
          <p:nvPr/>
        </p:nvSpPr>
        <p:spPr>
          <a:xfrm>
            <a:off x="538615" y="4588587"/>
            <a:ext cx="1872841" cy="553968"/>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pPr>
            <a:r>
              <a:rPr lang="en" sz="1200" dirty="0">
                <a:solidFill>
                  <a:srgbClr val="434343"/>
                </a:solidFill>
                <a:latin typeface="Overpass Light"/>
                <a:ea typeface="Overpass Light"/>
                <a:cs typeface="Overpass Light"/>
                <a:sym typeface="Overpass Light"/>
              </a:rPr>
              <a:t>Drag images into your material folder</a:t>
            </a:r>
            <a:endParaRPr sz="1200" dirty="0">
              <a:solidFill>
                <a:srgbClr val="434343"/>
              </a:solidFill>
              <a:latin typeface="Overpass Light"/>
              <a:ea typeface="Overpass Light"/>
              <a:cs typeface="Overpass Light"/>
              <a:sym typeface="Overpass Light"/>
            </a:endParaRPr>
          </a:p>
        </p:txBody>
      </p:sp>
      <p:sp>
        <p:nvSpPr>
          <p:cNvPr id="460" name="Google Shape;460;p63"/>
          <p:cNvSpPr/>
          <p:nvPr/>
        </p:nvSpPr>
        <p:spPr>
          <a:xfrm>
            <a:off x="3483115" y="4234955"/>
            <a:ext cx="111927" cy="459607"/>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sp>
        <p:nvSpPr>
          <p:cNvPr id="461" name="Google Shape;461;p63"/>
          <p:cNvSpPr txBox="1"/>
          <p:nvPr/>
        </p:nvSpPr>
        <p:spPr>
          <a:xfrm>
            <a:off x="7327950" y="2895900"/>
            <a:ext cx="17199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434343"/>
                </a:solidFill>
                <a:latin typeface="Overpass"/>
                <a:ea typeface="Overpass"/>
                <a:cs typeface="Overpass"/>
                <a:sym typeface="Overpass"/>
              </a:rPr>
              <a:t>Note</a:t>
            </a:r>
            <a:r>
              <a:rPr lang="en">
                <a:solidFill>
                  <a:srgbClr val="434343"/>
                </a:solidFill>
                <a:latin typeface="Overpass Light"/>
                <a:ea typeface="Overpass Light"/>
                <a:cs typeface="Overpass Light"/>
                <a:sym typeface="Overpass Light"/>
              </a:rPr>
              <a:t>: You can change how the image is tiled in the “</a:t>
            </a:r>
            <a:r>
              <a:rPr lang="en" b="1">
                <a:solidFill>
                  <a:srgbClr val="434343"/>
                </a:solidFill>
                <a:latin typeface="Overpass"/>
                <a:ea typeface="Overpass"/>
                <a:cs typeface="Overpass"/>
                <a:sym typeface="Overpass"/>
              </a:rPr>
              <a:t>Tiling</a:t>
            </a:r>
            <a:r>
              <a:rPr lang="en">
                <a:solidFill>
                  <a:srgbClr val="434343"/>
                </a:solidFill>
                <a:latin typeface="Overpass Light"/>
                <a:ea typeface="Overpass Light"/>
                <a:cs typeface="Overpass Light"/>
                <a:sym typeface="Overpass Light"/>
              </a:rPr>
              <a:t>” property</a:t>
            </a:r>
            <a:endParaRPr>
              <a:solidFill>
                <a:srgbClr val="434343"/>
              </a:solidFill>
              <a:latin typeface="Overpass Light"/>
              <a:ea typeface="Overpass Light"/>
              <a:cs typeface="Overpass Light"/>
              <a:sym typeface="Overpass Light"/>
            </a:endParaRPr>
          </a:p>
        </p:txBody>
      </p:sp>
      <p:sp>
        <p:nvSpPr>
          <p:cNvPr id="462" name="Google Shape;462;p63"/>
          <p:cNvSpPr/>
          <p:nvPr/>
        </p:nvSpPr>
        <p:spPr>
          <a:xfrm rot="-2700000">
            <a:off x="6424306" y="4320811"/>
            <a:ext cx="408456" cy="134636"/>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a:spcBef>
                <a:spcPts val="0"/>
              </a:spcBef>
              <a:spcAft>
                <a:spcPts val="0"/>
              </a:spcAft>
              <a:buNone/>
            </a:pPr>
            <a:endParaRPr/>
          </a:p>
        </p:txBody>
      </p:sp>
      <p:pic>
        <p:nvPicPr>
          <p:cNvPr id="16" name="Picture 2" descr="Branding – Hack Club">
            <a:extLst>
              <a:ext uri="{FF2B5EF4-FFF2-40B4-BE49-F238E27FC236}">
                <a16:creationId xmlns:a16="http://schemas.microsoft.com/office/drawing/2014/main" id="{13476F04-8B72-4931-AB7D-18C5A127B2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4"/>
          <p:cNvSpPr txBox="1"/>
          <p:nvPr/>
        </p:nvSpPr>
        <p:spPr>
          <a:xfrm>
            <a:off x="945000" y="137250"/>
            <a:ext cx="8241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Assigning Materials</a:t>
            </a:r>
            <a:endParaRPr sz="3500" b="1">
              <a:solidFill>
                <a:srgbClr val="434343"/>
              </a:solidFill>
              <a:latin typeface="Overpass"/>
              <a:ea typeface="Overpass"/>
              <a:cs typeface="Overpass"/>
              <a:sym typeface="Overpass"/>
            </a:endParaRPr>
          </a:p>
        </p:txBody>
      </p:sp>
      <p:grpSp>
        <p:nvGrpSpPr>
          <p:cNvPr id="468" name="Google Shape;468;p64"/>
          <p:cNvGrpSpPr/>
          <p:nvPr/>
        </p:nvGrpSpPr>
        <p:grpSpPr>
          <a:xfrm>
            <a:off x="131164" y="170287"/>
            <a:ext cx="782291" cy="731330"/>
            <a:chOff x="2113284" y="786494"/>
            <a:chExt cx="952503" cy="952501"/>
          </a:xfrm>
        </p:grpSpPr>
        <p:sp>
          <p:nvSpPr>
            <p:cNvPr id="469" name="Google Shape;469;p64"/>
            <p:cNvSpPr/>
            <p:nvPr/>
          </p:nvSpPr>
          <p:spPr>
            <a:xfrm>
              <a:off x="2609389" y="925395"/>
              <a:ext cx="277806" cy="198434"/>
            </a:xfrm>
            <a:custGeom>
              <a:avLst/>
              <a:gdLst/>
              <a:ahLst/>
              <a:cxnLst/>
              <a:rect l="l" t="t" r="r" b="b"/>
              <a:pathLst>
                <a:path w="277806" h="198434" extrusionOk="0">
                  <a:moveTo>
                    <a:pt x="0" y="0"/>
                  </a:moveTo>
                  <a:lnTo>
                    <a:pt x="277806" y="0"/>
                  </a:lnTo>
                  <a:lnTo>
                    <a:pt x="277806" y="198434"/>
                  </a:lnTo>
                  <a:lnTo>
                    <a:pt x="0" y="198434"/>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470" name="Google Shape;470;p64"/>
            <p:cNvSpPr/>
            <p:nvPr/>
          </p:nvSpPr>
          <p:spPr>
            <a:xfrm>
              <a:off x="2113284" y="786494"/>
              <a:ext cx="952503" cy="952501"/>
            </a:xfrm>
            <a:custGeom>
              <a:avLst/>
              <a:gdLst/>
              <a:ahLst/>
              <a:cxnLst/>
              <a:rect l="l" t="t" r="r" b="b"/>
              <a:pathLst>
                <a:path w="952503" h="952501" extrusionOk="0">
                  <a:moveTo>
                    <a:pt x="859522" y="92990"/>
                  </a:moveTo>
                  <a:cubicBezTo>
                    <a:pt x="735544" y="-30997"/>
                    <a:pt x="534462" y="-30997"/>
                    <a:pt x="410513" y="92990"/>
                  </a:cubicBezTo>
                  <a:cubicBezTo>
                    <a:pt x="408513" y="94990"/>
                    <a:pt x="406827" y="97172"/>
                    <a:pt x="404893" y="99220"/>
                  </a:cubicBezTo>
                  <a:cubicBezTo>
                    <a:pt x="346810" y="160418"/>
                    <a:pt x="317511" y="238875"/>
                    <a:pt x="317511" y="317504"/>
                  </a:cubicBezTo>
                  <a:cubicBezTo>
                    <a:pt x="255008" y="317504"/>
                    <a:pt x="192638" y="336030"/>
                    <a:pt x="138917" y="372673"/>
                  </a:cubicBezTo>
                  <a:cubicBezTo>
                    <a:pt x="122763" y="383703"/>
                    <a:pt x="107332" y="396181"/>
                    <a:pt x="92997" y="410497"/>
                  </a:cubicBezTo>
                  <a:cubicBezTo>
                    <a:pt x="-30999" y="534503"/>
                    <a:pt x="-30999" y="735509"/>
                    <a:pt x="92997" y="859515"/>
                  </a:cubicBezTo>
                  <a:cubicBezTo>
                    <a:pt x="216975" y="983473"/>
                    <a:pt x="418048" y="983521"/>
                    <a:pt x="542025" y="859515"/>
                  </a:cubicBezTo>
                  <a:cubicBezTo>
                    <a:pt x="550350" y="851180"/>
                    <a:pt x="558036" y="842427"/>
                    <a:pt x="565247" y="833445"/>
                  </a:cubicBezTo>
                  <a:cubicBezTo>
                    <a:pt x="611681" y="775609"/>
                    <a:pt x="634989" y="705314"/>
                    <a:pt x="635008" y="635001"/>
                  </a:cubicBezTo>
                  <a:cubicBezTo>
                    <a:pt x="654953" y="635001"/>
                    <a:pt x="674889" y="633096"/>
                    <a:pt x="694539" y="629343"/>
                  </a:cubicBezTo>
                  <a:cubicBezTo>
                    <a:pt x="754985" y="617875"/>
                    <a:pt x="812735" y="588805"/>
                    <a:pt x="859512" y="542018"/>
                  </a:cubicBezTo>
                  <a:cubicBezTo>
                    <a:pt x="983499" y="417993"/>
                    <a:pt x="983499" y="216958"/>
                    <a:pt x="859522" y="92990"/>
                  </a:cubicBezTo>
                  <a:close/>
                  <a:moveTo>
                    <a:pt x="229214" y="456407"/>
                  </a:moveTo>
                  <a:cubicBezTo>
                    <a:pt x="262590" y="456407"/>
                    <a:pt x="289755" y="483544"/>
                    <a:pt x="289755" y="516996"/>
                  </a:cubicBezTo>
                  <a:cubicBezTo>
                    <a:pt x="289755" y="550438"/>
                    <a:pt x="262571" y="577536"/>
                    <a:pt x="229214" y="577536"/>
                  </a:cubicBezTo>
                  <a:cubicBezTo>
                    <a:pt x="195667" y="577536"/>
                    <a:pt x="168693" y="550428"/>
                    <a:pt x="168693" y="516996"/>
                  </a:cubicBezTo>
                  <a:cubicBezTo>
                    <a:pt x="168683" y="483534"/>
                    <a:pt x="195667" y="456407"/>
                    <a:pt x="229214" y="456407"/>
                  </a:cubicBezTo>
                  <a:close/>
                  <a:moveTo>
                    <a:pt x="592422" y="622171"/>
                  </a:moveTo>
                  <a:lnTo>
                    <a:pt x="503039" y="711544"/>
                  </a:lnTo>
                  <a:cubicBezTo>
                    <a:pt x="504896" y="715411"/>
                    <a:pt x="506020" y="719707"/>
                    <a:pt x="506020" y="724288"/>
                  </a:cubicBezTo>
                  <a:cubicBezTo>
                    <a:pt x="506020" y="738033"/>
                    <a:pt x="496676" y="749482"/>
                    <a:pt x="484008" y="752901"/>
                  </a:cubicBezTo>
                  <a:lnTo>
                    <a:pt x="466339" y="754054"/>
                  </a:lnTo>
                  <a:lnTo>
                    <a:pt x="406808" y="754054"/>
                  </a:lnTo>
                  <a:cubicBezTo>
                    <a:pt x="406808" y="754054"/>
                    <a:pt x="400369" y="754054"/>
                    <a:pt x="396883" y="754054"/>
                  </a:cubicBezTo>
                  <a:cubicBezTo>
                    <a:pt x="380443" y="754054"/>
                    <a:pt x="360297" y="729794"/>
                    <a:pt x="360297" y="729794"/>
                  </a:cubicBezTo>
                  <a:lnTo>
                    <a:pt x="327427" y="696932"/>
                  </a:lnTo>
                  <a:lnTo>
                    <a:pt x="327427" y="833435"/>
                  </a:lnTo>
                  <a:lnTo>
                    <a:pt x="109152" y="833435"/>
                  </a:lnTo>
                  <a:lnTo>
                    <a:pt x="109152" y="674691"/>
                  </a:lnTo>
                  <a:cubicBezTo>
                    <a:pt x="109152" y="634991"/>
                    <a:pt x="149185" y="595310"/>
                    <a:pt x="188524" y="595310"/>
                  </a:cubicBezTo>
                  <a:cubicBezTo>
                    <a:pt x="188524" y="595310"/>
                    <a:pt x="276001" y="595310"/>
                    <a:pt x="297661" y="595310"/>
                  </a:cubicBezTo>
                  <a:cubicBezTo>
                    <a:pt x="310920" y="595310"/>
                    <a:pt x="325255" y="598330"/>
                    <a:pt x="335456" y="608874"/>
                  </a:cubicBezTo>
                  <a:cubicBezTo>
                    <a:pt x="352277" y="626276"/>
                    <a:pt x="406808" y="694523"/>
                    <a:pt x="406808" y="694523"/>
                  </a:cubicBezTo>
                  <a:lnTo>
                    <a:pt x="476255" y="694523"/>
                  </a:lnTo>
                  <a:cubicBezTo>
                    <a:pt x="480855" y="694523"/>
                    <a:pt x="485132" y="695656"/>
                    <a:pt x="489009" y="697513"/>
                  </a:cubicBezTo>
                  <a:lnTo>
                    <a:pt x="578382" y="608131"/>
                  </a:lnTo>
                  <a:cubicBezTo>
                    <a:pt x="582259" y="604254"/>
                    <a:pt x="588535" y="604254"/>
                    <a:pt x="592422" y="608131"/>
                  </a:cubicBezTo>
                  <a:cubicBezTo>
                    <a:pt x="596289" y="612017"/>
                    <a:pt x="596289" y="618294"/>
                    <a:pt x="592422" y="622171"/>
                  </a:cubicBezTo>
                  <a:close/>
                  <a:moveTo>
                    <a:pt x="813602" y="377026"/>
                  </a:moveTo>
                  <a:cubicBezTo>
                    <a:pt x="813602" y="387989"/>
                    <a:pt x="804734" y="396866"/>
                    <a:pt x="793761" y="396866"/>
                  </a:cubicBezTo>
                  <a:lnTo>
                    <a:pt x="674699" y="396866"/>
                  </a:lnTo>
                  <a:lnTo>
                    <a:pt x="674699" y="436557"/>
                  </a:lnTo>
                  <a:cubicBezTo>
                    <a:pt x="674699" y="458493"/>
                    <a:pt x="712284" y="476248"/>
                    <a:pt x="734230" y="476248"/>
                  </a:cubicBezTo>
                  <a:lnTo>
                    <a:pt x="773911" y="476248"/>
                  </a:lnTo>
                  <a:cubicBezTo>
                    <a:pt x="784893" y="476248"/>
                    <a:pt x="793761" y="485125"/>
                    <a:pt x="793761" y="496098"/>
                  </a:cubicBezTo>
                  <a:cubicBezTo>
                    <a:pt x="793761" y="507051"/>
                    <a:pt x="784893" y="515929"/>
                    <a:pt x="773911" y="515929"/>
                  </a:cubicBezTo>
                  <a:lnTo>
                    <a:pt x="635008" y="515929"/>
                  </a:lnTo>
                  <a:lnTo>
                    <a:pt x="496105" y="515929"/>
                  </a:lnTo>
                  <a:cubicBezTo>
                    <a:pt x="485132" y="515929"/>
                    <a:pt x="476255" y="507051"/>
                    <a:pt x="476255" y="496098"/>
                  </a:cubicBezTo>
                  <a:cubicBezTo>
                    <a:pt x="476255" y="485125"/>
                    <a:pt x="485132" y="476248"/>
                    <a:pt x="496105" y="476248"/>
                  </a:cubicBezTo>
                  <a:lnTo>
                    <a:pt x="535786" y="476248"/>
                  </a:lnTo>
                  <a:cubicBezTo>
                    <a:pt x="557732" y="476248"/>
                    <a:pt x="595317" y="458493"/>
                    <a:pt x="595317" y="436557"/>
                  </a:cubicBezTo>
                  <a:lnTo>
                    <a:pt x="595317" y="396866"/>
                  </a:lnTo>
                  <a:lnTo>
                    <a:pt x="476255" y="396866"/>
                  </a:lnTo>
                  <a:cubicBezTo>
                    <a:pt x="465291" y="396866"/>
                    <a:pt x="456414" y="387989"/>
                    <a:pt x="456414" y="377026"/>
                  </a:cubicBezTo>
                  <a:lnTo>
                    <a:pt x="456414" y="119060"/>
                  </a:lnTo>
                  <a:cubicBezTo>
                    <a:pt x="456414" y="108097"/>
                    <a:pt x="465291" y="99220"/>
                    <a:pt x="476255" y="99220"/>
                  </a:cubicBezTo>
                  <a:lnTo>
                    <a:pt x="793761" y="99220"/>
                  </a:lnTo>
                  <a:cubicBezTo>
                    <a:pt x="804734" y="99220"/>
                    <a:pt x="813602" y="108097"/>
                    <a:pt x="813602" y="119060"/>
                  </a:cubicBezTo>
                  <a:lnTo>
                    <a:pt x="813602" y="377026"/>
                  </a:ln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471" name="Google Shape;471;p64"/>
          <p:cNvSpPr txBox="1"/>
          <p:nvPr/>
        </p:nvSpPr>
        <p:spPr>
          <a:xfrm>
            <a:off x="196063" y="1040787"/>
            <a:ext cx="1556100" cy="3631733"/>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pPr>
            <a:r>
              <a:rPr lang="en" sz="1600" dirty="0">
                <a:solidFill>
                  <a:srgbClr val="434343"/>
                </a:solidFill>
                <a:latin typeface="Overpass Light"/>
                <a:ea typeface="Overpass Light"/>
                <a:cs typeface="Overpass Light"/>
                <a:sym typeface="Overpass Light"/>
              </a:rPr>
              <a:t>Drag your </a:t>
            </a:r>
            <a:r>
              <a:rPr lang="en" sz="1600" b="1" dirty="0">
                <a:solidFill>
                  <a:srgbClr val="434343"/>
                </a:solidFill>
                <a:latin typeface="Overpass"/>
                <a:ea typeface="Overpass"/>
                <a:cs typeface="Overpass"/>
                <a:sym typeface="Overpass"/>
              </a:rPr>
              <a:t>material</a:t>
            </a:r>
            <a:r>
              <a:rPr lang="en" sz="1600" dirty="0">
                <a:solidFill>
                  <a:srgbClr val="434343"/>
                </a:solidFill>
                <a:latin typeface="Overpass Light"/>
                <a:ea typeface="Overpass Light"/>
                <a:cs typeface="Overpass Light"/>
                <a:sym typeface="Overpass Light"/>
              </a:rPr>
              <a:t> from the </a:t>
            </a:r>
            <a:r>
              <a:rPr lang="en" sz="1600" b="1" dirty="0">
                <a:solidFill>
                  <a:srgbClr val="434343"/>
                </a:solidFill>
                <a:latin typeface="Overpass"/>
                <a:ea typeface="Overpass"/>
                <a:cs typeface="Overpass"/>
                <a:sym typeface="Overpass"/>
              </a:rPr>
              <a:t>Project Folder</a:t>
            </a:r>
            <a:r>
              <a:rPr lang="en" sz="1600" dirty="0">
                <a:solidFill>
                  <a:srgbClr val="434343"/>
                </a:solidFill>
                <a:latin typeface="Overpass Light"/>
                <a:ea typeface="Overpass Light"/>
                <a:cs typeface="Overpass Light"/>
                <a:sym typeface="Overpass Light"/>
              </a:rPr>
              <a:t> directly onto the object in the </a:t>
            </a:r>
            <a:r>
              <a:rPr lang="en" sz="1600" b="1" dirty="0">
                <a:solidFill>
                  <a:srgbClr val="434343"/>
                </a:solidFill>
                <a:latin typeface="Overpass"/>
                <a:ea typeface="Overpass"/>
                <a:cs typeface="Overpass"/>
                <a:sym typeface="Overpass"/>
              </a:rPr>
              <a:t>scene view.  </a:t>
            </a:r>
            <a:r>
              <a:rPr lang="en" sz="1600" dirty="0">
                <a:solidFill>
                  <a:srgbClr val="434343"/>
                </a:solidFill>
                <a:latin typeface="Overpass Light"/>
                <a:ea typeface="Overpass Light"/>
                <a:cs typeface="Overpass Light"/>
                <a:sym typeface="Overpass Light"/>
              </a:rPr>
              <a:t> The benefits of this method is that you can assign the same material to many different objects.</a:t>
            </a:r>
            <a:endParaRPr sz="1600" dirty="0">
              <a:solidFill>
                <a:srgbClr val="434343"/>
              </a:solidFill>
              <a:latin typeface="Overpass Light"/>
              <a:ea typeface="Overpass Light"/>
              <a:cs typeface="Overpass Light"/>
              <a:sym typeface="Overpass Light"/>
            </a:endParaRPr>
          </a:p>
        </p:txBody>
      </p:sp>
      <p:pic>
        <p:nvPicPr>
          <p:cNvPr id="472" name="Google Shape;472;p64"/>
          <p:cNvPicPr preferRelativeResize="0"/>
          <p:nvPr/>
        </p:nvPicPr>
        <p:blipFill>
          <a:blip r:embed="rId3">
            <a:alphaModFix/>
          </a:blip>
          <a:stretch>
            <a:fillRect/>
          </a:stretch>
        </p:blipFill>
        <p:spPr>
          <a:xfrm>
            <a:off x="1775275" y="1567225"/>
            <a:ext cx="1787549" cy="2648375"/>
          </a:xfrm>
          <a:prstGeom prst="rect">
            <a:avLst/>
          </a:prstGeom>
          <a:noFill/>
          <a:ln>
            <a:noFill/>
          </a:ln>
        </p:spPr>
      </p:pic>
      <p:sp>
        <p:nvSpPr>
          <p:cNvPr id="473" name="Google Shape;473;p64"/>
          <p:cNvSpPr/>
          <p:nvPr/>
        </p:nvSpPr>
        <p:spPr>
          <a:xfrm rot="10800000">
            <a:off x="2804634" y="2757039"/>
            <a:ext cx="554400" cy="13041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4"/>
          <p:cNvSpPr txBox="1"/>
          <p:nvPr/>
        </p:nvSpPr>
        <p:spPr>
          <a:xfrm>
            <a:off x="3701550" y="1567225"/>
            <a:ext cx="2099100" cy="32008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400" b="1" i="1" dirty="0">
                <a:solidFill>
                  <a:srgbClr val="434343"/>
                </a:solidFill>
                <a:latin typeface="Overpass"/>
                <a:ea typeface="Overpass"/>
                <a:cs typeface="Overpass"/>
                <a:sym typeface="Overpass"/>
              </a:rPr>
              <a:t>OR</a:t>
            </a:r>
            <a:r>
              <a:rPr lang="en" sz="1400" dirty="0">
                <a:solidFill>
                  <a:srgbClr val="434343"/>
                </a:solidFill>
                <a:latin typeface="Overpass Light"/>
                <a:ea typeface="Overpass Light"/>
                <a:cs typeface="Overpass Light"/>
                <a:sym typeface="Overpass Light"/>
              </a:rPr>
              <a:t> - Select the object in the </a:t>
            </a:r>
            <a:r>
              <a:rPr lang="en" sz="1400" b="1" dirty="0">
                <a:solidFill>
                  <a:srgbClr val="434343"/>
                </a:solidFill>
                <a:latin typeface="Overpass"/>
                <a:ea typeface="Overpass"/>
                <a:cs typeface="Overpass"/>
                <a:sym typeface="Overpass"/>
              </a:rPr>
              <a:t>Scene View</a:t>
            </a:r>
            <a:r>
              <a:rPr lang="en" sz="1400" dirty="0">
                <a:solidFill>
                  <a:srgbClr val="434343"/>
                </a:solidFill>
                <a:latin typeface="Overpass Light"/>
                <a:ea typeface="Overpass Light"/>
                <a:cs typeface="Overpass Light"/>
                <a:sym typeface="Overpass Light"/>
              </a:rPr>
              <a:t> and directly manipulate the material attributes just as you did when you created a material.  </a:t>
            </a:r>
            <a:r>
              <a:rPr lang="en" sz="1400" i="1" dirty="0">
                <a:solidFill>
                  <a:srgbClr val="434343"/>
                </a:solidFill>
                <a:latin typeface="Overpass Light"/>
                <a:ea typeface="Overpass Light"/>
                <a:cs typeface="Overpass Light"/>
                <a:sym typeface="Overpass Light"/>
              </a:rPr>
              <a:t>This material is unique to this object and not saved in your materials folder.</a:t>
            </a:r>
            <a:r>
              <a:rPr lang="en" sz="1400" dirty="0">
                <a:solidFill>
                  <a:srgbClr val="434343"/>
                </a:solidFill>
                <a:latin typeface="Overpass Light"/>
                <a:ea typeface="Overpass Light"/>
                <a:cs typeface="Overpass Light"/>
                <a:sym typeface="Overpass Light"/>
              </a:rPr>
              <a:t>  If you want to save it, navigate to the 3 dots menu and select “</a:t>
            </a:r>
            <a:r>
              <a:rPr lang="en" sz="1400" b="1" dirty="0">
                <a:solidFill>
                  <a:srgbClr val="434343"/>
                </a:solidFill>
                <a:latin typeface="Overpass"/>
                <a:ea typeface="Overpass"/>
                <a:cs typeface="Overpass"/>
                <a:sym typeface="Overpass"/>
              </a:rPr>
              <a:t>Create Material Preset</a:t>
            </a:r>
            <a:r>
              <a:rPr lang="en" sz="1400" dirty="0">
                <a:solidFill>
                  <a:srgbClr val="434343"/>
                </a:solidFill>
                <a:latin typeface="Overpass Light"/>
                <a:ea typeface="Overpass Light"/>
                <a:cs typeface="Overpass Light"/>
                <a:sym typeface="Overpass Light"/>
              </a:rPr>
              <a:t>”   </a:t>
            </a:r>
            <a:endParaRPr sz="1400" dirty="0">
              <a:solidFill>
                <a:srgbClr val="434343"/>
              </a:solidFill>
              <a:latin typeface="Overpass Light"/>
              <a:ea typeface="Overpass Light"/>
              <a:cs typeface="Overpass Light"/>
              <a:sym typeface="Overpass Light"/>
            </a:endParaRPr>
          </a:p>
        </p:txBody>
      </p:sp>
      <p:pic>
        <p:nvPicPr>
          <p:cNvPr id="475" name="Google Shape;475;p64"/>
          <p:cNvPicPr preferRelativeResize="0"/>
          <p:nvPr/>
        </p:nvPicPr>
        <p:blipFill rotWithShape="1">
          <a:blip r:embed="rId4">
            <a:alphaModFix/>
          </a:blip>
          <a:srcRect b="20704"/>
          <a:stretch/>
        </p:blipFill>
        <p:spPr>
          <a:xfrm>
            <a:off x="5800688" y="1567225"/>
            <a:ext cx="2099150" cy="2648375"/>
          </a:xfrm>
          <a:prstGeom prst="rect">
            <a:avLst/>
          </a:prstGeom>
          <a:noFill/>
          <a:ln>
            <a:noFill/>
          </a:ln>
        </p:spPr>
      </p:pic>
      <p:sp>
        <p:nvSpPr>
          <p:cNvPr id="476" name="Google Shape;476;p64"/>
          <p:cNvSpPr txBox="1"/>
          <p:nvPr/>
        </p:nvSpPr>
        <p:spPr>
          <a:xfrm>
            <a:off x="1003225" y="864475"/>
            <a:ext cx="7416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There are two ways to assign material to an object:</a:t>
            </a:r>
            <a:endParaRPr>
              <a:solidFill>
                <a:srgbClr val="434343"/>
              </a:solidFill>
            </a:endParaRPr>
          </a:p>
        </p:txBody>
      </p:sp>
      <p:pic>
        <p:nvPicPr>
          <p:cNvPr id="477" name="Google Shape;477;p64"/>
          <p:cNvPicPr preferRelativeResize="0"/>
          <p:nvPr/>
        </p:nvPicPr>
        <p:blipFill>
          <a:blip r:embed="rId5">
            <a:alphaModFix/>
          </a:blip>
          <a:stretch>
            <a:fillRect/>
          </a:stretch>
        </p:blipFill>
        <p:spPr>
          <a:xfrm>
            <a:off x="7953013" y="1567213"/>
            <a:ext cx="1035250" cy="1623175"/>
          </a:xfrm>
          <a:prstGeom prst="rect">
            <a:avLst/>
          </a:prstGeom>
          <a:noFill/>
          <a:ln>
            <a:noFill/>
          </a:ln>
        </p:spPr>
      </p:pic>
      <p:sp>
        <p:nvSpPr>
          <p:cNvPr id="478" name="Google Shape;478;p64"/>
          <p:cNvSpPr/>
          <p:nvPr/>
        </p:nvSpPr>
        <p:spPr>
          <a:xfrm>
            <a:off x="7705438" y="1104775"/>
            <a:ext cx="194400" cy="400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2" descr="Branding – Hack Club">
            <a:extLst>
              <a:ext uri="{FF2B5EF4-FFF2-40B4-BE49-F238E27FC236}">
                <a16:creationId xmlns:a16="http://schemas.microsoft.com/office/drawing/2014/main" id="{29E70B51-EAD7-493E-8B67-15C0C5A2713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483" name="Google Shape;483;p65"/>
          <p:cNvGrpSpPr/>
          <p:nvPr/>
        </p:nvGrpSpPr>
        <p:grpSpPr>
          <a:xfrm>
            <a:off x="463422" y="1849380"/>
            <a:ext cx="801580" cy="622382"/>
            <a:chOff x="3918650" y="293075"/>
            <a:chExt cx="488500" cy="412775"/>
          </a:xfrm>
        </p:grpSpPr>
        <p:sp>
          <p:nvSpPr>
            <p:cNvPr id="484" name="Google Shape;484;p65"/>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485" name="Google Shape;485;p65"/>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486" name="Google Shape;486;p65"/>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grpSp>
      <p:sp>
        <p:nvSpPr>
          <p:cNvPr id="487" name="Google Shape;487;p65"/>
          <p:cNvSpPr txBox="1"/>
          <p:nvPr/>
        </p:nvSpPr>
        <p:spPr>
          <a:xfrm>
            <a:off x="1265000" y="1761875"/>
            <a:ext cx="2427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Explore</a:t>
            </a:r>
            <a:endParaRPr sz="4800" b="1">
              <a:solidFill>
                <a:srgbClr val="434343"/>
              </a:solidFill>
              <a:latin typeface="Overpass"/>
              <a:ea typeface="Overpass"/>
              <a:cs typeface="Overpass"/>
              <a:sym typeface="Overpass"/>
            </a:endParaRPr>
          </a:p>
        </p:txBody>
      </p:sp>
      <p:sp>
        <p:nvSpPr>
          <p:cNvPr id="488" name="Google Shape;488;p65"/>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Your Turn!</a:t>
            </a:r>
            <a:endParaRPr sz="1800">
              <a:solidFill>
                <a:srgbClr val="434343"/>
              </a:solidFill>
              <a:latin typeface="Overpass Light"/>
              <a:ea typeface="Overpass Light"/>
              <a:cs typeface="Overpass Light"/>
              <a:sym typeface="Overpass Light"/>
            </a:endParaRPr>
          </a:p>
        </p:txBody>
      </p:sp>
      <p:pic>
        <p:nvPicPr>
          <p:cNvPr id="8" name="Picture 2" descr="Branding – Hack Club">
            <a:extLst>
              <a:ext uri="{FF2B5EF4-FFF2-40B4-BE49-F238E27FC236}">
                <a16:creationId xmlns:a16="http://schemas.microsoft.com/office/drawing/2014/main" id="{B4A5E817-6EFA-474B-9A47-6703EE9A8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66"/>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Scene Making</a:t>
            </a:r>
            <a:endParaRPr sz="3500" b="1">
              <a:solidFill>
                <a:srgbClr val="434343"/>
              </a:solidFill>
              <a:latin typeface="Overpass"/>
              <a:ea typeface="Overpass"/>
              <a:cs typeface="Overpass"/>
              <a:sym typeface="Overpass"/>
            </a:endParaRPr>
          </a:p>
        </p:txBody>
      </p:sp>
      <p:sp>
        <p:nvSpPr>
          <p:cNvPr id="494" name="Google Shape;494;p66"/>
          <p:cNvSpPr txBox="1"/>
          <p:nvPr/>
        </p:nvSpPr>
        <p:spPr>
          <a:xfrm>
            <a:off x="304650" y="1015375"/>
            <a:ext cx="8445000" cy="34263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Create a scene for yourself.  Focus on using different primitive objects to make some sort of landscape.  Assign colors and materials as you’d like.  In the next lesson you will learn how to create more complex objects (like people) so just focus on manipulating primitive objects at this point.</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Try these other primitive objects:</a:t>
            </a:r>
            <a:endParaRPr sz="1500">
              <a:solidFill>
                <a:srgbClr val="434343"/>
              </a:solidFill>
              <a:latin typeface="Overpass Light"/>
              <a:ea typeface="Overpass Light"/>
              <a:cs typeface="Overpass Light"/>
              <a:sym typeface="Overpass Light"/>
            </a:endParaRPr>
          </a:p>
          <a:p>
            <a:pPr marL="914400" lvl="1" indent="-323850" algn="l" rtl="0">
              <a:lnSpc>
                <a:spcPct val="115000"/>
              </a:lnSpc>
              <a:spcBef>
                <a:spcPts val="0"/>
              </a:spcBef>
              <a:spcAft>
                <a:spcPts val="0"/>
              </a:spcAft>
              <a:buSzPts val="1500"/>
              <a:buFont typeface="Overpass Light"/>
              <a:buChar char="○"/>
            </a:pPr>
            <a:r>
              <a:rPr lang="en" sz="1500">
                <a:solidFill>
                  <a:srgbClr val="434343"/>
                </a:solidFill>
                <a:latin typeface="Overpass Light"/>
                <a:ea typeface="Overpass Light"/>
                <a:cs typeface="Overpass Light"/>
                <a:sym typeface="Overpass Light"/>
              </a:rPr>
              <a:t>Sphere</a:t>
            </a:r>
            <a:endParaRPr sz="1500">
              <a:solidFill>
                <a:srgbClr val="434343"/>
              </a:solidFill>
              <a:latin typeface="Overpass Light"/>
              <a:ea typeface="Overpass Light"/>
              <a:cs typeface="Overpass Light"/>
              <a:sym typeface="Overpass Light"/>
            </a:endParaRPr>
          </a:p>
          <a:p>
            <a:pPr marL="914400" lvl="1" indent="-323850" algn="l" rtl="0">
              <a:lnSpc>
                <a:spcPct val="115000"/>
              </a:lnSpc>
              <a:spcBef>
                <a:spcPts val="0"/>
              </a:spcBef>
              <a:spcAft>
                <a:spcPts val="0"/>
              </a:spcAft>
              <a:buSzPts val="1500"/>
              <a:buFont typeface="Overpass Light"/>
              <a:buChar char="○"/>
            </a:pPr>
            <a:r>
              <a:rPr lang="en" sz="1500">
                <a:solidFill>
                  <a:srgbClr val="434343"/>
                </a:solidFill>
                <a:latin typeface="Overpass Light"/>
                <a:ea typeface="Overpass Light"/>
                <a:cs typeface="Overpass Light"/>
                <a:sym typeface="Overpass Light"/>
              </a:rPr>
              <a:t>Cylinder</a:t>
            </a:r>
            <a:endParaRPr sz="1500">
              <a:solidFill>
                <a:srgbClr val="434343"/>
              </a:solidFill>
              <a:latin typeface="Overpass Light"/>
              <a:ea typeface="Overpass Light"/>
              <a:cs typeface="Overpass Light"/>
              <a:sym typeface="Overpass Light"/>
            </a:endParaRPr>
          </a:p>
          <a:p>
            <a:pPr marL="914400" lvl="1" indent="-323850" algn="l" rtl="0">
              <a:lnSpc>
                <a:spcPct val="115000"/>
              </a:lnSpc>
              <a:spcBef>
                <a:spcPts val="0"/>
              </a:spcBef>
              <a:spcAft>
                <a:spcPts val="0"/>
              </a:spcAft>
              <a:buSzPts val="1500"/>
              <a:buFont typeface="Overpass Light"/>
              <a:buChar char="○"/>
            </a:pPr>
            <a:r>
              <a:rPr lang="en" sz="1500">
                <a:solidFill>
                  <a:srgbClr val="434343"/>
                </a:solidFill>
                <a:latin typeface="Overpass Light"/>
                <a:ea typeface="Overpass Light"/>
                <a:cs typeface="Overpass Light"/>
                <a:sym typeface="Overpass Light"/>
              </a:rPr>
              <a:t>Capsule</a:t>
            </a:r>
            <a:endParaRPr sz="1500">
              <a:solidFill>
                <a:srgbClr val="434343"/>
              </a:solidFill>
              <a:latin typeface="Overpass Light"/>
              <a:ea typeface="Overpass Light"/>
              <a:cs typeface="Overpass Light"/>
              <a:sym typeface="Overpass Light"/>
            </a:endParaRPr>
          </a:p>
          <a:p>
            <a:pPr marL="914400" lvl="1" indent="-323850" algn="l" rtl="0">
              <a:lnSpc>
                <a:spcPct val="115000"/>
              </a:lnSpc>
              <a:spcBef>
                <a:spcPts val="0"/>
              </a:spcBef>
              <a:spcAft>
                <a:spcPts val="0"/>
              </a:spcAft>
              <a:buSzPts val="1500"/>
              <a:buFont typeface="Overpass Light"/>
              <a:buChar char="○"/>
            </a:pPr>
            <a:r>
              <a:rPr lang="en" sz="1500">
                <a:solidFill>
                  <a:srgbClr val="434343"/>
                </a:solidFill>
                <a:latin typeface="Overpass Light"/>
                <a:ea typeface="Overpass Light"/>
                <a:cs typeface="Overpass Light"/>
                <a:sym typeface="Overpass Light"/>
              </a:rPr>
              <a:t>Plane</a:t>
            </a:r>
            <a:endParaRPr sz="1500">
              <a:solidFill>
                <a:srgbClr val="434343"/>
              </a:solidFill>
              <a:latin typeface="Overpass Light"/>
              <a:ea typeface="Overpass Light"/>
              <a:cs typeface="Overpass Light"/>
              <a:sym typeface="Overpass Light"/>
            </a:endParaRPr>
          </a:p>
          <a:p>
            <a:pPr marL="914400" lvl="1" indent="-323850" algn="l" rtl="0">
              <a:lnSpc>
                <a:spcPct val="115000"/>
              </a:lnSpc>
              <a:spcBef>
                <a:spcPts val="0"/>
              </a:spcBef>
              <a:spcAft>
                <a:spcPts val="0"/>
              </a:spcAft>
              <a:buSzPts val="1500"/>
              <a:buFont typeface="Overpass Light"/>
              <a:buChar char="○"/>
            </a:pPr>
            <a:r>
              <a:rPr lang="en" sz="1500">
                <a:solidFill>
                  <a:srgbClr val="434343"/>
                </a:solidFill>
                <a:latin typeface="Overpass Light"/>
                <a:ea typeface="Overpass Light"/>
                <a:cs typeface="Overpass Light"/>
                <a:sym typeface="Overpass Light"/>
              </a:rPr>
              <a:t>Text</a:t>
            </a:r>
            <a:endParaRPr sz="15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500">
              <a:solidFill>
                <a:srgbClr val="434343"/>
              </a:solidFill>
              <a:latin typeface="Overpass Light"/>
              <a:ea typeface="Overpass Light"/>
              <a:cs typeface="Overpass Light"/>
              <a:sym typeface="Overpass Light"/>
            </a:endParaRPr>
          </a:p>
        </p:txBody>
      </p:sp>
      <p:grpSp>
        <p:nvGrpSpPr>
          <p:cNvPr id="495" name="Google Shape;495;p66"/>
          <p:cNvGrpSpPr/>
          <p:nvPr/>
        </p:nvGrpSpPr>
        <p:grpSpPr>
          <a:xfrm>
            <a:off x="143422" y="224755"/>
            <a:ext cx="801580" cy="622382"/>
            <a:chOff x="3918650" y="293075"/>
            <a:chExt cx="488500" cy="412775"/>
          </a:xfrm>
        </p:grpSpPr>
        <p:sp>
          <p:nvSpPr>
            <p:cNvPr id="496" name="Google Shape;496;p66"/>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497" name="Google Shape;497;p66"/>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sp>
          <p:nvSpPr>
            <p:cNvPr id="498" name="Google Shape;498;p66"/>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rgbClr val="434343"/>
                </a:highlight>
              </a:endParaRPr>
            </a:p>
          </p:txBody>
        </p:sp>
      </p:grpSp>
      <p:pic>
        <p:nvPicPr>
          <p:cNvPr id="499" name="Google Shape;499;p66"/>
          <p:cNvPicPr preferRelativeResize="0"/>
          <p:nvPr/>
        </p:nvPicPr>
        <p:blipFill>
          <a:blip r:embed="rId3">
            <a:alphaModFix/>
          </a:blip>
          <a:stretch>
            <a:fillRect/>
          </a:stretch>
        </p:blipFill>
        <p:spPr>
          <a:xfrm>
            <a:off x="3811079" y="1986875"/>
            <a:ext cx="4819170" cy="2555100"/>
          </a:xfrm>
          <a:prstGeom prst="rect">
            <a:avLst/>
          </a:prstGeom>
          <a:noFill/>
          <a:ln>
            <a:noFill/>
          </a:ln>
        </p:spPr>
      </p:pic>
      <p:pic>
        <p:nvPicPr>
          <p:cNvPr id="9" name="Picture 2" descr="Branding – Hack Club">
            <a:extLst>
              <a:ext uri="{FF2B5EF4-FFF2-40B4-BE49-F238E27FC236}">
                <a16:creationId xmlns:a16="http://schemas.microsoft.com/office/drawing/2014/main" id="{26C5624F-2292-48C6-8705-03E1FA0969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pic>
        <p:nvPicPr>
          <p:cNvPr id="504" name="Google Shape;504;p67"/>
          <p:cNvPicPr preferRelativeResize="0"/>
          <p:nvPr/>
        </p:nvPicPr>
        <p:blipFill>
          <a:blip r:embed="rId3">
            <a:alphaModFix/>
          </a:blip>
          <a:stretch>
            <a:fillRect/>
          </a:stretch>
        </p:blipFill>
        <p:spPr>
          <a:xfrm>
            <a:off x="626075" y="598475"/>
            <a:ext cx="434501" cy="325851"/>
          </a:xfrm>
          <a:prstGeom prst="rect">
            <a:avLst/>
          </a:prstGeom>
          <a:noFill/>
          <a:ln>
            <a:noFill/>
          </a:ln>
          <a:effectLst>
            <a:outerShdw blurRad="57150" dist="57150" dir="6300000" algn="bl" rotWithShape="0">
              <a:srgbClr val="000000">
                <a:alpha val="45000"/>
              </a:srgbClr>
            </a:outerShdw>
          </a:effectLst>
        </p:spPr>
      </p:pic>
      <p:sp>
        <p:nvSpPr>
          <p:cNvPr id="505" name="Google Shape;505;p67"/>
          <p:cNvSpPr txBox="1"/>
          <p:nvPr/>
        </p:nvSpPr>
        <p:spPr>
          <a:xfrm>
            <a:off x="1060575" y="1199913"/>
            <a:ext cx="7604100" cy="9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700" b="1">
                <a:latin typeface="Overpass"/>
                <a:ea typeface="Overpass"/>
                <a:cs typeface="Overpass"/>
                <a:sym typeface="Overpass"/>
              </a:rPr>
              <a:t>SAVE YOUR WORK!!!</a:t>
            </a:r>
            <a:endParaRPr sz="5700" b="1">
              <a:latin typeface="Overpass"/>
              <a:ea typeface="Overpass"/>
              <a:cs typeface="Overpass"/>
              <a:sym typeface="Overpass"/>
            </a:endParaRPr>
          </a:p>
        </p:txBody>
      </p:sp>
      <p:pic>
        <p:nvPicPr>
          <p:cNvPr id="506" name="Google Shape;506;p67"/>
          <p:cNvPicPr preferRelativeResize="0"/>
          <p:nvPr/>
        </p:nvPicPr>
        <p:blipFill>
          <a:blip r:embed="rId3">
            <a:alphaModFix/>
          </a:blip>
          <a:stretch>
            <a:fillRect/>
          </a:stretch>
        </p:blipFill>
        <p:spPr>
          <a:xfrm rot="10800000">
            <a:off x="8227650" y="2474500"/>
            <a:ext cx="434501" cy="325851"/>
          </a:xfrm>
          <a:prstGeom prst="rect">
            <a:avLst/>
          </a:prstGeom>
          <a:noFill/>
          <a:ln>
            <a:noFill/>
          </a:ln>
          <a:effectLst>
            <a:outerShdw blurRad="57150" dist="57150" dir="6300000" algn="bl" rotWithShape="0">
              <a:srgbClr val="000000">
                <a:alpha val="45000"/>
              </a:srgbClr>
            </a:outerShdw>
          </a:effectLst>
        </p:spPr>
      </p:pic>
      <p:pic>
        <p:nvPicPr>
          <p:cNvPr id="5" name="Picture 2" descr="Branding – Hack Club">
            <a:extLst>
              <a:ext uri="{FF2B5EF4-FFF2-40B4-BE49-F238E27FC236}">
                <a16:creationId xmlns:a16="http://schemas.microsoft.com/office/drawing/2014/main" id="{44763B11-293E-4AAB-9862-FA7324F65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grpSp>
        <p:nvGrpSpPr>
          <p:cNvPr id="511" name="Google Shape;511;p68"/>
          <p:cNvGrpSpPr/>
          <p:nvPr/>
        </p:nvGrpSpPr>
        <p:grpSpPr>
          <a:xfrm>
            <a:off x="599244" y="1735947"/>
            <a:ext cx="671587" cy="849248"/>
            <a:chOff x="2113289" y="2169107"/>
            <a:chExt cx="705671" cy="952499"/>
          </a:xfrm>
        </p:grpSpPr>
        <p:sp>
          <p:nvSpPr>
            <p:cNvPr id="512" name="Google Shape;512;p68"/>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13" name="Google Shape;513;p68"/>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14" name="Google Shape;514;p68"/>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15" name="Google Shape;515;p68"/>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16" name="Google Shape;516;p68"/>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17" name="Google Shape;517;p68"/>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18" name="Google Shape;518;p68"/>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19" name="Google Shape;519;p68"/>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20" name="Google Shape;520;p68"/>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21" name="Google Shape;521;p68"/>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22" name="Google Shape;522;p68"/>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23" name="Google Shape;523;p68"/>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24" name="Google Shape;524;p68"/>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25" name="Google Shape;525;p68"/>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26" name="Google Shape;526;p68"/>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527" name="Google Shape;527;p68"/>
          <p:cNvSpPr txBox="1"/>
          <p:nvPr/>
        </p:nvSpPr>
        <p:spPr>
          <a:xfrm>
            <a:off x="1265000" y="1761875"/>
            <a:ext cx="69144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4800" b="1">
                <a:solidFill>
                  <a:srgbClr val="434343"/>
                </a:solidFill>
                <a:latin typeface="Overpass"/>
                <a:ea typeface="Overpass"/>
                <a:cs typeface="Overpass"/>
                <a:sym typeface="Overpass"/>
              </a:rPr>
              <a:t>Share and Reflect</a:t>
            </a:r>
            <a:endParaRPr sz="4800" b="1">
              <a:solidFill>
                <a:srgbClr val="434343"/>
              </a:solidFill>
              <a:latin typeface="Overpass"/>
              <a:ea typeface="Overpass"/>
              <a:cs typeface="Overpass"/>
              <a:sym typeface="Overpass"/>
            </a:endParaRPr>
          </a:p>
          <a:p>
            <a:pPr marL="0" lvl="0" indent="0" algn="l" rtl="0">
              <a:spcBef>
                <a:spcPts val="0"/>
              </a:spcBef>
              <a:spcAft>
                <a:spcPts val="0"/>
              </a:spcAft>
              <a:buClr>
                <a:schemeClr val="dk1"/>
              </a:buClr>
              <a:buSzPts val="1100"/>
              <a:buFont typeface="Arial"/>
              <a:buNone/>
            </a:pPr>
            <a:endParaRPr sz="4800" b="1">
              <a:solidFill>
                <a:srgbClr val="434343"/>
              </a:solidFill>
              <a:latin typeface="Overpass"/>
              <a:ea typeface="Overpass"/>
              <a:cs typeface="Overpass"/>
              <a:sym typeface="Overpass"/>
            </a:endParaRPr>
          </a:p>
          <a:p>
            <a:pPr marL="0" lvl="0" indent="0" algn="l" rtl="0">
              <a:spcBef>
                <a:spcPts val="0"/>
              </a:spcBef>
              <a:spcAft>
                <a:spcPts val="0"/>
              </a:spcAft>
              <a:buNone/>
            </a:pPr>
            <a:endParaRPr sz="4800" b="1">
              <a:solidFill>
                <a:srgbClr val="434343"/>
              </a:solidFill>
              <a:latin typeface="Overpass"/>
              <a:ea typeface="Overpass"/>
              <a:cs typeface="Overpass"/>
              <a:sym typeface="Overpass"/>
            </a:endParaRPr>
          </a:p>
        </p:txBody>
      </p:sp>
      <p:sp>
        <p:nvSpPr>
          <p:cNvPr id="528" name="Google Shape;528;p68"/>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Share Your Work</a:t>
            </a:r>
            <a:endParaRPr sz="1800">
              <a:solidFill>
                <a:srgbClr val="434343"/>
              </a:solidFill>
              <a:latin typeface="Overpass Light"/>
              <a:ea typeface="Overpass Light"/>
              <a:cs typeface="Overpass Light"/>
              <a:sym typeface="Overpass Light"/>
            </a:endParaRPr>
          </a:p>
        </p:txBody>
      </p:sp>
      <p:pic>
        <p:nvPicPr>
          <p:cNvPr id="20" name="Picture 2" descr="Branding – Hack Club">
            <a:extLst>
              <a:ext uri="{FF2B5EF4-FFF2-40B4-BE49-F238E27FC236}">
                <a16:creationId xmlns:a16="http://schemas.microsoft.com/office/drawing/2014/main" id="{28FBA6AA-6138-4DAB-BD49-A8C1626A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graphicFrame>
        <p:nvGraphicFramePr>
          <p:cNvPr id="191" name="Google Shape;191;p42"/>
          <p:cNvGraphicFramePr/>
          <p:nvPr/>
        </p:nvGraphicFramePr>
        <p:xfrm>
          <a:off x="320500" y="1325308"/>
          <a:ext cx="8503000" cy="3108810"/>
        </p:xfrm>
        <a:graphic>
          <a:graphicData uri="http://schemas.openxmlformats.org/drawingml/2006/table">
            <a:tbl>
              <a:tblPr>
                <a:noFill/>
                <a:tableStyleId>{A8022D6E-61FF-4812-A157-BF80193C422C}</a:tableStyleId>
              </a:tblPr>
              <a:tblGrid>
                <a:gridCol w="1392450">
                  <a:extLst>
                    <a:ext uri="{9D8B030D-6E8A-4147-A177-3AD203B41FA5}">
                      <a16:colId xmlns:a16="http://schemas.microsoft.com/office/drawing/2014/main" val="20000"/>
                    </a:ext>
                  </a:extLst>
                </a:gridCol>
                <a:gridCol w="7110550">
                  <a:extLst>
                    <a:ext uri="{9D8B030D-6E8A-4147-A177-3AD203B41FA5}">
                      <a16:colId xmlns:a16="http://schemas.microsoft.com/office/drawing/2014/main" val="20001"/>
                    </a:ext>
                  </a:extLst>
                </a:gridCol>
              </a:tblGrid>
              <a:tr h="414700">
                <a:tc>
                  <a:txBody>
                    <a:bodyPr/>
                    <a:lstStyle/>
                    <a:p>
                      <a:pPr marL="0" lvl="0" indent="0" algn="l" rtl="0">
                        <a:spcBef>
                          <a:spcPts val="0"/>
                        </a:spcBef>
                        <a:spcAft>
                          <a:spcPts val="0"/>
                        </a:spcAft>
                        <a:buClr>
                          <a:schemeClr val="dk1"/>
                        </a:buClr>
                        <a:buSzPts val="1100"/>
                        <a:buFont typeface="Arial"/>
                        <a:buNone/>
                      </a:pPr>
                      <a:r>
                        <a:rPr lang="en" sz="1600" b="1">
                          <a:solidFill>
                            <a:srgbClr val="434343"/>
                          </a:solidFill>
                          <a:latin typeface="Overpass"/>
                          <a:ea typeface="Overpass"/>
                          <a:cs typeface="Overpass"/>
                          <a:sym typeface="Overpass"/>
                        </a:rPr>
                        <a:t>Hierarchy</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Lists all of the GameObjects in our open scenes in hierarchical order.</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891850">
                <a:tc>
                  <a:txBody>
                    <a:bodyPr/>
                    <a:lstStyle/>
                    <a:p>
                      <a:pPr marL="0" lvl="0" indent="0" algn="l" rtl="0">
                        <a:spcBef>
                          <a:spcPts val="0"/>
                        </a:spcBef>
                        <a:spcAft>
                          <a:spcPts val="0"/>
                        </a:spcAft>
                        <a:buClr>
                          <a:schemeClr val="dk1"/>
                        </a:buClr>
                        <a:buSzPts val="1100"/>
                        <a:buFont typeface="Arial"/>
                        <a:buNone/>
                      </a:pPr>
                      <a:r>
                        <a:rPr lang="en" sz="1600" b="1">
                          <a:solidFill>
                            <a:srgbClr val="434343"/>
                          </a:solidFill>
                          <a:latin typeface="Overpass"/>
                          <a:ea typeface="Overpass"/>
                          <a:cs typeface="Overpass"/>
                          <a:sym typeface="Overpass"/>
                        </a:rPr>
                        <a:t>Inspector</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9DAF8"/>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a:solidFill>
                            <a:srgbClr val="434343"/>
                          </a:solidFill>
                          <a:latin typeface="Overpass"/>
                          <a:ea typeface="Overpass"/>
                          <a:cs typeface="Overpass"/>
                          <a:sym typeface="Overpass"/>
                        </a:rPr>
                        <a:t>A Unity window that displays information about the currently selected </a:t>
                      </a:r>
                      <a:r>
                        <a:rPr lang="en" sz="1600" b="1">
                          <a:solidFill>
                            <a:srgbClr val="434343"/>
                          </a:solidFill>
                          <a:latin typeface="Overpass"/>
                          <a:ea typeface="Overpass"/>
                          <a:cs typeface="Overpass"/>
                          <a:sym typeface="Overpass"/>
                        </a:rPr>
                        <a:t>GameObject, Asset </a:t>
                      </a:r>
                      <a:r>
                        <a:rPr lang="en" sz="1600">
                          <a:solidFill>
                            <a:srgbClr val="434343"/>
                          </a:solidFill>
                          <a:latin typeface="Overpass"/>
                          <a:ea typeface="Overpass"/>
                          <a:cs typeface="Overpass"/>
                          <a:sym typeface="Overpass"/>
                        </a:rPr>
                        <a:t>or </a:t>
                      </a:r>
                      <a:r>
                        <a:rPr lang="en" sz="1600" b="1">
                          <a:solidFill>
                            <a:srgbClr val="434343"/>
                          </a:solidFill>
                          <a:latin typeface="Overpass"/>
                          <a:ea typeface="Overpass"/>
                          <a:cs typeface="Overpass"/>
                          <a:sym typeface="Overpass"/>
                        </a:rPr>
                        <a:t>Project Settings</a:t>
                      </a:r>
                      <a:r>
                        <a:rPr lang="en" sz="1600">
                          <a:solidFill>
                            <a:srgbClr val="434343"/>
                          </a:solidFill>
                          <a:latin typeface="Overpass"/>
                          <a:ea typeface="Overpass"/>
                          <a:cs typeface="Overpass"/>
                          <a:sym typeface="Overpass"/>
                        </a:rPr>
                        <a:t>, allowing you to inspect and edit the values</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9DAF8"/>
                      </a:solidFill>
                      <a:prstDash val="solid"/>
                      <a:round/>
                      <a:headEnd type="none" w="sm" len="sm"/>
                      <a:tailEnd type="none" w="sm" len="sm"/>
                    </a:lnB>
                  </a:tcPr>
                </a:tc>
                <a:extLst>
                  <a:ext uri="{0D108BD9-81ED-4DB2-BD59-A6C34878D82A}">
                    <a16:rowId xmlns:a16="http://schemas.microsoft.com/office/drawing/2014/main" val="10001"/>
                  </a:ext>
                </a:extLst>
              </a:tr>
              <a:tr h="326550">
                <a:tc>
                  <a:txBody>
                    <a:bodyPr/>
                    <a:lstStyle/>
                    <a:p>
                      <a:pPr marL="0" lvl="0" indent="0" algn="l" rtl="0">
                        <a:spcBef>
                          <a:spcPts val="0"/>
                        </a:spcBef>
                        <a:spcAft>
                          <a:spcPts val="0"/>
                        </a:spcAft>
                        <a:buNone/>
                      </a:pPr>
                      <a:r>
                        <a:rPr lang="en" sz="1600" b="1">
                          <a:solidFill>
                            <a:srgbClr val="434343"/>
                          </a:solidFill>
                          <a:latin typeface="Overpass"/>
                          <a:ea typeface="Overpass"/>
                          <a:cs typeface="Overpass"/>
                          <a:sym typeface="Overpass"/>
                        </a:rPr>
                        <a:t>Game View</a:t>
                      </a:r>
                      <a:endParaRPr sz="1600" b="1">
                        <a:solidFill>
                          <a:srgbClr val="434343"/>
                        </a:solidFill>
                        <a:latin typeface="Overpass"/>
                        <a:ea typeface="Overpass"/>
                        <a:cs typeface="Overpass"/>
                        <a:sym typeface="Overpass"/>
                      </a:endParaRPr>
                    </a:p>
                  </a:txBody>
                  <a:tcPr marL="91425" marR="91425" marT="91425" marB="91425">
                    <a:lnL w="9525" cap="flat" cmpd="sng">
                      <a:solidFill>
                        <a:srgbClr val="C9DAF8"/>
                      </a:solidFill>
                      <a:prstDash val="solid"/>
                      <a:round/>
                      <a:headEnd type="none" w="sm" len="sm"/>
                      <a:tailEnd type="none" w="sm" len="sm"/>
                    </a:lnL>
                    <a:lnR w="9525" cap="flat" cmpd="sng">
                      <a:solidFill>
                        <a:srgbClr val="C9DAF8"/>
                      </a:solidFill>
                      <a:prstDash val="solid"/>
                      <a:round/>
                      <a:headEnd type="none" w="sm" len="sm"/>
                      <a:tailEnd type="none" w="sm" len="sm"/>
                    </a:lnR>
                    <a:lnT w="9525" cap="flat" cmpd="sng">
                      <a:solidFill>
                        <a:srgbClr val="C9DAF8"/>
                      </a:solidFill>
                      <a:prstDash val="solid"/>
                      <a:round/>
                      <a:headEnd type="none" w="sm" len="sm"/>
                      <a:tailEnd type="none" w="sm" len="sm"/>
                    </a:lnT>
                    <a:lnB w="9525" cap="flat" cmpd="sng">
                      <a:solidFill>
                        <a:srgbClr val="C9DAF8"/>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A Unity window that displays the game from the vantage point of the player.</a:t>
                      </a:r>
                      <a:endParaRPr sz="1600">
                        <a:solidFill>
                          <a:srgbClr val="434343"/>
                        </a:solidFill>
                        <a:latin typeface="Overpass"/>
                        <a:ea typeface="Overpass"/>
                        <a:cs typeface="Overpass"/>
                        <a:sym typeface="Overpass"/>
                      </a:endParaRPr>
                    </a:p>
                  </a:txBody>
                  <a:tcPr marL="91425" marR="91425" marT="91425" marB="91425">
                    <a:lnL w="9525" cap="flat" cmpd="sng">
                      <a:solidFill>
                        <a:srgbClr val="C9DAF8"/>
                      </a:solidFill>
                      <a:prstDash val="solid"/>
                      <a:round/>
                      <a:headEnd type="none" w="sm" len="sm"/>
                      <a:tailEnd type="none" w="sm" len="sm"/>
                    </a:lnL>
                    <a:lnR w="9525" cap="flat" cmpd="sng">
                      <a:solidFill>
                        <a:srgbClr val="C9DAF8"/>
                      </a:solidFill>
                      <a:prstDash val="solid"/>
                      <a:round/>
                      <a:headEnd type="none" w="sm" len="sm"/>
                      <a:tailEnd type="none" w="sm" len="sm"/>
                    </a:lnR>
                    <a:lnT w="9525" cap="flat" cmpd="sng">
                      <a:solidFill>
                        <a:srgbClr val="C9DAF8"/>
                      </a:solidFill>
                      <a:prstDash val="solid"/>
                      <a:round/>
                      <a:headEnd type="none" w="sm" len="sm"/>
                      <a:tailEnd type="none" w="sm" len="sm"/>
                    </a:lnT>
                    <a:lnB w="9525" cap="flat" cmpd="sng">
                      <a:solidFill>
                        <a:srgbClr val="C9DAF8"/>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460200">
                <a:tc>
                  <a:txBody>
                    <a:bodyPr/>
                    <a:lstStyle/>
                    <a:p>
                      <a:pPr marL="0" lvl="0" indent="0" algn="l" rtl="0">
                        <a:spcBef>
                          <a:spcPts val="0"/>
                        </a:spcBef>
                        <a:spcAft>
                          <a:spcPts val="0"/>
                        </a:spcAft>
                        <a:buNone/>
                      </a:pPr>
                      <a:r>
                        <a:rPr lang="en" sz="1600" b="1">
                          <a:solidFill>
                            <a:srgbClr val="434343"/>
                          </a:solidFill>
                          <a:latin typeface="Overpass"/>
                          <a:ea typeface="Overpass"/>
                          <a:cs typeface="Overpass"/>
                          <a:sym typeface="Overpass"/>
                        </a:rPr>
                        <a:t>Scene View</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9DAF8"/>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A Unity Window that show the game in an editing mode, where the user can select, arrange and manipulate </a:t>
                      </a:r>
                      <a:r>
                        <a:rPr lang="en" sz="1600" b="1">
                          <a:solidFill>
                            <a:srgbClr val="434343"/>
                          </a:solidFill>
                          <a:latin typeface="Overpass"/>
                          <a:ea typeface="Overpass"/>
                          <a:cs typeface="Overpass"/>
                          <a:sym typeface="Overpass"/>
                        </a:rPr>
                        <a:t>Game Objects</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9DAF8"/>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515900">
                <a:tc>
                  <a:txBody>
                    <a:bodyPr/>
                    <a:lstStyle/>
                    <a:p>
                      <a:pPr marL="0" lvl="0" indent="0" algn="l" rtl="0">
                        <a:spcBef>
                          <a:spcPts val="0"/>
                        </a:spcBef>
                        <a:spcAft>
                          <a:spcPts val="0"/>
                        </a:spcAft>
                        <a:buNone/>
                      </a:pPr>
                      <a:r>
                        <a:rPr lang="en" sz="1600" b="1">
                          <a:solidFill>
                            <a:srgbClr val="434343"/>
                          </a:solidFill>
                          <a:latin typeface="Overpass"/>
                          <a:ea typeface="Overpass"/>
                          <a:cs typeface="Overpass"/>
                          <a:sym typeface="Overpass"/>
                        </a:rPr>
                        <a:t>Project Files</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A Unity Window that holds and manages all the files associated with the game.</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bl>
          </a:graphicData>
        </a:graphic>
      </p:graphicFrame>
      <p:sp>
        <p:nvSpPr>
          <p:cNvPr id="192" name="Google Shape;192;p42"/>
          <p:cNvSpPr txBox="1"/>
          <p:nvPr/>
        </p:nvSpPr>
        <p:spPr>
          <a:xfrm>
            <a:off x="939475" y="229125"/>
            <a:ext cx="41484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Key Terms - 1</a:t>
            </a:r>
            <a:endParaRPr sz="4800" b="1">
              <a:solidFill>
                <a:srgbClr val="434343"/>
              </a:solidFill>
              <a:latin typeface="Overpass"/>
              <a:ea typeface="Overpass"/>
              <a:cs typeface="Overpass"/>
              <a:sym typeface="Overpass"/>
            </a:endParaRPr>
          </a:p>
        </p:txBody>
      </p:sp>
      <p:grpSp>
        <p:nvGrpSpPr>
          <p:cNvPr id="193" name="Google Shape;193;p42"/>
          <p:cNvGrpSpPr/>
          <p:nvPr/>
        </p:nvGrpSpPr>
        <p:grpSpPr>
          <a:xfrm>
            <a:off x="274969" y="405494"/>
            <a:ext cx="571606" cy="621036"/>
            <a:chOff x="584925" y="238125"/>
            <a:chExt cx="415200" cy="525100"/>
          </a:xfrm>
        </p:grpSpPr>
        <p:sp>
          <p:nvSpPr>
            <p:cNvPr id="194" name="Google Shape;194;p42"/>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2"/>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2"/>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2"/>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2"/>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2"/>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Picture 2" descr="Branding – Hack Club">
            <a:extLst>
              <a:ext uri="{FF2B5EF4-FFF2-40B4-BE49-F238E27FC236}">
                <a16:creationId xmlns:a16="http://schemas.microsoft.com/office/drawing/2014/main" id="{78825B0D-F942-442F-855A-389896623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69"/>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Share with the Team!</a:t>
            </a:r>
            <a:endParaRPr sz="3500" b="1">
              <a:solidFill>
                <a:srgbClr val="434343"/>
              </a:solidFill>
              <a:latin typeface="Overpass"/>
              <a:ea typeface="Overpass"/>
              <a:cs typeface="Overpass"/>
              <a:sym typeface="Overpass"/>
            </a:endParaRPr>
          </a:p>
        </p:txBody>
      </p:sp>
      <p:sp>
        <p:nvSpPr>
          <p:cNvPr id="534" name="Google Shape;534;p69"/>
          <p:cNvSpPr txBox="1"/>
          <p:nvPr/>
        </p:nvSpPr>
        <p:spPr>
          <a:xfrm>
            <a:off x="304650" y="1015375"/>
            <a:ext cx="8445000" cy="34263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Share what you created.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Provide constructive feedback for each other, and encourage more additions.  </a:t>
            </a:r>
            <a:endParaRPr sz="1500">
              <a:solidFill>
                <a:srgbClr val="434343"/>
              </a:solidFill>
              <a:latin typeface="Overpass Light"/>
              <a:ea typeface="Overpass Light"/>
              <a:cs typeface="Overpass Light"/>
              <a:sym typeface="Overpass Light"/>
            </a:endParaRPr>
          </a:p>
          <a:p>
            <a:pPr marL="457200" lvl="0" indent="-323850" algn="l" rtl="0">
              <a:lnSpc>
                <a:spcPct val="115000"/>
              </a:lnSpc>
              <a:spcBef>
                <a:spcPts val="0"/>
              </a:spcBef>
              <a:spcAft>
                <a:spcPts val="0"/>
              </a:spcAft>
              <a:buClr>
                <a:srgbClr val="434343"/>
              </a:buClr>
              <a:buSzPts val="1500"/>
              <a:buFont typeface="Overpass Light"/>
              <a:buChar char="●"/>
            </a:pPr>
            <a:r>
              <a:rPr lang="en" sz="1500">
                <a:solidFill>
                  <a:srgbClr val="434343"/>
                </a:solidFill>
                <a:latin typeface="Overpass Light"/>
                <a:ea typeface="Overpass Light"/>
                <a:cs typeface="Overpass Light"/>
                <a:sym typeface="Overpass Light"/>
              </a:rPr>
              <a:t>This can be done verbally or through the chat. </a:t>
            </a:r>
            <a:endParaRPr sz="15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500">
              <a:solidFill>
                <a:srgbClr val="434343"/>
              </a:solidFill>
              <a:latin typeface="Overpass Light"/>
              <a:ea typeface="Overpass Light"/>
              <a:cs typeface="Overpass Light"/>
              <a:sym typeface="Overpass Light"/>
            </a:endParaRPr>
          </a:p>
        </p:txBody>
      </p:sp>
      <p:grpSp>
        <p:nvGrpSpPr>
          <p:cNvPr id="535" name="Google Shape;535;p69"/>
          <p:cNvGrpSpPr/>
          <p:nvPr/>
        </p:nvGrpSpPr>
        <p:grpSpPr>
          <a:xfrm>
            <a:off x="162169" y="111322"/>
            <a:ext cx="671587" cy="849248"/>
            <a:chOff x="2113289" y="2169107"/>
            <a:chExt cx="705671" cy="952499"/>
          </a:xfrm>
        </p:grpSpPr>
        <p:sp>
          <p:nvSpPr>
            <p:cNvPr id="536" name="Google Shape;536;p69"/>
            <p:cNvSpPr/>
            <p:nvPr/>
          </p:nvSpPr>
          <p:spPr>
            <a:xfrm>
              <a:off x="2154806"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37" name="Google Shape;537;p69"/>
            <p:cNvSpPr/>
            <p:nvPr/>
          </p:nvSpPr>
          <p:spPr>
            <a:xfrm>
              <a:off x="2113289"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38" name="Google Shape;538;p69"/>
            <p:cNvSpPr/>
            <p:nvPr/>
          </p:nvSpPr>
          <p:spPr>
            <a:xfrm>
              <a:off x="2403888" y="2843791"/>
              <a:ext cx="124512" cy="119062"/>
            </a:xfrm>
            <a:custGeom>
              <a:avLst/>
              <a:gdLst/>
              <a:ahLst/>
              <a:cxnLst/>
              <a:rect l="l" t="t" r="r" b="b"/>
              <a:pathLst>
                <a:path w="167693" h="119062" extrusionOk="0">
                  <a:moveTo>
                    <a:pt x="167694" y="59531"/>
                  </a:moveTo>
                  <a:cubicBezTo>
                    <a:pt x="167694" y="92409"/>
                    <a:pt x="130154" y="119063"/>
                    <a:pt x="83847" y="119063"/>
                  </a:cubicBezTo>
                  <a:cubicBezTo>
                    <a:pt x="37539" y="119063"/>
                    <a:pt x="0" y="92409"/>
                    <a:pt x="0" y="59531"/>
                  </a:cubicBezTo>
                  <a:cubicBezTo>
                    <a:pt x="0" y="26653"/>
                    <a:pt x="37539" y="0"/>
                    <a:pt x="83847" y="0"/>
                  </a:cubicBezTo>
                  <a:cubicBezTo>
                    <a:pt x="130154" y="0"/>
                    <a:pt x="167694" y="26653"/>
                    <a:pt x="167694"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39" name="Google Shape;539;p69"/>
            <p:cNvSpPr/>
            <p:nvPr/>
          </p:nvSpPr>
          <p:spPr>
            <a:xfrm>
              <a:off x="2362371" y="2982703"/>
              <a:ext cx="207517" cy="138903"/>
            </a:xfrm>
            <a:custGeom>
              <a:avLst/>
              <a:gdLst/>
              <a:ahLst/>
              <a:cxnLst/>
              <a:rect l="l" t="t" r="r" b="b"/>
              <a:pathLst>
                <a:path w="279484" h="138903" extrusionOk="0">
                  <a:moveTo>
                    <a:pt x="139749" y="0"/>
                  </a:moveTo>
                  <a:cubicBezTo>
                    <a:pt x="62556" y="0"/>
                    <a:pt x="0" y="44406"/>
                    <a:pt x="0" y="99212"/>
                  </a:cubicBezTo>
                  <a:lnTo>
                    <a:pt x="0" y="138903"/>
                  </a:lnTo>
                  <a:lnTo>
                    <a:pt x="279485" y="138903"/>
                  </a:lnTo>
                  <a:lnTo>
                    <a:pt x="279485" y="99212"/>
                  </a:lnTo>
                  <a:cubicBezTo>
                    <a:pt x="279485" y="44406"/>
                    <a:pt x="216929" y="0"/>
                    <a:pt x="139749"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40" name="Google Shape;540;p69"/>
            <p:cNvSpPr/>
            <p:nvPr/>
          </p:nvSpPr>
          <p:spPr>
            <a:xfrm>
              <a:off x="2652971" y="2843791"/>
              <a:ext cx="124512" cy="119062"/>
            </a:xfrm>
            <a:custGeom>
              <a:avLst/>
              <a:gdLst/>
              <a:ahLst/>
              <a:cxnLst/>
              <a:rect l="l" t="t" r="r" b="b"/>
              <a:pathLst>
                <a:path w="167693" h="119062" extrusionOk="0">
                  <a:moveTo>
                    <a:pt x="167694" y="59531"/>
                  </a:moveTo>
                  <a:cubicBezTo>
                    <a:pt x="167694" y="92409"/>
                    <a:pt x="130154" y="119063"/>
                    <a:pt x="83847" y="119063"/>
                  </a:cubicBezTo>
                  <a:cubicBezTo>
                    <a:pt x="37540" y="119063"/>
                    <a:pt x="0" y="92409"/>
                    <a:pt x="0" y="59531"/>
                  </a:cubicBezTo>
                  <a:cubicBezTo>
                    <a:pt x="0" y="26653"/>
                    <a:pt x="37540" y="0"/>
                    <a:pt x="83847" y="0"/>
                  </a:cubicBezTo>
                  <a:cubicBezTo>
                    <a:pt x="130154" y="0"/>
                    <a:pt x="167694" y="26653"/>
                    <a:pt x="167694"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41" name="Google Shape;541;p69"/>
            <p:cNvSpPr/>
            <p:nvPr/>
          </p:nvSpPr>
          <p:spPr>
            <a:xfrm>
              <a:off x="2611453" y="2982703"/>
              <a:ext cx="207507" cy="138903"/>
            </a:xfrm>
            <a:custGeom>
              <a:avLst/>
              <a:gdLst/>
              <a:ahLst/>
              <a:cxnLst/>
              <a:rect l="l" t="t" r="r" b="b"/>
              <a:pathLst>
                <a:path w="279471" h="138903" extrusionOk="0">
                  <a:moveTo>
                    <a:pt x="139749" y="0"/>
                  </a:moveTo>
                  <a:cubicBezTo>
                    <a:pt x="62556" y="0"/>
                    <a:pt x="0" y="44406"/>
                    <a:pt x="0" y="99212"/>
                  </a:cubicBezTo>
                  <a:lnTo>
                    <a:pt x="0" y="138903"/>
                  </a:lnTo>
                  <a:lnTo>
                    <a:pt x="279472" y="138903"/>
                  </a:lnTo>
                  <a:lnTo>
                    <a:pt x="279472" y="99212"/>
                  </a:lnTo>
                  <a:cubicBezTo>
                    <a:pt x="279485" y="44406"/>
                    <a:pt x="216929" y="0"/>
                    <a:pt x="139749"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42" name="Google Shape;542;p69"/>
            <p:cNvSpPr/>
            <p:nvPr/>
          </p:nvSpPr>
          <p:spPr>
            <a:xfrm>
              <a:off x="2154806" y="2169107"/>
              <a:ext cx="622562" cy="635003"/>
            </a:xfrm>
            <a:custGeom>
              <a:avLst/>
              <a:gdLst/>
              <a:ahLst/>
              <a:cxnLst/>
              <a:rect l="l" t="t" r="r" b="b"/>
              <a:pathLst>
                <a:path w="838468" h="635003" extrusionOk="0">
                  <a:moveTo>
                    <a:pt x="726664" y="635003"/>
                  </a:moveTo>
                  <a:cubicBezTo>
                    <a:pt x="735236" y="635003"/>
                    <a:pt x="743513" y="632212"/>
                    <a:pt x="748880" y="627212"/>
                  </a:cubicBezTo>
                  <a:cubicBezTo>
                    <a:pt x="756137" y="620468"/>
                    <a:pt x="756540" y="611210"/>
                    <a:pt x="749926" y="604152"/>
                  </a:cubicBezTo>
                  <a:cubicBezTo>
                    <a:pt x="749483" y="603666"/>
                    <a:pt x="710632" y="561832"/>
                    <a:pt x="700919" y="515941"/>
                  </a:cubicBezTo>
                  <a:lnTo>
                    <a:pt x="754622" y="515941"/>
                  </a:lnTo>
                  <a:cubicBezTo>
                    <a:pt x="800851" y="515941"/>
                    <a:pt x="838468" y="489233"/>
                    <a:pt x="838468" y="456409"/>
                  </a:cubicBezTo>
                  <a:lnTo>
                    <a:pt x="838468" y="59531"/>
                  </a:lnTo>
                  <a:cubicBezTo>
                    <a:pt x="838468" y="26708"/>
                    <a:pt x="800851" y="0"/>
                    <a:pt x="754622" y="0"/>
                  </a:cubicBezTo>
                  <a:lnTo>
                    <a:pt x="83847" y="0"/>
                  </a:lnTo>
                  <a:cubicBezTo>
                    <a:pt x="37617" y="0"/>
                    <a:pt x="0" y="26708"/>
                    <a:pt x="0" y="59531"/>
                  </a:cubicBezTo>
                  <a:lnTo>
                    <a:pt x="0" y="456409"/>
                  </a:lnTo>
                  <a:cubicBezTo>
                    <a:pt x="0" y="489242"/>
                    <a:pt x="37617" y="515941"/>
                    <a:pt x="83847" y="515941"/>
                  </a:cubicBezTo>
                  <a:lnTo>
                    <a:pt x="137522" y="515941"/>
                  </a:lnTo>
                  <a:cubicBezTo>
                    <a:pt x="127769" y="561661"/>
                    <a:pt x="88958" y="603704"/>
                    <a:pt x="88515" y="604180"/>
                  </a:cubicBezTo>
                  <a:cubicBezTo>
                    <a:pt x="81928" y="611229"/>
                    <a:pt x="82344" y="620478"/>
                    <a:pt x="89616" y="627212"/>
                  </a:cubicBezTo>
                  <a:cubicBezTo>
                    <a:pt x="95022" y="632212"/>
                    <a:pt x="103286" y="635003"/>
                    <a:pt x="111805" y="635003"/>
                  </a:cubicBezTo>
                  <a:cubicBezTo>
                    <a:pt x="114756" y="635003"/>
                    <a:pt x="117721" y="634670"/>
                    <a:pt x="120632" y="633965"/>
                  </a:cubicBezTo>
                  <a:cubicBezTo>
                    <a:pt x="127689" y="632308"/>
                    <a:pt x="281578" y="594912"/>
                    <a:pt x="304491" y="515941"/>
                  </a:cubicBezTo>
                  <a:lnTo>
                    <a:pt x="343182" y="515941"/>
                  </a:lnTo>
                  <a:lnTo>
                    <a:pt x="392712" y="621440"/>
                  </a:lnTo>
                  <a:cubicBezTo>
                    <a:pt x="396508" y="629536"/>
                    <a:pt x="407174" y="635003"/>
                    <a:pt x="419221" y="635003"/>
                  </a:cubicBezTo>
                  <a:cubicBezTo>
                    <a:pt x="431268" y="635003"/>
                    <a:pt x="441933" y="629536"/>
                    <a:pt x="445743" y="621440"/>
                  </a:cubicBezTo>
                  <a:lnTo>
                    <a:pt x="495260" y="515941"/>
                  </a:lnTo>
                  <a:lnTo>
                    <a:pt x="533829" y="515941"/>
                  </a:lnTo>
                  <a:cubicBezTo>
                    <a:pt x="556703" y="594951"/>
                    <a:pt x="710753" y="632317"/>
                    <a:pt x="717823" y="633965"/>
                  </a:cubicBezTo>
                  <a:cubicBezTo>
                    <a:pt x="720734" y="634670"/>
                    <a:pt x="723726" y="635003"/>
                    <a:pt x="726664" y="635003"/>
                  </a:cubicBezTo>
                  <a:close/>
                  <a:moveTo>
                    <a:pt x="586928" y="496091"/>
                  </a:moveTo>
                  <a:cubicBezTo>
                    <a:pt x="586928" y="485127"/>
                    <a:pt x="574398" y="476250"/>
                    <a:pt x="558970" y="476250"/>
                  </a:cubicBezTo>
                  <a:lnTo>
                    <a:pt x="475123" y="476250"/>
                  </a:lnTo>
                  <a:cubicBezTo>
                    <a:pt x="463089" y="476250"/>
                    <a:pt x="452437" y="481717"/>
                    <a:pt x="448614" y="489823"/>
                  </a:cubicBezTo>
                  <a:lnTo>
                    <a:pt x="419234" y="552402"/>
                  </a:lnTo>
                  <a:lnTo>
                    <a:pt x="389854" y="489823"/>
                  </a:lnTo>
                  <a:cubicBezTo>
                    <a:pt x="385950" y="481508"/>
                    <a:pt x="375044" y="476336"/>
                    <a:pt x="363345" y="476345"/>
                  </a:cubicBezTo>
                  <a:lnTo>
                    <a:pt x="363345" y="476250"/>
                  </a:lnTo>
                  <a:lnTo>
                    <a:pt x="279485" y="476250"/>
                  </a:lnTo>
                  <a:cubicBezTo>
                    <a:pt x="264057" y="476250"/>
                    <a:pt x="251541" y="485127"/>
                    <a:pt x="251541" y="496091"/>
                  </a:cubicBezTo>
                  <a:cubicBezTo>
                    <a:pt x="251541" y="527847"/>
                    <a:pt x="213199" y="553945"/>
                    <a:pt x="173543" y="571900"/>
                  </a:cubicBezTo>
                  <a:cubicBezTo>
                    <a:pt x="185536" y="549821"/>
                    <a:pt x="195652" y="523142"/>
                    <a:pt x="195652" y="496091"/>
                  </a:cubicBezTo>
                  <a:cubicBezTo>
                    <a:pt x="195652" y="485127"/>
                    <a:pt x="183135" y="476250"/>
                    <a:pt x="167707" y="476250"/>
                  </a:cubicBezTo>
                  <a:lnTo>
                    <a:pt x="83860" y="476250"/>
                  </a:lnTo>
                  <a:cubicBezTo>
                    <a:pt x="68446" y="476250"/>
                    <a:pt x="55916" y="467363"/>
                    <a:pt x="55916" y="456409"/>
                  </a:cubicBezTo>
                  <a:lnTo>
                    <a:pt x="55916" y="59531"/>
                  </a:lnTo>
                  <a:cubicBezTo>
                    <a:pt x="55916" y="48578"/>
                    <a:pt x="68459" y="39691"/>
                    <a:pt x="83860" y="39691"/>
                  </a:cubicBezTo>
                  <a:lnTo>
                    <a:pt x="754635" y="39691"/>
                  </a:lnTo>
                  <a:cubicBezTo>
                    <a:pt x="770036" y="39691"/>
                    <a:pt x="782593" y="48578"/>
                    <a:pt x="782593" y="59531"/>
                  </a:cubicBezTo>
                  <a:lnTo>
                    <a:pt x="782593" y="456409"/>
                  </a:lnTo>
                  <a:cubicBezTo>
                    <a:pt x="782593" y="467363"/>
                    <a:pt x="770036" y="476250"/>
                    <a:pt x="754635" y="476250"/>
                  </a:cubicBezTo>
                  <a:lnTo>
                    <a:pt x="670788" y="476250"/>
                  </a:lnTo>
                  <a:cubicBezTo>
                    <a:pt x="655360" y="476250"/>
                    <a:pt x="642830" y="485127"/>
                    <a:pt x="642830" y="496091"/>
                  </a:cubicBezTo>
                  <a:cubicBezTo>
                    <a:pt x="642830" y="523065"/>
                    <a:pt x="652919" y="549650"/>
                    <a:pt x="664845" y="571710"/>
                  </a:cubicBezTo>
                  <a:cubicBezTo>
                    <a:pt x="626517" y="554584"/>
                    <a:pt x="586928" y="528933"/>
                    <a:pt x="586928" y="49609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43" name="Google Shape;543;p69"/>
            <p:cNvSpPr/>
            <p:nvPr/>
          </p:nvSpPr>
          <p:spPr>
            <a:xfrm>
              <a:off x="2383135" y="2327860"/>
              <a:ext cx="166030" cy="198434"/>
            </a:xfrm>
            <a:custGeom>
              <a:avLst/>
              <a:gdLst/>
              <a:ahLst/>
              <a:cxnLst/>
              <a:rect l="l" t="t" r="r" b="b"/>
              <a:pathLst>
                <a:path w="223609" h="198434" extrusionOk="0">
                  <a:moveTo>
                    <a:pt x="111791" y="0"/>
                  </a:moveTo>
                  <a:cubicBezTo>
                    <a:pt x="50053" y="0"/>
                    <a:pt x="0" y="35538"/>
                    <a:pt x="0" y="79372"/>
                  </a:cubicBezTo>
                  <a:cubicBezTo>
                    <a:pt x="0" y="108671"/>
                    <a:pt x="21586" y="125730"/>
                    <a:pt x="40783" y="149419"/>
                  </a:cubicBezTo>
                  <a:cubicBezTo>
                    <a:pt x="47934" y="158258"/>
                    <a:pt x="55902" y="178584"/>
                    <a:pt x="55902" y="188509"/>
                  </a:cubicBezTo>
                  <a:cubicBezTo>
                    <a:pt x="55902" y="193986"/>
                    <a:pt x="62154" y="198434"/>
                    <a:pt x="69881" y="198434"/>
                  </a:cubicBezTo>
                  <a:lnTo>
                    <a:pt x="153728" y="198434"/>
                  </a:lnTo>
                  <a:cubicBezTo>
                    <a:pt x="161442" y="198434"/>
                    <a:pt x="167694" y="193986"/>
                    <a:pt x="167694" y="188509"/>
                  </a:cubicBezTo>
                  <a:cubicBezTo>
                    <a:pt x="167694" y="178584"/>
                    <a:pt x="175676" y="158248"/>
                    <a:pt x="182826" y="149419"/>
                  </a:cubicBezTo>
                  <a:cubicBezTo>
                    <a:pt x="202024" y="125730"/>
                    <a:pt x="223609" y="108671"/>
                    <a:pt x="223609" y="79372"/>
                  </a:cubicBezTo>
                  <a:cubicBezTo>
                    <a:pt x="223583" y="35538"/>
                    <a:pt x="173516" y="0"/>
                    <a:pt x="111791"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44" name="Google Shape;544;p69"/>
            <p:cNvSpPr/>
            <p:nvPr/>
          </p:nvSpPr>
          <p:spPr>
            <a:xfrm>
              <a:off x="2424642" y="2546135"/>
              <a:ext cx="83005" cy="19850"/>
            </a:xfrm>
            <a:custGeom>
              <a:avLst/>
              <a:gdLst/>
              <a:ahLst/>
              <a:cxnLst/>
              <a:rect l="l" t="t" r="r" b="b"/>
              <a:pathLst>
                <a:path w="111791" h="19850" extrusionOk="0">
                  <a:moveTo>
                    <a:pt x="97826" y="0"/>
                  </a:moveTo>
                  <a:lnTo>
                    <a:pt x="13979" y="0"/>
                  </a:lnTo>
                  <a:cubicBezTo>
                    <a:pt x="6265" y="0"/>
                    <a:pt x="0" y="4439"/>
                    <a:pt x="0" y="9925"/>
                  </a:cubicBezTo>
                  <a:cubicBezTo>
                    <a:pt x="0" y="15411"/>
                    <a:pt x="6252" y="19850"/>
                    <a:pt x="13979" y="19850"/>
                  </a:cubicBezTo>
                  <a:lnTo>
                    <a:pt x="97826" y="19850"/>
                  </a:lnTo>
                  <a:cubicBezTo>
                    <a:pt x="105540" y="19850"/>
                    <a:pt x="111791" y="15411"/>
                    <a:pt x="111791" y="9925"/>
                  </a:cubicBezTo>
                  <a:cubicBezTo>
                    <a:pt x="111791" y="4439"/>
                    <a:pt x="105540" y="0"/>
                    <a:pt x="97826"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45" name="Google Shape;545;p69"/>
            <p:cNvSpPr/>
            <p:nvPr/>
          </p:nvSpPr>
          <p:spPr>
            <a:xfrm>
              <a:off x="2440204" y="2585825"/>
              <a:ext cx="51876" cy="19850"/>
            </a:xfrm>
            <a:custGeom>
              <a:avLst/>
              <a:gdLst/>
              <a:ahLst/>
              <a:cxnLst/>
              <a:rect l="l" t="t" r="r" b="b"/>
              <a:pathLst>
                <a:path w="69867" h="19850" extrusionOk="0">
                  <a:moveTo>
                    <a:pt x="55902" y="0"/>
                  </a:moveTo>
                  <a:lnTo>
                    <a:pt x="13979" y="0"/>
                  </a:lnTo>
                  <a:cubicBezTo>
                    <a:pt x="6265" y="0"/>
                    <a:pt x="0" y="4448"/>
                    <a:pt x="0" y="9925"/>
                  </a:cubicBezTo>
                  <a:cubicBezTo>
                    <a:pt x="0" y="15402"/>
                    <a:pt x="6252" y="19850"/>
                    <a:pt x="13979" y="19850"/>
                  </a:cubicBezTo>
                  <a:lnTo>
                    <a:pt x="55902" y="19850"/>
                  </a:lnTo>
                  <a:cubicBezTo>
                    <a:pt x="63616" y="19850"/>
                    <a:pt x="69868" y="15402"/>
                    <a:pt x="69868" y="9925"/>
                  </a:cubicBezTo>
                  <a:cubicBezTo>
                    <a:pt x="69868" y="4448"/>
                    <a:pt x="63616" y="0"/>
                    <a:pt x="55902"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46" name="Google Shape;546;p69"/>
            <p:cNvSpPr/>
            <p:nvPr/>
          </p:nvSpPr>
          <p:spPr>
            <a:xfrm>
              <a:off x="2455777" y="2248478"/>
              <a:ext cx="20758" cy="59531"/>
            </a:xfrm>
            <a:custGeom>
              <a:avLst/>
              <a:gdLst/>
              <a:ahLst/>
              <a:cxnLst/>
              <a:rect l="l" t="t" r="r" b="b"/>
              <a:pathLst>
                <a:path w="27957" h="59531" extrusionOk="0">
                  <a:moveTo>
                    <a:pt x="13979" y="59531"/>
                  </a:moveTo>
                  <a:cubicBezTo>
                    <a:pt x="21693" y="59531"/>
                    <a:pt x="27958" y="55083"/>
                    <a:pt x="27958" y="49606"/>
                  </a:cubicBezTo>
                  <a:lnTo>
                    <a:pt x="27958" y="9925"/>
                  </a:lnTo>
                  <a:cubicBezTo>
                    <a:pt x="27958" y="4448"/>
                    <a:pt x="21706" y="0"/>
                    <a:pt x="13979" y="0"/>
                  </a:cubicBezTo>
                  <a:cubicBezTo>
                    <a:pt x="6252" y="0"/>
                    <a:pt x="0" y="4448"/>
                    <a:pt x="0" y="9925"/>
                  </a:cubicBezTo>
                  <a:lnTo>
                    <a:pt x="0" y="49616"/>
                  </a:lnTo>
                  <a:cubicBezTo>
                    <a:pt x="0" y="55093"/>
                    <a:pt x="6252" y="59531"/>
                    <a:pt x="13979" y="5953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47" name="Google Shape;547;p69"/>
            <p:cNvSpPr/>
            <p:nvPr/>
          </p:nvSpPr>
          <p:spPr>
            <a:xfrm>
              <a:off x="2300091" y="2397306"/>
              <a:ext cx="62266" cy="19850"/>
            </a:xfrm>
            <a:custGeom>
              <a:avLst/>
              <a:gdLst/>
              <a:ahLst/>
              <a:cxnLst/>
              <a:rect l="l" t="t" r="r" b="b"/>
              <a:pathLst>
                <a:path w="83860" h="19850" extrusionOk="0">
                  <a:moveTo>
                    <a:pt x="69881" y="0"/>
                  </a:moveTo>
                  <a:lnTo>
                    <a:pt x="13979" y="0"/>
                  </a:lnTo>
                  <a:cubicBezTo>
                    <a:pt x="6265" y="0"/>
                    <a:pt x="0" y="4439"/>
                    <a:pt x="0" y="9925"/>
                  </a:cubicBezTo>
                  <a:cubicBezTo>
                    <a:pt x="0" y="15411"/>
                    <a:pt x="6252" y="19850"/>
                    <a:pt x="13979" y="19850"/>
                  </a:cubicBezTo>
                  <a:lnTo>
                    <a:pt x="69881" y="19850"/>
                  </a:lnTo>
                  <a:cubicBezTo>
                    <a:pt x="77595" y="19850"/>
                    <a:pt x="83860" y="15402"/>
                    <a:pt x="83860" y="9925"/>
                  </a:cubicBezTo>
                  <a:cubicBezTo>
                    <a:pt x="83860" y="4448"/>
                    <a:pt x="77595" y="0"/>
                    <a:pt x="69881"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48" name="Google Shape;548;p69"/>
            <p:cNvSpPr/>
            <p:nvPr/>
          </p:nvSpPr>
          <p:spPr>
            <a:xfrm>
              <a:off x="2341615" y="2288167"/>
              <a:ext cx="50091" cy="47903"/>
            </a:xfrm>
            <a:custGeom>
              <a:avLst/>
              <a:gdLst/>
              <a:ahLst/>
              <a:cxnLst/>
              <a:rect l="l" t="t" r="r" b="b"/>
              <a:pathLst>
                <a:path w="67463" h="47903" extrusionOk="0">
                  <a:moveTo>
                    <a:pt x="63378" y="30968"/>
                  </a:moveTo>
                  <a:lnTo>
                    <a:pt x="23856" y="2908"/>
                  </a:lnTo>
                  <a:cubicBezTo>
                    <a:pt x="18396" y="-969"/>
                    <a:pt x="9555" y="-969"/>
                    <a:pt x="4095" y="2908"/>
                  </a:cubicBezTo>
                  <a:cubicBezTo>
                    <a:pt x="-1365" y="6784"/>
                    <a:pt x="-1365" y="13061"/>
                    <a:pt x="4095" y="16938"/>
                  </a:cubicBezTo>
                  <a:lnTo>
                    <a:pt x="43617" y="44998"/>
                  </a:lnTo>
                  <a:cubicBezTo>
                    <a:pt x="46354" y="46942"/>
                    <a:pt x="49936" y="47904"/>
                    <a:pt x="53504" y="47904"/>
                  </a:cubicBezTo>
                  <a:cubicBezTo>
                    <a:pt x="57073" y="47904"/>
                    <a:pt x="60655" y="46932"/>
                    <a:pt x="63378" y="44998"/>
                  </a:cubicBezTo>
                  <a:cubicBezTo>
                    <a:pt x="68825" y="41122"/>
                    <a:pt x="68825" y="34845"/>
                    <a:pt x="63378" y="30968"/>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49" name="Google Shape;549;p69"/>
            <p:cNvSpPr/>
            <p:nvPr/>
          </p:nvSpPr>
          <p:spPr>
            <a:xfrm>
              <a:off x="2540589" y="2288167"/>
              <a:ext cx="50092" cy="47903"/>
            </a:xfrm>
            <a:custGeom>
              <a:avLst/>
              <a:gdLst/>
              <a:ahLst/>
              <a:cxnLst/>
              <a:rect l="l" t="t" r="r" b="b"/>
              <a:pathLst>
                <a:path w="67464" h="47903" extrusionOk="0">
                  <a:moveTo>
                    <a:pt x="63381" y="2908"/>
                  </a:moveTo>
                  <a:cubicBezTo>
                    <a:pt x="57921" y="-969"/>
                    <a:pt x="49081" y="-969"/>
                    <a:pt x="43607" y="2908"/>
                  </a:cubicBezTo>
                  <a:lnTo>
                    <a:pt x="4085" y="30968"/>
                  </a:lnTo>
                  <a:cubicBezTo>
                    <a:pt x="-1362" y="34845"/>
                    <a:pt x="-1362" y="41122"/>
                    <a:pt x="4085" y="44998"/>
                  </a:cubicBezTo>
                  <a:cubicBezTo>
                    <a:pt x="6822" y="46942"/>
                    <a:pt x="10404" y="47904"/>
                    <a:pt x="13959" y="47904"/>
                  </a:cubicBezTo>
                  <a:cubicBezTo>
                    <a:pt x="17541" y="47904"/>
                    <a:pt x="21109" y="46932"/>
                    <a:pt x="23846" y="44998"/>
                  </a:cubicBezTo>
                  <a:lnTo>
                    <a:pt x="63368" y="16938"/>
                  </a:lnTo>
                  <a:cubicBezTo>
                    <a:pt x="68828" y="13061"/>
                    <a:pt x="68828" y="6784"/>
                    <a:pt x="63381" y="2908"/>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550" name="Google Shape;550;p69"/>
            <p:cNvSpPr/>
            <p:nvPr/>
          </p:nvSpPr>
          <p:spPr>
            <a:xfrm>
              <a:off x="2569936" y="2397306"/>
              <a:ext cx="62256" cy="19850"/>
            </a:xfrm>
            <a:custGeom>
              <a:avLst/>
              <a:gdLst/>
              <a:ahLst/>
              <a:cxnLst/>
              <a:rect l="l" t="t" r="r" b="b"/>
              <a:pathLst>
                <a:path w="83846" h="19850" extrusionOk="0">
                  <a:moveTo>
                    <a:pt x="69881" y="0"/>
                  </a:moveTo>
                  <a:lnTo>
                    <a:pt x="13992" y="0"/>
                  </a:lnTo>
                  <a:cubicBezTo>
                    <a:pt x="6265" y="0"/>
                    <a:pt x="0" y="4439"/>
                    <a:pt x="0" y="9925"/>
                  </a:cubicBezTo>
                  <a:cubicBezTo>
                    <a:pt x="0" y="15411"/>
                    <a:pt x="6265" y="19850"/>
                    <a:pt x="13992" y="19850"/>
                  </a:cubicBezTo>
                  <a:lnTo>
                    <a:pt x="69881" y="19850"/>
                  </a:lnTo>
                  <a:cubicBezTo>
                    <a:pt x="77595" y="19850"/>
                    <a:pt x="83847" y="15411"/>
                    <a:pt x="83847" y="9925"/>
                  </a:cubicBezTo>
                  <a:cubicBezTo>
                    <a:pt x="83847" y="4439"/>
                    <a:pt x="77595" y="0"/>
                    <a:pt x="69881" y="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pic>
        <p:nvPicPr>
          <p:cNvPr id="551" name="Google Shape;551;p69"/>
          <p:cNvPicPr preferRelativeResize="0"/>
          <p:nvPr/>
        </p:nvPicPr>
        <p:blipFill>
          <a:blip r:embed="rId3">
            <a:alphaModFix/>
          </a:blip>
          <a:stretch>
            <a:fillRect/>
          </a:stretch>
        </p:blipFill>
        <p:spPr>
          <a:xfrm>
            <a:off x="2117567" y="2224950"/>
            <a:ext cx="4819170" cy="2555100"/>
          </a:xfrm>
          <a:prstGeom prst="rect">
            <a:avLst/>
          </a:prstGeom>
          <a:noFill/>
          <a:ln>
            <a:noFill/>
          </a:ln>
        </p:spPr>
      </p:pic>
      <p:pic>
        <p:nvPicPr>
          <p:cNvPr id="21" name="Picture 2" descr="Branding – Hack Club">
            <a:extLst>
              <a:ext uri="{FF2B5EF4-FFF2-40B4-BE49-F238E27FC236}">
                <a16:creationId xmlns:a16="http://schemas.microsoft.com/office/drawing/2014/main" id="{F926B676-8214-4A55-B75A-E70D88077E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70"/>
          <p:cNvSpPr txBox="1"/>
          <p:nvPr/>
        </p:nvSpPr>
        <p:spPr>
          <a:xfrm>
            <a:off x="939475" y="229125"/>
            <a:ext cx="78840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Key Terms - Review</a:t>
            </a:r>
            <a:endParaRPr sz="4800" b="1">
              <a:solidFill>
                <a:srgbClr val="434343"/>
              </a:solidFill>
              <a:latin typeface="Overpass"/>
              <a:ea typeface="Overpass"/>
              <a:cs typeface="Overpass"/>
              <a:sym typeface="Overpass"/>
            </a:endParaRPr>
          </a:p>
        </p:txBody>
      </p:sp>
      <p:grpSp>
        <p:nvGrpSpPr>
          <p:cNvPr id="557" name="Google Shape;557;p70"/>
          <p:cNvGrpSpPr/>
          <p:nvPr/>
        </p:nvGrpSpPr>
        <p:grpSpPr>
          <a:xfrm>
            <a:off x="274969" y="405494"/>
            <a:ext cx="571606" cy="621036"/>
            <a:chOff x="584925" y="238125"/>
            <a:chExt cx="415200" cy="525100"/>
          </a:xfrm>
        </p:grpSpPr>
        <p:sp>
          <p:nvSpPr>
            <p:cNvPr id="558" name="Google Shape;558;p7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70"/>
          <p:cNvSpPr txBox="1"/>
          <p:nvPr/>
        </p:nvSpPr>
        <p:spPr>
          <a:xfrm>
            <a:off x="274975" y="1212300"/>
            <a:ext cx="85122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It’s important to review key terms from the lesson.  </a:t>
            </a:r>
            <a:endParaRPr>
              <a:solidFill>
                <a:srgbClr val="434343"/>
              </a:solidFill>
              <a:latin typeface="Overpass Light"/>
              <a:ea typeface="Overpass Light"/>
              <a:cs typeface="Overpass Light"/>
              <a:sym typeface="Overpass Light"/>
            </a:endParaRPr>
          </a:p>
          <a:p>
            <a:pPr marL="0" lvl="0" indent="0" algn="ctr" rtl="0">
              <a:spcBef>
                <a:spcPts val="0"/>
              </a:spcBef>
              <a:spcAft>
                <a:spcPts val="0"/>
              </a:spcAft>
              <a:buNone/>
            </a:pPr>
            <a:r>
              <a:rPr lang="en">
                <a:solidFill>
                  <a:srgbClr val="434343"/>
                </a:solidFill>
                <a:latin typeface="Overpass Light"/>
                <a:ea typeface="Overpass Light"/>
                <a:cs typeface="Overpass Light"/>
                <a:sym typeface="Overpass Light"/>
              </a:rPr>
              <a:t>Try and define what these terms mean and describe how you used them in your game!</a:t>
            </a:r>
            <a:endParaRPr>
              <a:solidFill>
                <a:srgbClr val="434343"/>
              </a:solidFill>
              <a:latin typeface="Overpass Light"/>
              <a:ea typeface="Overpass Light"/>
              <a:cs typeface="Overpass Light"/>
              <a:sym typeface="Overpass Light"/>
            </a:endParaRPr>
          </a:p>
        </p:txBody>
      </p:sp>
      <p:graphicFrame>
        <p:nvGraphicFramePr>
          <p:cNvPr id="565" name="Google Shape;565;p70"/>
          <p:cNvGraphicFramePr/>
          <p:nvPr/>
        </p:nvGraphicFramePr>
        <p:xfrm>
          <a:off x="3062838" y="1920982"/>
          <a:ext cx="2936475" cy="2758840"/>
        </p:xfrm>
        <a:graphic>
          <a:graphicData uri="http://schemas.openxmlformats.org/drawingml/2006/table">
            <a:tbl>
              <a:tblPr>
                <a:noFill/>
                <a:tableStyleId>{A8022D6E-61FF-4812-A157-BF80193C422C}</a:tableStyleId>
              </a:tblPr>
              <a:tblGrid>
                <a:gridCol w="1463575">
                  <a:extLst>
                    <a:ext uri="{9D8B030D-6E8A-4147-A177-3AD203B41FA5}">
                      <a16:colId xmlns:a16="http://schemas.microsoft.com/office/drawing/2014/main" val="20000"/>
                    </a:ext>
                  </a:extLst>
                </a:gridCol>
                <a:gridCol w="1472900">
                  <a:extLst>
                    <a:ext uri="{9D8B030D-6E8A-4147-A177-3AD203B41FA5}">
                      <a16:colId xmlns:a16="http://schemas.microsoft.com/office/drawing/2014/main" val="20001"/>
                    </a:ext>
                  </a:extLst>
                </a:gridCol>
              </a:tblGrid>
              <a:tr h="359775">
                <a:tc>
                  <a:txBody>
                    <a:bodyPr/>
                    <a:lstStyle/>
                    <a:p>
                      <a:pPr marL="0" lvl="0" indent="0" algn="ctr" rtl="0">
                        <a:spcBef>
                          <a:spcPts val="0"/>
                        </a:spcBef>
                        <a:spcAft>
                          <a:spcPts val="0"/>
                        </a:spcAft>
                        <a:buClr>
                          <a:schemeClr val="dk1"/>
                        </a:buClr>
                        <a:buSzPts val="1100"/>
                        <a:buFont typeface="Arial"/>
                        <a:buNone/>
                      </a:pPr>
                      <a:r>
                        <a:rPr lang="en" sz="1600" b="1">
                          <a:solidFill>
                            <a:srgbClr val="434343"/>
                          </a:solidFill>
                          <a:latin typeface="Overpass"/>
                          <a:ea typeface="Overpass"/>
                          <a:cs typeface="Overpass"/>
                          <a:sym typeface="Overpass"/>
                        </a:rPr>
                        <a:t>Hierarchy</a:t>
                      </a:r>
                      <a:endParaRPr sz="1600" b="1">
                        <a:solidFill>
                          <a:srgbClr val="434343"/>
                        </a:solidFill>
                        <a:latin typeface="Overpass"/>
                        <a:ea typeface="Overpass"/>
                        <a:cs typeface="Overpass"/>
                        <a:sym typeface="Overpass"/>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Clr>
                          <a:schemeClr val="dk1"/>
                        </a:buClr>
                        <a:buSzPts val="1100"/>
                        <a:buFont typeface="Arial"/>
                        <a:buNone/>
                      </a:pPr>
                      <a:r>
                        <a:rPr lang="en" sz="1600" b="1">
                          <a:solidFill>
                            <a:srgbClr val="434343"/>
                          </a:solidFill>
                          <a:latin typeface="Overpass"/>
                          <a:ea typeface="Overpass"/>
                          <a:cs typeface="Overpass"/>
                          <a:sym typeface="Overpass"/>
                        </a:rPr>
                        <a:t>Primitive</a:t>
                      </a:r>
                      <a:endParaRPr sz="1600" b="1">
                        <a:solidFill>
                          <a:srgbClr val="434343"/>
                        </a:solidFill>
                        <a:latin typeface="Overpass"/>
                        <a:ea typeface="Overpass"/>
                        <a:cs typeface="Overpass"/>
                        <a:sym typeface="Overpass"/>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672025">
                <a:tc>
                  <a:txBody>
                    <a:bodyPr/>
                    <a:lstStyle/>
                    <a:p>
                      <a:pPr marL="0" lvl="0" indent="0" algn="ctr" rtl="0">
                        <a:spcBef>
                          <a:spcPts val="0"/>
                        </a:spcBef>
                        <a:spcAft>
                          <a:spcPts val="0"/>
                        </a:spcAft>
                        <a:buClr>
                          <a:schemeClr val="dk1"/>
                        </a:buClr>
                        <a:buSzPts val="1100"/>
                        <a:buFont typeface="Arial"/>
                        <a:buNone/>
                      </a:pPr>
                      <a:r>
                        <a:rPr lang="en" sz="1600" b="1">
                          <a:solidFill>
                            <a:srgbClr val="434343"/>
                          </a:solidFill>
                          <a:latin typeface="Overpass"/>
                          <a:ea typeface="Overpass"/>
                          <a:cs typeface="Overpass"/>
                          <a:sym typeface="Overpass"/>
                        </a:rPr>
                        <a:t>Inspector</a:t>
                      </a:r>
                      <a:endParaRPr sz="1600" b="1">
                        <a:solidFill>
                          <a:srgbClr val="434343"/>
                        </a:solidFill>
                        <a:latin typeface="Overpass"/>
                        <a:ea typeface="Overpass"/>
                        <a:cs typeface="Overpass"/>
                        <a:sym typeface="Overpass"/>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600" b="1">
                          <a:solidFill>
                            <a:srgbClr val="434343"/>
                          </a:solidFill>
                          <a:latin typeface="Overpass"/>
                          <a:ea typeface="Overpass"/>
                          <a:cs typeface="Overpass"/>
                          <a:sym typeface="Overpass"/>
                        </a:rPr>
                        <a:t>Position</a:t>
                      </a:r>
                      <a:endParaRPr sz="1600" b="1">
                        <a:solidFill>
                          <a:srgbClr val="434343"/>
                        </a:solidFill>
                        <a:latin typeface="Overpass"/>
                        <a:ea typeface="Overpass"/>
                        <a:cs typeface="Overpass"/>
                        <a:sym typeface="Overpass"/>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62925">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Game View</a:t>
                      </a:r>
                      <a:endParaRPr sz="1600" b="1">
                        <a:solidFill>
                          <a:srgbClr val="434343"/>
                        </a:solidFill>
                        <a:latin typeface="Overpass"/>
                        <a:ea typeface="Overpass"/>
                        <a:cs typeface="Overpass"/>
                        <a:sym typeface="Overpass"/>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Scale</a:t>
                      </a:r>
                      <a:endParaRPr sz="1600" b="1">
                        <a:solidFill>
                          <a:srgbClr val="434343"/>
                        </a:solidFill>
                        <a:latin typeface="Overpass"/>
                        <a:ea typeface="Overpass"/>
                        <a:cs typeface="Overpass"/>
                        <a:sym typeface="Overpass"/>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598600">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Scene View</a:t>
                      </a:r>
                      <a:endParaRPr sz="1600" b="1">
                        <a:solidFill>
                          <a:srgbClr val="434343"/>
                        </a:solidFill>
                        <a:latin typeface="Overpass"/>
                        <a:ea typeface="Overpass"/>
                        <a:cs typeface="Overpass"/>
                        <a:sym typeface="Overpass"/>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tcPr>
                </a:tc>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Rotate</a:t>
                      </a:r>
                      <a:endParaRPr sz="1600" b="1">
                        <a:solidFill>
                          <a:srgbClr val="434343"/>
                        </a:solidFill>
                        <a:latin typeface="Overpass"/>
                        <a:ea typeface="Overpass"/>
                        <a:cs typeface="Overpass"/>
                        <a:sym typeface="Overpass"/>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598600">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Project Files</a:t>
                      </a:r>
                      <a:endParaRPr sz="1600" b="1">
                        <a:solidFill>
                          <a:srgbClr val="434343"/>
                        </a:solidFill>
                        <a:latin typeface="Overpass"/>
                        <a:ea typeface="Overpass"/>
                        <a:cs typeface="Overpass"/>
                        <a:sym typeface="Overpass"/>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9DAF8"/>
                    </a:solidFill>
                  </a:tcPr>
                </a:tc>
                <a:tc>
                  <a:txBody>
                    <a:bodyPr/>
                    <a:lstStyle/>
                    <a:p>
                      <a:pPr marL="0" lvl="0" indent="0" algn="ctr" rtl="0">
                        <a:spcBef>
                          <a:spcPts val="0"/>
                        </a:spcBef>
                        <a:spcAft>
                          <a:spcPts val="0"/>
                        </a:spcAft>
                        <a:buNone/>
                      </a:pPr>
                      <a:r>
                        <a:rPr lang="en" sz="1600" b="1">
                          <a:solidFill>
                            <a:srgbClr val="434343"/>
                          </a:solidFill>
                          <a:latin typeface="Overpass"/>
                          <a:ea typeface="Overpass"/>
                          <a:cs typeface="Overpass"/>
                          <a:sym typeface="Overpass"/>
                        </a:rPr>
                        <a:t>Transform</a:t>
                      </a:r>
                      <a:endParaRPr sz="1600" b="1">
                        <a:solidFill>
                          <a:srgbClr val="434343"/>
                        </a:solidFill>
                        <a:latin typeface="Overpass"/>
                        <a:ea typeface="Overpass"/>
                        <a:cs typeface="Overpass"/>
                        <a:sym typeface="Overpass"/>
                      </a:endParaRPr>
                    </a:p>
                  </a:txBody>
                  <a:tcPr marL="91425" marR="91425" marT="91425" marB="91425">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bl>
          </a:graphicData>
        </a:graphic>
      </p:graphicFrame>
      <p:pic>
        <p:nvPicPr>
          <p:cNvPr id="12" name="Picture 2" descr="Branding – Hack Club">
            <a:extLst>
              <a:ext uri="{FF2B5EF4-FFF2-40B4-BE49-F238E27FC236}">
                <a16:creationId xmlns:a16="http://schemas.microsoft.com/office/drawing/2014/main" id="{82518F6A-4506-4CEB-9FB7-AA79265E3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1"/>
          <p:cNvSpPr txBox="1"/>
          <p:nvPr/>
        </p:nvSpPr>
        <p:spPr>
          <a:xfrm>
            <a:off x="1265000" y="1761875"/>
            <a:ext cx="42258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Extension</a:t>
            </a:r>
            <a:endParaRPr sz="4800" b="1">
              <a:solidFill>
                <a:srgbClr val="434343"/>
              </a:solidFill>
              <a:latin typeface="Overpass"/>
              <a:ea typeface="Overpass"/>
              <a:cs typeface="Overpass"/>
              <a:sym typeface="Overpass"/>
            </a:endParaRPr>
          </a:p>
        </p:txBody>
      </p:sp>
      <p:sp>
        <p:nvSpPr>
          <p:cNvPr id="571" name="Google Shape;571;p71"/>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Done Early?</a:t>
            </a:r>
            <a:endParaRPr sz="1800">
              <a:solidFill>
                <a:srgbClr val="434343"/>
              </a:solidFill>
              <a:latin typeface="Overpass Light"/>
              <a:ea typeface="Overpass Light"/>
              <a:cs typeface="Overpass Light"/>
              <a:sym typeface="Overpass Light"/>
            </a:endParaRPr>
          </a:p>
        </p:txBody>
      </p:sp>
      <p:sp>
        <p:nvSpPr>
          <p:cNvPr id="572" name="Google Shape;572;p71"/>
          <p:cNvSpPr/>
          <p:nvPr/>
        </p:nvSpPr>
        <p:spPr>
          <a:xfrm>
            <a:off x="694612" y="1911001"/>
            <a:ext cx="570395" cy="660759"/>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2" descr="Branding – Hack Club">
            <a:extLst>
              <a:ext uri="{FF2B5EF4-FFF2-40B4-BE49-F238E27FC236}">
                <a16:creationId xmlns:a16="http://schemas.microsoft.com/office/drawing/2014/main" id="{E0CA8C40-48B8-466D-AC31-2D795CB8A2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72"/>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Extend your ideas</a:t>
            </a:r>
            <a:endParaRPr sz="3500" b="1">
              <a:solidFill>
                <a:srgbClr val="434343"/>
              </a:solidFill>
              <a:latin typeface="Overpass"/>
              <a:ea typeface="Overpass"/>
              <a:cs typeface="Overpass"/>
              <a:sym typeface="Overpass"/>
            </a:endParaRPr>
          </a:p>
        </p:txBody>
      </p:sp>
      <p:sp>
        <p:nvSpPr>
          <p:cNvPr id="578" name="Google Shape;578;p72"/>
          <p:cNvSpPr txBox="1"/>
          <p:nvPr/>
        </p:nvSpPr>
        <p:spPr>
          <a:xfrm>
            <a:off x="304650" y="1015375"/>
            <a:ext cx="4267200" cy="3426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34343"/>
              </a:buClr>
              <a:buSzPts val="1800"/>
              <a:buFont typeface="Overpass Light"/>
              <a:buAutoNum type="arabicPeriod"/>
            </a:pPr>
            <a:r>
              <a:rPr lang="en" sz="1800" b="1">
                <a:solidFill>
                  <a:srgbClr val="FF9900"/>
                </a:solidFill>
                <a:latin typeface="Overpass"/>
                <a:ea typeface="Overpass"/>
                <a:cs typeface="Overpass"/>
                <a:sym typeface="Overpass"/>
              </a:rPr>
              <a:t>Medium</a:t>
            </a:r>
            <a:r>
              <a:rPr lang="en" sz="1800">
                <a:solidFill>
                  <a:srgbClr val="434343"/>
                </a:solidFill>
                <a:latin typeface="Overpass Light"/>
                <a:ea typeface="Overpass Light"/>
                <a:cs typeface="Overpass Light"/>
                <a:sym typeface="Overpass Light"/>
              </a:rPr>
              <a:t> - Challenge yourself by building something a little more interesting. Can you create a globe?  Or a basketball?  Can you build a structure like a building or a ramp?</a:t>
            </a:r>
            <a:endParaRPr sz="18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800">
              <a:solidFill>
                <a:srgbClr val="434343"/>
              </a:solidFill>
              <a:latin typeface="Overpass Light"/>
              <a:ea typeface="Overpass Light"/>
              <a:cs typeface="Overpass Light"/>
              <a:sym typeface="Overpass Light"/>
            </a:endParaRPr>
          </a:p>
          <a:p>
            <a:pPr marL="457200" lvl="0" indent="-342900" algn="l" rtl="0">
              <a:lnSpc>
                <a:spcPct val="115000"/>
              </a:lnSpc>
              <a:spcBef>
                <a:spcPts val="0"/>
              </a:spcBef>
              <a:spcAft>
                <a:spcPts val="0"/>
              </a:spcAft>
              <a:buClr>
                <a:srgbClr val="434343"/>
              </a:buClr>
              <a:buSzPts val="1800"/>
              <a:buFont typeface="Overpass Light"/>
              <a:buAutoNum type="arabicPeriod"/>
            </a:pPr>
            <a:r>
              <a:rPr lang="en" sz="1800" b="1">
                <a:solidFill>
                  <a:srgbClr val="FF0000"/>
                </a:solidFill>
                <a:latin typeface="Overpass"/>
                <a:ea typeface="Overpass"/>
                <a:cs typeface="Overpass"/>
                <a:sym typeface="Overpass"/>
              </a:rPr>
              <a:t>Advanced</a:t>
            </a:r>
            <a:r>
              <a:rPr lang="en" sz="1800">
                <a:solidFill>
                  <a:srgbClr val="434343"/>
                </a:solidFill>
                <a:latin typeface="Overpass Light"/>
                <a:ea typeface="Overpass Light"/>
                <a:cs typeface="Overpass Light"/>
                <a:sym typeface="Overpass Light"/>
              </a:rPr>
              <a:t> - Try advanced 3D objects like Terrain, Tree and 3D text.  This will require a lot more discovery. </a:t>
            </a:r>
            <a:endParaRPr sz="1800">
              <a:solidFill>
                <a:srgbClr val="434343"/>
              </a:solidFill>
              <a:latin typeface="Overpass Light"/>
              <a:ea typeface="Overpass Light"/>
              <a:cs typeface="Overpass Light"/>
              <a:sym typeface="Overpass Light"/>
            </a:endParaRPr>
          </a:p>
        </p:txBody>
      </p:sp>
      <p:sp>
        <p:nvSpPr>
          <p:cNvPr id="579" name="Google Shape;579;p72"/>
          <p:cNvSpPr/>
          <p:nvPr/>
        </p:nvSpPr>
        <p:spPr>
          <a:xfrm>
            <a:off x="374612" y="205576"/>
            <a:ext cx="570395" cy="660759"/>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0" name="Google Shape;580;p72"/>
          <p:cNvPicPr preferRelativeResize="0"/>
          <p:nvPr/>
        </p:nvPicPr>
        <p:blipFill>
          <a:blip r:embed="rId3">
            <a:alphaModFix/>
          </a:blip>
          <a:stretch>
            <a:fillRect/>
          </a:stretch>
        </p:blipFill>
        <p:spPr>
          <a:xfrm>
            <a:off x="4862275" y="1535650"/>
            <a:ext cx="3961250" cy="2266474"/>
          </a:xfrm>
          <a:prstGeom prst="rect">
            <a:avLst/>
          </a:prstGeom>
          <a:noFill/>
          <a:ln>
            <a:noFill/>
          </a:ln>
        </p:spPr>
      </p:pic>
      <p:pic>
        <p:nvPicPr>
          <p:cNvPr id="6" name="Picture 2" descr="Branding – Hack Club">
            <a:extLst>
              <a:ext uri="{FF2B5EF4-FFF2-40B4-BE49-F238E27FC236}">
                <a16:creationId xmlns:a16="http://schemas.microsoft.com/office/drawing/2014/main" id="{165FD36F-8A33-4EFB-857B-566A0B65E9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pic>
        <p:nvPicPr>
          <p:cNvPr id="2" name="Picture 2" descr="Branding – Hack Club">
            <a:extLst>
              <a:ext uri="{FF2B5EF4-FFF2-40B4-BE49-F238E27FC236}">
                <a16:creationId xmlns:a16="http://schemas.microsoft.com/office/drawing/2014/main" id="{7017A0A0-E49B-4FAC-B8A1-73E877CB0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0106" y="1379856"/>
            <a:ext cx="2383787" cy="2383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3"/>
          <p:cNvSpPr txBox="1"/>
          <p:nvPr/>
        </p:nvSpPr>
        <p:spPr>
          <a:xfrm>
            <a:off x="939475" y="229125"/>
            <a:ext cx="43428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Key Terms - 2</a:t>
            </a:r>
            <a:endParaRPr sz="4800" b="1">
              <a:solidFill>
                <a:srgbClr val="434343"/>
              </a:solidFill>
              <a:latin typeface="Overpass"/>
              <a:ea typeface="Overpass"/>
              <a:cs typeface="Overpass"/>
              <a:sym typeface="Overpass"/>
            </a:endParaRPr>
          </a:p>
        </p:txBody>
      </p:sp>
      <p:grpSp>
        <p:nvGrpSpPr>
          <p:cNvPr id="205" name="Google Shape;205;p43"/>
          <p:cNvGrpSpPr/>
          <p:nvPr/>
        </p:nvGrpSpPr>
        <p:grpSpPr>
          <a:xfrm>
            <a:off x="274969" y="405494"/>
            <a:ext cx="571606" cy="621036"/>
            <a:chOff x="584925" y="238125"/>
            <a:chExt cx="415200" cy="525100"/>
          </a:xfrm>
        </p:grpSpPr>
        <p:sp>
          <p:nvSpPr>
            <p:cNvPr id="206" name="Google Shape;206;p43"/>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3"/>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3"/>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3"/>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3"/>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3"/>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12" name="Google Shape;212;p43"/>
          <p:cNvGraphicFramePr/>
          <p:nvPr/>
        </p:nvGraphicFramePr>
        <p:xfrm>
          <a:off x="320500" y="1308933"/>
          <a:ext cx="8503000" cy="2149285"/>
        </p:xfrm>
        <a:graphic>
          <a:graphicData uri="http://schemas.openxmlformats.org/drawingml/2006/table">
            <a:tbl>
              <a:tblPr>
                <a:noFill/>
                <a:tableStyleId>{A8022D6E-61FF-4812-A157-BF80193C422C}</a:tableStyleId>
              </a:tblPr>
              <a:tblGrid>
                <a:gridCol w="1392450">
                  <a:extLst>
                    <a:ext uri="{9D8B030D-6E8A-4147-A177-3AD203B41FA5}">
                      <a16:colId xmlns:a16="http://schemas.microsoft.com/office/drawing/2014/main" val="20000"/>
                    </a:ext>
                  </a:extLst>
                </a:gridCol>
                <a:gridCol w="7110550">
                  <a:extLst>
                    <a:ext uri="{9D8B030D-6E8A-4147-A177-3AD203B41FA5}">
                      <a16:colId xmlns:a16="http://schemas.microsoft.com/office/drawing/2014/main" val="20001"/>
                    </a:ext>
                  </a:extLst>
                </a:gridCol>
              </a:tblGrid>
              <a:tr h="228975">
                <a:tc>
                  <a:txBody>
                    <a:bodyPr/>
                    <a:lstStyle/>
                    <a:p>
                      <a:pPr marL="0" lvl="0" indent="0" algn="l" rtl="0">
                        <a:spcBef>
                          <a:spcPts val="0"/>
                        </a:spcBef>
                        <a:spcAft>
                          <a:spcPts val="0"/>
                        </a:spcAft>
                        <a:buClr>
                          <a:schemeClr val="dk1"/>
                        </a:buClr>
                        <a:buSzPts val="1100"/>
                        <a:buFont typeface="Arial"/>
                        <a:buNone/>
                      </a:pPr>
                      <a:r>
                        <a:rPr lang="en" sz="1600" b="1">
                          <a:solidFill>
                            <a:srgbClr val="434343"/>
                          </a:solidFill>
                          <a:latin typeface="Overpass"/>
                          <a:ea typeface="Overpass"/>
                          <a:cs typeface="Overpass"/>
                          <a:sym typeface="Overpass"/>
                        </a:rPr>
                        <a:t>Primitive</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Basic geometric forms.</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0"/>
                  </a:ext>
                </a:extLst>
              </a:tr>
              <a:tr h="293975">
                <a:tc>
                  <a:txBody>
                    <a:bodyPr/>
                    <a:lstStyle/>
                    <a:p>
                      <a:pPr marL="0" lvl="0" indent="0" algn="l" rtl="0">
                        <a:spcBef>
                          <a:spcPts val="0"/>
                        </a:spcBef>
                        <a:spcAft>
                          <a:spcPts val="0"/>
                        </a:spcAft>
                        <a:buClr>
                          <a:schemeClr val="dk1"/>
                        </a:buClr>
                        <a:buSzPts val="1100"/>
                        <a:buFont typeface="Arial"/>
                        <a:buNone/>
                      </a:pPr>
                      <a:r>
                        <a:rPr lang="en" sz="1600" b="1">
                          <a:solidFill>
                            <a:srgbClr val="434343"/>
                          </a:solidFill>
                          <a:latin typeface="Overpass"/>
                          <a:ea typeface="Overpass"/>
                          <a:cs typeface="Overpass"/>
                          <a:sym typeface="Overpass"/>
                        </a:rPr>
                        <a:t>Position</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SzPts val="1100"/>
                        <a:buFont typeface="Arial"/>
                        <a:buNone/>
                      </a:pPr>
                      <a:r>
                        <a:rPr lang="en" sz="1600">
                          <a:solidFill>
                            <a:srgbClr val="434343"/>
                          </a:solidFill>
                          <a:latin typeface="Overpass"/>
                          <a:ea typeface="Overpass"/>
                          <a:cs typeface="Overpass"/>
                          <a:sym typeface="Overpass"/>
                        </a:rPr>
                        <a:t>Where a GameObject is placed in a scene, using the X, Y and Z coordinates.</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1600" b="1">
                          <a:solidFill>
                            <a:srgbClr val="434343"/>
                          </a:solidFill>
                          <a:latin typeface="Overpass"/>
                          <a:ea typeface="Overpass"/>
                          <a:cs typeface="Overpass"/>
                          <a:sym typeface="Overpass"/>
                        </a:rPr>
                        <a:t>Scale</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The size of an object with X as the width, Y as the height, and Z as the depth.</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9DAF8"/>
                    </a:solidFill>
                  </a:tcPr>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sz="1600" b="1">
                          <a:solidFill>
                            <a:srgbClr val="434343"/>
                          </a:solidFill>
                          <a:latin typeface="Overpass"/>
                          <a:ea typeface="Overpass"/>
                          <a:cs typeface="Overpass"/>
                          <a:sym typeface="Overpass"/>
                        </a:rPr>
                        <a:t>Rotate</a:t>
                      </a:r>
                      <a:endParaRPr sz="1600" b="1">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9DAF8"/>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The circular movement of an object around the X, Y, or Z axis.</a:t>
                      </a:r>
                      <a:endParaRPr sz="1600">
                        <a:solidFill>
                          <a:srgbClr val="434343"/>
                        </a:solidFill>
                        <a:latin typeface="Overpass"/>
                        <a:ea typeface="Overpass"/>
                        <a:cs typeface="Overpass"/>
                        <a:sym typeface="Overpass"/>
                      </a:endParaRPr>
                    </a:p>
                  </a:txBody>
                  <a:tcPr marL="91425" marR="91425" marT="91425" marB="91425">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9DAF8"/>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2525">
                <a:tc>
                  <a:txBody>
                    <a:bodyPr/>
                    <a:lstStyle/>
                    <a:p>
                      <a:pPr marL="0" lvl="0" indent="0" algn="l" rtl="0">
                        <a:spcBef>
                          <a:spcPts val="0"/>
                        </a:spcBef>
                        <a:spcAft>
                          <a:spcPts val="0"/>
                        </a:spcAft>
                        <a:buNone/>
                      </a:pPr>
                      <a:r>
                        <a:rPr lang="en" sz="1600" b="1">
                          <a:solidFill>
                            <a:srgbClr val="434343"/>
                          </a:solidFill>
                          <a:latin typeface="Overpass"/>
                          <a:ea typeface="Overpass"/>
                          <a:cs typeface="Overpass"/>
                          <a:sym typeface="Overpass"/>
                        </a:rPr>
                        <a:t>Transform</a:t>
                      </a:r>
                      <a:endParaRPr sz="1600" b="1">
                        <a:solidFill>
                          <a:srgbClr val="434343"/>
                        </a:solidFill>
                        <a:latin typeface="Overpass"/>
                        <a:ea typeface="Overpass"/>
                        <a:cs typeface="Overpass"/>
                        <a:sym typeface="Overpass"/>
                      </a:endParaRPr>
                    </a:p>
                  </a:txBody>
                  <a:tcPr marL="91425" marR="91425" marT="91425" marB="91425">
                    <a:lnL w="9525" cap="flat" cmpd="sng">
                      <a:solidFill>
                        <a:srgbClr val="C9DAF8"/>
                      </a:solidFill>
                      <a:prstDash val="solid"/>
                      <a:round/>
                      <a:headEnd type="none" w="sm" len="sm"/>
                      <a:tailEnd type="none" w="sm" len="sm"/>
                    </a:lnL>
                    <a:lnR w="9525" cap="flat" cmpd="sng">
                      <a:solidFill>
                        <a:srgbClr val="C9DAF8"/>
                      </a:solidFill>
                      <a:prstDash val="solid"/>
                      <a:round/>
                      <a:headEnd type="none" w="sm" len="sm"/>
                      <a:tailEnd type="none" w="sm" len="sm"/>
                    </a:lnR>
                    <a:lnT w="9525" cap="flat" cmpd="sng">
                      <a:solidFill>
                        <a:srgbClr val="C9DAF8"/>
                      </a:solidFill>
                      <a:prstDash val="solid"/>
                      <a:round/>
                      <a:headEnd type="none" w="sm" len="sm"/>
                      <a:tailEnd type="none" w="sm" len="sm"/>
                    </a:lnT>
                    <a:lnB w="9525" cap="flat" cmpd="sng">
                      <a:solidFill>
                        <a:srgbClr val="C9DAF8"/>
                      </a:solidFill>
                      <a:prstDash val="solid"/>
                      <a:round/>
                      <a:headEnd type="none" w="sm" len="sm"/>
                      <a:tailEnd type="none" w="sm" len="sm"/>
                    </a:lnB>
                    <a:solidFill>
                      <a:srgbClr val="C9DAF8"/>
                    </a:solidFill>
                  </a:tcPr>
                </a:tc>
                <a:tc>
                  <a:txBody>
                    <a:bodyPr/>
                    <a:lstStyle/>
                    <a:p>
                      <a:pPr marL="0" lvl="0" indent="0" algn="l" rtl="0">
                        <a:spcBef>
                          <a:spcPts val="0"/>
                        </a:spcBef>
                        <a:spcAft>
                          <a:spcPts val="0"/>
                        </a:spcAft>
                        <a:buNone/>
                      </a:pPr>
                      <a:r>
                        <a:rPr lang="en" sz="1600">
                          <a:solidFill>
                            <a:srgbClr val="434343"/>
                          </a:solidFill>
                          <a:latin typeface="Overpass"/>
                          <a:ea typeface="Overpass"/>
                          <a:cs typeface="Overpass"/>
                          <a:sym typeface="Overpass"/>
                        </a:rPr>
                        <a:t>Changing the Position, Scale, or Rotation of a GameObject</a:t>
                      </a:r>
                      <a:endParaRPr sz="1600">
                        <a:solidFill>
                          <a:srgbClr val="434343"/>
                        </a:solidFill>
                        <a:latin typeface="Overpass"/>
                        <a:ea typeface="Overpass"/>
                        <a:cs typeface="Overpass"/>
                        <a:sym typeface="Overpass"/>
                      </a:endParaRPr>
                    </a:p>
                  </a:txBody>
                  <a:tcPr marL="91425" marR="91425" marT="91425" marB="91425">
                    <a:lnL w="9525" cap="flat" cmpd="sng">
                      <a:solidFill>
                        <a:srgbClr val="C9DAF8"/>
                      </a:solidFill>
                      <a:prstDash val="solid"/>
                      <a:round/>
                      <a:headEnd type="none" w="sm" len="sm"/>
                      <a:tailEnd type="none" w="sm" len="sm"/>
                    </a:lnL>
                    <a:lnR w="9525" cap="flat" cmpd="sng">
                      <a:solidFill>
                        <a:srgbClr val="C9DAF8"/>
                      </a:solidFill>
                      <a:prstDash val="solid"/>
                      <a:round/>
                      <a:headEnd type="none" w="sm" len="sm"/>
                      <a:tailEnd type="none" w="sm" len="sm"/>
                    </a:lnR>
                    <a:lnT w="9525" cap="flat" cmpd="sng">
                      <a:solidFill>
                        <a:srgbClr val="C9DAF8"/>
                      </a:solidFill>
                      <a:prstDash val="solid"/>
                      <a:round/>
                      <a:headEnd type="none" w="sm" len="sm"/>
                      <a:tailEnd type="none" w="sm" len="sm"/>
                    </a:lnT>
                    <a:lnB w="9525" cap="flat" cmpd="sng">
                      <a:solidFill>
                        <a:srgbClr val="C9DAF8"/>
                      </a:solidFill>
                      <a:prstDash val="solid"/>
                      <a:round/>
                      <a:headEnd type="none" w="sm" len="sm"/>
                      <a:tailEnd type="none" w="sm" len="sm"/>
                    </a:lnB>
                    <a:solidFill>
                      <a:srgbClr val="C9DAF8"/>
                    </a:solidFill>
                  </a:tcPr>
                </a:tc>
                <a:extLst>
                  <a:ext uri="{0D108BD9-81ED-4DB2-BD59-A6C34878D82A}">
                    <a16:rowId xmlns:a16="http://schemas.microsoft.com/office/drawing/2014/main" val="10004"/>
                  </a:ext>
                </a:extLst>
              </a:tr>
            </a:tbl>
          </a:graphicData>
        </a:graphic>
      </p:graphicFrame>
      <p:pic>
        <p:nvPicPr>
          <p:cNvPr id="11" name="Picture 2" descr="Branding – Hack Club">
            <a:extLst>
              <a:ext uri="{FF2B5EF4-FFF2-40B4-BE49-F238E27FC236}">
                <a16:creationId xmlns:a16="http://schemas.microsoft.com/office/drawing/2014/main" id="{72824EA8-D84A-4DD4-AF9B-C838234923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4"/>
          <p:cNvSpPr txBox="1"/>
          <p:nvPr/>
        </p:nvSpPr>
        <p:spPr>
          <a:xfrm>
            <a:off x="1265000" y="1761875"/>
            <a:ext cx="42258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Introduction</a:t>
            </a:r>
            <a:endParaRPr sz="4800" b="1">
              <a:solidFill>
                <a:srgbClr val="434343"/>
              </a:solidFill>
              <a:latin typeface="Overpass"/>
              <a:ea typeface="Overpass"/>
              <a:cs typeface="Overpass"/>
              <a:sym typeface="Overpass"/>
            </a:endParaRPr>
          </a:p>
        </p:txBody>
      </p:sp>
      <p:sp>
        <p:nvSpPr>
          <p:cNvPr id="218" name="Google Shape;218;p44"/>
          <p:cNvSpPr/>
          <p:nvPr/>
        </p:nvSpPr>
        <p:spPr>
          <a:xfrm>
            <a:off x="700168" y="1972075"/>
            <a:ext cx="564833" cy="587210"/>
          </a:xfrm>
          <a:custGeom>
            <a:avLst/>
            <a:gdLst/>
            <a:ahLst/>
            <a:cxnLst/>
            <a:rect l="l" t="t" r="r" b="b"/>
            <a:pathLst>
              <a:path w="190500" h="174635" extrusionOk="0">
                <a:moveTo>
                  <a:pt x="95250" y="37474"/>
                </a:moveTo>
                <a:cubicBezTo>
                  <a:pt x="89535" y="37474"/>
                  <a:pt x="85090" y="41919"/>
                  <a:pt x="85090" y="47634"/>
                </a:cubicBezTo>
                <a:cubicBezTo>
                  <a:pt x="85090" y="52714"/>
                  <a:pt x="89535" y="57159"/>
                  <a:pt x="95250" y="57159"/>
                </a:cubicBezTo>
                <a:cubicBezTo>
                  <a:pt x="100965" y="57159"/>
                  <a:pt x="105410" y="52714"/>
                  <a:pt x="105410" y="47634"/>
                </a:cubicBezTo>
                <a:cubicBezTo>
                  <a:pt x="105410" y="41919"/>
                  <a:pt x="100965" y="37474"/>
                  <a:pt x="95250" y="37474"/>
                </a:cubicBezTo>
                <a:close/>
                <a:moveTo>
                  <a:pt x="87630" y="71129"/>
                </a:moveTo>
                <a:lnTo>
                  <a:pt x="87630" y="118754"/>
                </a:lnTo>
                <a:lnTo>
                  <a:pt x="103505" y="118754"/>
                </a:lnTo>
                <a:lnTo>
                  <a:pt x="103505" y="71129"/>
                </a:lnTo>
                <a:close/>
                <a:moveTo>
                  <a:pt x="95250" y="15884"/>
                </a:moveTo>
                <a:cubicBezTo>
                  <a:pt x="139065" y="15884"/>
                  <a:pt x="174625" y="43824"/>
                  <a:pt x="174625" y="79384"/>
                </a:cubicBezTo>
                <a:cubicBezTo>
                  <a:pt x="174625" y="118119"/>
                  <a:pt x="133985" y="142249"/>
                  <a:pt x="95885" y="142249"/>
                </a:cubicBezTo>
                <a:cubicBezTo>
                  <a:pt x="80645" y="142249"/>
                  <a:pt x="69215" y="139074"/>
                  <a:pt x="60960" y="137169"/>
                </a:cubicBezTo>
                <a:cubicBezTo>
                  <a:pt x="53340" y="142249"/>
                  <a:pt x="48260" y="145424"/>
                  <a:pt x="27305" y="151774"/>
                </a:cubicBezTo>
                <a:cubicBezTo>
                  <a:pt x="31115" y="140979"/>
                  <a:pt x="33020" y="129549"/>
                  <a:pt x="31750" y="117484"/>
                </a:cubicBezTo>
                <a:cubicBezTo>
                  <a:pt x="25400" y="109864"/>
                  <a:pt x="15875" y="98434"/>
                  <a:pt x="15875" y="79384"/>
                </a:cubicBezTo>
                <a:cubicBezTo>
                  <a:pt x="15875" y="43824"/>
                  <a:pt x="51435" y="15884"/>
                  <a:pt x="95250" y="15884"/>
                </a:cubicBezTo>
                <a:close/>
                <a:moveTo>
                  <a:pt x="96646" y="0"/>
                </a:moveTo>
                <a:cubicBezTo>
                  <a:pt x="96181" y="0"/>
                  <a:pt x="95716" y="3"/>
                  <a:pt x="95250" y="9"/>
                </a:cubicBezTo>
                <a:cubicBezTo>
                  <a:pt x="45085" y="9"/>
                  <a:pt x="0" y="33029"/>
                  <a:pt x="0" y="79384"/>
                </a:cubicBezTo>
                <a:cubicBezTo>
                  <a:pt x="0" y="95259"/>
                  <a:pt x="5715" y="111134"/>
                  <a:pt x="16510" y="123834"/>
                </a:cubicBezTo>
                <a:cubicBezTo>
                  <a:pt x="16510" y="138439"/>
                  <a:pt x="8255" y="159394"/>
                  <a:pt x="635" y="174634"/>
                </a:cubicBezTo>
                <a:cubicBezTo>
                  <a:pt x="20955" y="170824"/>
                  <a:pt x="50165" y="162569"/>
                  <a:pt x="63500" y="154314"/>
                </a:cubicBezTo>
                <a:cubicBezTo>
                  <a:pt x="74930" y="156854"/>
                  <a:pt x="85725" y="158124"/>
                  <a:pt x="95885" y="158124"/>
                </a:cubicBezTo>
                <a:cubicBezTo>
                  <a:pt x="152400" y="158124"/>
                  <a:pt x="190500" y="120024"/>
                  <a:pt x="190500" y="79384"/>
                </a:cubicBezTo>
                <a:cubicBezTo>
                  <a:pt x="190500" y="33459"/>
                  <a:pt x="146248" y="0"/>
                  <a:pt x="966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4"/>
          <p:cNvSpPr txBox="1"/>
          <p:nvPr/>
        </p:nvSpPr>
        <p:spPr>
          <a:xfrm>
            <a:off x="524925" y="2559275"/>
            <a:ext cx="3267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Getting to know each other</a:t>
            </a:r>
            <a:endParaRPr sz="1800">
              <a:solidFill>
                <a:srgbClr val="434343"/>
              </a:solidFill>
              <a:latin typeface="Overpass Light"/>
              <a:ea typeface="Overpass Light"/>
              <a:cs typeface="Overpass Light"/>
              <a:sym typeface="Overpass Light"/>
            </a:endParaRPr>
          </a:p>
        </p:txBody>
      </p:sp>
      <p:pic>
        <p:nvPicPr>
          <p:cNvPr id="5" name="Picture 2" descr="Branding – Hack Club">
            <a:extLst>
              <a:ext uri="{FF2B5EF4-FFF2-40B4-BE49-F238E27FC236}">
                <a16:creationId xmlns:a16="http://schemas.microsoft.com/office/drawing/2014/main" id="{D2583D03-9858-4051-ABFE-5B468688E7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5"/>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Getting to Know You!</a:t>
            </a:r>
            <a:endParaRPr sz="3500" b="1">
              <a:solidFill>
                <a:srgbClr val="434343"/>
              </a:solidFill>
              <a:latin typeface="Overpass"/>
              <a:ea typeface="Overpass"/>
              <a:cs typeface="Overpass"/>
              <a:sym typeface="Overpass"/>
            </a:endParaRPr>
          </a:p>
        </p:txBody>
      </p:sp>
      <p:sp>
        <p:nvSpPr>
          <p:cNvPr id="225" name="Google Shape;225;p45"/>
          <p:cNvSpPr txBox="1"/>
          <p:nvPr/>
        </p:nvSpPr>
        <p:spPr>
          <a:xfrm>
            <a:off x="304650" y="1015375"/>
            <a:ext cx="8445000" cy="342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When it is your turn, please share the following:</a:t>
            </a:r>
            <a:endParaRPr sz="1800">
              <a:solidFill>
                <a:srgbClr val="434343"/>
              </a:solidFill>
              <a:latin typeface="Overpass Light"/>
              <a:ea typeface="Overpass Light"/>
              <a:cs typeface="Overpass Light"/>
              <a:sym typeface="Overpass Light"/>
            </a:endParaRPr>
          </a:p>
          <a:p>
            <a:pPr marL="457200" lvl="0" indent="-342900" algn="l" rtl="0">
              <a:lnSpc>
                <a:spcPct val="115000"/>
              </a:lnSpc>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Your Name</a:t>
            </a:r>
            <a:endParaRPr sz="1800">
              <a:solidFill>
                <a:srgbClr val="434343"/>
              </a:solidFill>
              <a:latin typeface="Overpass Light"/>
              <a:ea typeface="Overpass Light"/>
              <a:cs typeface="Overpass Light"/>
              <a:sym typeface="Overpass Light"/>
            </a:endParaRPr>
          </a:p>
          <a:p>
            <a:pPr marL="457200" lvl="0" indent="-342900" algn="l" rtl="0">
              <a:lnSpc>
                <a:spcPct val="115000"/>
              </a:lnSpc>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Where you’re from</a:t>
            </a:r>
            <a:endParaRPr sz="1800">
              <a:solidFill>
                <a:srgbClr val="434343"/>
              </a:solidFill>
              <a:latin typeface="Overpass Light"/>
              <a:ea typeface="Overpass Light"/>
              <a:cs typeface="Overpass Light"/>
              <a:sym typeface="Overpass Light"/>
            </a:endParaRPr>
          </a:p>
          <a:p>
            <a:pPr marL="457200" lvl="0" indent="-342900" algn="l" rtl="0">
              <a:lnSpc>
                <a:spcPct val="115000"/>
              </a:lnSpc>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Your programming experience</a:t>
            </a:r>
            <a:endParaRPr sz="1800">
              <a:solidFill>
                <a:srgbClr val="434343"/>
              </a:solidFill>
              <a:latin typeface="Overpass Light"/>
              <a:ea typeface="Overpass Light"/>
              <a:cs typeface="Overpass Light"/>
              <a:sym typeface="Overpass Light"/>
            </a:endParaRPr>
          </a:p>
          <a:p>
            <a:pPr marL="457200" lvl="0" indent="-342900" algn="l" rtl="0">
              <a:lnSpc>
                <a:spcPct val="115000"/>
              </a:lnSpc>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Your favourite game</a:t>
            </a:r>
            <a:endParaRPr sz="18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800">
              <a:solidFill>
                <a:srgbClr val="434343"/>
              </a:solidFill>
              <a:latin typeface="Overpass Light"/>
              <a:ea typeface="Overpass Light"/>
              <a:cs typeface="Overpass Light"/>
              <a:sym typeface="Overpass Light"/>
            </a:endParaRPr>
          </a:p>
          <a:p>
            <a:pPr marL="0" lvl="0" indent="0" algn="ctr" rtl="0">
              <a:lnSpc>
                <a:spcPct val="115000"/>
              </a:lnSpc>
              <a:spcBef>
                <a:spcPts val="0"/>
              </a:spcBef>
              <a:spcAft>
                <a:spcPts val="0"/>
              </a:spcAft>
              <a:buNone/>
            </a:pPr>
            <a:r>
              <a:rPr lang="en" sz="10000">
                <a:solidFill>
                  <a:srgbClr val="434343"/>
                </a:solidFill>
                <a:latin typeface="Overpass Light"/>
                <a:ea typeface="Overpass Light"/>
                <a:cs typeface="Overpass Light"/>
                <a:sym typeface="Overpass Light"/>
              </a:rPr>
              <a:t>👋</a:t>
            </a:r>
            <a:endParaRPr sz="100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800">
              <a:solidFill>
                <a:srgbClr val="434343"/>
              </a:solidFill>
              <a:latin typeface="Overpass Light"/>
              <a:ea typeface="Overpass Light"/>
              <a:cs typeface="Overpass Light"/>
              <a:sym typeface="Overpass Light"/>
            </a:endParaRPr>
          </a:p>
        </p:txBody>
      </p:sp>
      <p:sp>
        <p:nvSpPr>
          <p:cNvPr id="226" name="Google Shape;226;p45"/>
          <p:cNvSpPr/>
          <p:nvPr/>
        </p:nvSpPr>
        <p:spPr>
          <a:xfrm>
            <a:off x="380168" y="242350"/>
            <a:ext cx="564833" cy="587210"/>
          </a:xfrm>
          <a:custGeom>
            <a:avLst/>
            <a:gdLst/>
            <a:ahLst/>
            <a:cxnLst/>
            <a:rect l="l" t="t" r="r" b="b"/>
            <a:pathLst>
              <a:path w="190500" h="174635" extrusionOk="0">
                <a:moveTo>
                  <a:pt x="95250" y="37474"/>
                </a:moveTo>
                <a:cubicBezTo>
                  <a:pt x="89535" y="37474"/>
                  <a:pt x="85090" y="41919"/>
                  <a:pt x="85090" y="47634"/>
                </a:cubicBezTo>
                <a:cubicBezTo>
                  <a:pt x="85090" y="52714"/>
                  <a:pt x="89535" y="57159"/>
                  <a:pt x="95250" y="57159"/>
                </a:cubicBezTo>
                <a:cubicBezTo>
                  <a:pt x="100965" y="57159"/>
                  <a:pt x="105410" y="52714"/>
                  <a:pt x="105410" y="47634"/>
                </a:cubicBezTo>
                <a:cubicBezTo>
                  <a:pt x="105410" y="41919"/>
                  <a:pt x="100965" y="37474"/>
                  <a:pt x="95250" y="37474"/>
                </a:cubicBezTo>
                <a:close/>
                <a:moveTo>
                  <a:pt x="87630" y="71129"/>
                </a:moveTo>
                <a:lnTo>
                  <a:pt x="87630" y="118754"/>
                </a:lnTo>
                <a:lnTo>
                  <a:pt x="103505" y="118754"/>
                </a:lnTo>
                <a:lnTo>
                  <a:pt x="103505" y="71129"/>
                </a:lnTo>
                <a:close/>
                <a:moveTo>
                  <a:pt x="95250" y="15884"/>
                </a:moveTo>
                <a:cubicBezTo>
                  <a:pt x="139065" y="15884"/>
                  <a:pt x="174625" y="43824"/>
                  <a:pt x="174625" y="79384"/>
                </a:cubicBezTo>
                <a:cubicBezTo>
                  <a:pt x="174625" y="118119"/>
                  <a:pt x="133985" y="142249"/>
                  <a:pt x="95885" y="142249"/>
                </a:cubicBezTo>
                <a:cubicBezTo>
                  <a:pt x="80645" y="142249"/>
                  <a:pt x="69215" y="139074"/>
                  <a:pt x="60960" y="137169"/>
                </a:cubicBezTo>
                <a:cubicBezTo>
                  <a:pt x="53340" y="142249"/>
                  <a:pt x="48260" y="145424"/>
                  <a:pt x="27305" y="151774"/>
                </a:cubicBezTo>
                <a:cubicBezTo>
                  <a:pt x="31115" y="140979"/>
                  <a:pt x="33020" y="129549"/>
                  <a:pt x="31750" y="117484"/>
                </a:cubicBezTo>
                <a:cubicBezTo>
                  <a:pt x="25400" y="109864"/>
                  <a:pt x="15875" y="98434"/>
                  <a:pt x="15875" y="79384"/>
                </a:cubicBezTo>
                <a:cubicBezTo>
                  <a:pt x="15875" y="43824"/>
                  <a:pt x="51435" y="15884"/>
                  <a:pt x="95250" y="15884"/>
                </a:cubicBezTo>
                <a:close/>
                <a:moveTo>
                  <a:pt x="96646" y="0"/>
                </a:moveTo>
                <a:cubicBezTo>
                  <a:pt x="96181" y="0"/>
                  <a:pt x="95716" y="3"/>
                  <a:pt x="95250" y="9"/>
                </a:cubicBezTo>
                <a:cubicBezTo>
                  <a:pt x="45085" y="9"/>
                  <a:pt x="0" y="33029"/>
                  <a:pt x="0" y="79384"/>
                </a:cubicBezTo>
                <a:cubicBezTo>
                  <a:pt x="0" y="95259"/>
                  <a:pt x="5715" y="111134"/>
                  <a:pt x="16510" y="123834"/>
                </a:cubicBezTo>
                <a:cubicBezTo>
                  <a:pt x="16510" y="138439"/>
                  <a:pt x="8255" y="159394"/>
                  <a:pt x="635" y="174634"/>
                </a:cubicBezTo>
                <a:cubicBezTo>
                  <a:pt x="20955" y="170824"/>
                  <a:pt x="50165" y="162569"/>
                  <a:pt x="63500" y="154314"/>
                </a:cubicBezTo>
                <a:cubicBezTo>
                  <a:pt x="74930" y="156854"/>
                  <a:pt x="85725" y="158124"/>
                  <a:pt x="95885" y="158124"/>
                </a:cubicBezTo>
                <a:cubicBezTo>
                  <a:pt x="152400" y="158124"/>
                  <a:pt x="190500" y="120024"/>
                  <a:pt x="190500" y="79384"/>
                </a:cubicBezTo>
                <a:cubicBezTo>
                  <a:pt x="190500" y="33459"/>
                  <a:pt x="146248" y="0"/>
                  <a:pt x="966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2" descr="Branding – Hack Club">
            <a:extLst>
              <a:ext uri="{FF2B5EF4-FFF2-40B4-BE49-F238E27FC236}">
                <a16:creationId xmlns:a16="http://schemas.microsoft.com/office/drawing/2014/main" id="{CEF9F29B-98C0-4D2B-A6EC-93E9085CE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46"/>
          <p:cNvSpPr txBox="1"/>
          <p:nvPr/>
        </p:nvSpPr>
        <p:spPr>
          <a:xfrm>
            <a:off x="1265000" y="1761875"/>
            <a:ext cx="20511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800" b="1">
                <a:solidFill>
                  <a:srgbClr val="434343"/>
                </a:solidFill>
                <a:latin typeface="Overpass"/>
                <a:ea typeface="Overpass"/>
                <a:cs typeface="Overpass"/>
                <a:sym typeface="Overpass"/>
              </a:rPr>
              <a:t>Hook</a:t>
            </a:r>
            <a:endParaRPr sz="4800" b="1">
              <a:solidFill>
                <a:srgbClr val="434343"/>
              </a:solidFill>
              <a:latin typeface="Overpass"/>
              <a:ea typeface="Overpass"/>
              <a:cs typeface="Overpass"/>
              <a:sym typeface="Overpass"/>
            </a:endParaRPr>
          </a:p>
        </p:txBody>
      </p:sp>
      <p:grpSp>
        <p:nvGrpSpPr>
          <p:cNvPr id="232" name="Google Shape;232;p46"/>
          <p:cNvGrpSpPr/>
          <p:nvPr/>
        </p:nvGrpSpPr>
        <p:grpSpPr>
          <a:xfrm>
            <a:off x="524932" y="1807531"/>
            <a:ext cx="666657" cy="706087"/>
            <a:chOff x="3594382" y="4934337"/>
            <a:chExt cx="869515" cy="952499"/>
          </a:xfrm>
        </p:grpSpPr>
        <p:sp>
          <p:nvSpPr>
            <p:cNvPr id="233" name="Google Shape;233;p46"/>
            <p:cNvSpPr/>
            <p:nvPr/>
          </p:nvSpPr>
          <p:spPr>
            <a:xfrm>
              <a:off x="4019094" y="4934337"/>
              <a:ext cx="40400" cy="139103"/>
            </a:xfrm>
            <a:custGeom>
              <a:avLst/>
              <a:gdLst/>
              <a:ahLst/>
              <a:cxnLst/>
              <a:rect l="l" t="t" r="r" b="b"/>
              <a:pathLst>
                <a:path w="44153" h="139103" extrusionOk="0">
                  <a:moveTo>
                    <a:pt x="22077" y="139103"/>
                  </a:moveTo>
                  <a:cubicBezTo>
                    <a:pt x="9874" y="139103"/>
                    <a:pt x="0" y="130216"/>
                    <a:pt x="0" y="119234"/>
                  </a:cubicBezTo>
                  <a:lnTo>
                    <a:pt x="0" y="19869"/>
                  </a:lnTo>
                  <a:cubicBezTo>
                    <a:pt x="0" y="8887"/>
                    <a:pt x="9874" y="0"/>
                    <a:pt x="22077" y="0"/>
                  </a:cubicBezTo>
                  <a:cubicBezTo>
                    <a:pt x="34279" y="0"/>
                    <a:pt x="44154" y="8887"/>
                    <a:pt x="44154" y="19869"/>
                  </a:cubicBezTo>
                  <a:lnTo>
                    <a:pt x="44154" y="119234"/>
                  </a:lnTo>
                  <a:cubicBezTo>
                    <a:pt x="44154" y="130216"/>
                    <a:pt x="34279" y="139103"/>
                    <a:pt x="22077" y="139103"/>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34" name="Google Shape;234;p46"/>
            <p:cNvSpPr/>
            <p:nvPr/>
          </p:nvSpPr>
          <p:spPr>
            <a:xfrm>
              <a:off x="4201085" y="5013817"/>
              <a:ext cx="101022" cy="119220"/>
            </a:xfrm>
            <a:custGeom>
              <a:avLst/>
              <a:gdLst/>
              <a:ahLst/>
              <a:cxnLst/>
              <a:rect l="l" t="t" r="r" b="b"/>
              <a:pathLst>
                <a:path w="110407" h="119220" extrusionOk="0">
                  <a:moveTo>
                    <a:pt x="22067" y="119221"/>
                  </a:moveTo>
                  <a:cubicBezTo>
                    <a:pt x="17431" y="119221"/>
                    <a:pt x="12849" y="117916"/>
                    <a:pt x="8859" y="115249"/>
                  </a:cubicBezTo>
                  <a:cubicBezTo>
                    <a:pt x="-941" y="108676"/>
                    <a:pt x="-2899" y="96218"/>
                    <a:pt x="4435" y="87445"/>
                  </a:cubicBezTo>
                  <a:lnTo>
                    <a:pt x="70666" y="7950"/>
                  </a:lnTo>
                  <a:cubicBezTo>
                    <a:pt x="77979" y="-832"/>
                    <a:pt x="91832" y="-2604"/>
                    <a:pt x="101590" y="3968"/>
                  </a:cubicBezTo>
                  <a:cubicBezTo>
                    <a:pt x="111327" y="10559"/>
                    <a:pt x="113306" y="23018"/>
                    <a:pt x="105993" y="31781"/>
                  </a:cubicBezTo>
                  <a:lnTo>
                    <a:pt x="39741" y="111258"/>
                  </a:lnTo>
                  <a:cubicBezTo>
                    <a:pt x="35434" y="116487"/>
                    <a:pt x="28777" y="119221"/>
                    <a:pt x="2206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35" name="Google Shape;235;p46"/>
            <p:cNvSpPr/>
            <p:nvPr/>
          </p:nvSpPr>
          <p:spPr>
            <a:xfrm>
              <a:off x="3756184" y="5013817"/>
              <a:ext cx="101004" cy="119220"/>
            </a:xfrm>
            <a:custGeom>
              <a:avLst/>
              <a:gdLst/>
              <a:ahLst/>
              <a:cxnLst/>
              <a:rect l="l" t="t" r="r" b="b"/>
              <a:pathLst>
                <a:path w="110387" h="119220" extrusionOk="0">
                  <a:moveTo>
                    <a:pt x="88327" y="119221"/>
                  </a:moveTo>
                  <a:cubicBezTo>
                    <a:pt x="81596" y="119221"/>
                    <a:pt x="75013" y="116487"/>
                    <a:pt x="70642" y="111267"/>
                  </a:cubicBezTo>
                  <a:lnTo>
                    <a:pt x="4411" y="31791"/>
                  </a:lnTo>
                  <a:cubicBezTo>
                    <a:pt x="-2902" y="23018"/>
                    <a:pt x="-923" y="10560"/>
                    <a:pt x="8867" y="3978"/>
                  </a:cubicBezTo>
                  <a:cubicBezTo>
                    <a:pt x="18561" y="-2604"/>
                    <a:pt x="32404" y="-842"/>
                    <a:pt x="39728" y="7959"/>
                  </a:cubicBezTo>
                  <a:lnTo>
                    <a:pt x="105969" y="87455"/>
                  </a:lnTo>
                  <a:cubicBezTo>
                    <a:pt x="113293" y="96227"/>
                    <a:pt x="111303" y="108686"/>
                    <a:pt x="101556" y="115258"/>
                  </a:cubicBezTo>
                  <a:cubicBezTo>
                    <a:pt x="97598" y="117925"/>
                    <a:pt x="92930" y="119221"/>
                    <a:pt x="88327" y="119221"/>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36" name="Google Shape;236;p46"/>
            <p:cNvSpPr/>
            <p:nvPr/>
          </p:nvSpPr>
          <p:spPr>
            <a:xfrm>
              <a:off x="3594382" y="5192657"/>
              <a:ext cx="121229" cy="79474"/>
            </a:xfrm>
            <a:custGeom>
              <a:avLst/>
              <a:gdLst/>
              <a:ahLst/>
              <a:cxnLst/>
              <a:rect l="l" t="t" r="r" b="b"/>
              <a:pathLst>
                <a:path w="132491" h="79474" extrusionOk="0">
                  <a:moveTo>
                    <a:pt x="110364" y="79474"/>
                  </a:moveTo>
                  <a:cubicBezTo>
                    <a:pt x="107062" y="79474"/>
                    <a:pt x="103686" y="78798"/>
                    <a:pt x="100543" y="77379"/>
                  </a:cubicBezTo>
                  <a:lnTo>
                    <a:pt x="12214" y="37640"/>
                  </a:lnTo>
                  <a:cubicBezTo>
                    <a:pt x="1303" y="32725"/>
                    <a:pt x="-3121" y="20790"/>
                    <a:pt x="2340" y="10970"/>
                  </a:cubicBezTo>
                  <a:cubicBezTo>
                    <a:pt x="7812" y="1159"/>
                    <a:pt x="21041" y="-2784"/>
                    <a:pt x="31952" y="2083"/>
                  </a:cubicBezTo>
                  <a:lnTo>
                    <a:pt x="120291" y="41822"/>
                  </a:lnTo>
                  <a:cubicBezTo>
                    <a:pt x="131203" y="46737"/>
                    <a:pt x="135595" y="58671"/>
                    <a:pt x="130166" y="68492"/>
                  </a:cubicBezTo>
                  <a:cubicBezTo>
                    <a:pt x="126281" y="75454"/>
                    <a:pt x="118492" y="79474"/>
                    <a:pt x="110364" y="79474"/>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37" name="Google Shape;237;p46"/>
            <p:cNvSpPr/>
            <p:nvPr/>
          </p:nvSpPr>
          <p:spPr>
            <a:xfrm>
              <a:off x="4342654" y="5192661"/>
              <a:ext cx="121243" cy="79470"/>
            </a:xfrm>
            <a:custGeom>
              <a:avLst/>
              <a:gdLst/>
              <a:ahLst/>
              <a:cxnLst/>
              <a:rect l="l" t="t" r="r" b="b"/>
              <a:pathLst>
                <a:path w="132506" h="79470" extrusionOk="0">
                  <a:moveTo>
                    <a:pt x="22108" y="79470"/>
                  </a:moveTo>
                  <a:cubicBezTo>
                    <a:pt x="13980" y="79470"/>
                    <a:pt x="6233" y="75451"/>
                    <a:pt x="2349" y="68498"/>
                  </a:cubicBezTo>
                  <a:cubicBezTo>
                    <a:pt x="-3133" y="58677"/>
                    <a:pt x="1312" y="46742"/>
                    <a:pt x="12234" y="41828"/>
                  </a:cubicBezTo>
                  <a:lnTo>
                    <a:pt x="100541" y="2089"/>
                  </a:lnTo>
                  <a:cubicBezTo>
                    <a:pt x="111453" y="-2788"/>
                    <a:pt x="124703" y="1156"/>
                    <a:pt x="130185" y="10976"/>
                  </a:cubicBezTo>
                  <a:cubicBezTo>
                    <a:pt x="135604" y="20796"/>
                    <a:pt x="131222" y="32731"/>
                    <a:pt x="120300" y="37646"/>
                  </a:cubicBezTo>
                  <a:lnTo>
                    <a:pt x="31993" y="77384"/>
                  </a:lnTo>
                  <a:cubicBezTo>
                    <a:pt x="28765" y="78794"/>
                    <a:pt x="25410" y="79470"/>
                    <a:pt x="22108" y="79470"/>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38" name="Google Shape;238;p46"/>
            <p:cNvSpPr/>
            <p:nvPr/>
          </p:nvSpPr>
          <p:spPr>
            <a:xfrm>
              <a:off x="3756191" y="5133038"/>
              <a:ext cx="626248" cy="753798"/>
            </a:xfrm>
            <a:custGeom>
              <a:avLst/>
              <a:gdLst/>
              <a:ahLst/>
              <a:cxnLst/>
              <a:rect l="l" t="t" r="r" b="b"/>
              <a:pathLst>
                <a:path w="684424" h="753798" extrusionOk="0">
                  <a:moveTo>
                    <a:pt x="618194" y="298047"/>
                  </a:moveTo>
                  <a:cubicBezTo>
                    <a:pt x="618194" y="278178"/>
                    <a:pt x="618194" y="287112"/>
                    <a:pt x="618194" y="278178"/>
                  </a:cubicBezTo>
                  <a:cubicBezTo>
                    <a:pt x="618194" y="124558"/>
                    <a:pt x="479764" y="0"/>
                    <a:pt x="309086" y="0"/>
                  </a:cubicBezTo>
                  <a:cubicBezTo>
                    <a:pt x="138388" y="0"/>
                    <a:pt x="0" y="124558"/>
                    <a:pt x="0" y="278178"/>
                  </a:cubicBezTo>
                  <a:cubicBezTo>
                    <a:pt x="0" y="343052"/>
                    <a:pt x="24881" y="402593"/>
                    <a:pt x="66230" y="449885"/>
                  </a:cubicBezTo>
                  <a:lnTo>
                    <a:pt x="66230" y="753799"/>
                  </a:lnTo>
                  <a:lnTo>
                    <a:pt x="463656" y="753799"/>
                  </a:lnTo>
                  <a:lnTo>
                    <a:pt x="463656" y="655720"/>
                  </a:lnTo>
                  <a:cubicBezTo>
                    <a:pt x="536787" y="655720"/>
                    <a:pt x="596117" y="602351"/>
                    <a:pt x="596117" y="536496"/>
                  </a:cubicBezTo>
                  <a:lnTo>
                    <a:pt x="596117" y="476888"/>
                  </a:lnTo>
                  <a:lnTo>
                    <a:pt x="662347" y="476888"/>
                  </a:lnTo>
                  <a:cubicBezTo>
                    <a:pt x="674539" y="476888"/>
                    <a:pt x="684424" y="467992"/>
                    <a:pt x="684424" y="457010"/>
                  </a:cubicBezTo>
                  <a:cubicBezTo>
                    <a:pt x="684424" y="451847"/>
                    <a:pt x="618194" y="298047"/>
                    <a:pt x="618194" y="298047"/>
                  </a:cubicBezTo>
                  <a:close/>
                  <a:moveTo>
                    <a:pt x="497353" y="294932"/>
                  </a:moveTo>
                  <a:cubicBezTo>
                    <a:pt x="476017" y="290760"/>
                    <a:pt x="479573" y="278549"/>
                    <a:pt x="463539" y="278549"/>
                  </a:cubicBezTo>
                  <a:cubicBezTo>
                    <a:pt x="447442" y="278549"/>
                    <a:pt x="443675" y="287846"/>
                    <a:pt x="442637" y="293827"/>
                  </a:cubicBezTo>
                  <a:cubicBezTo>
                    <a:pt x="439886" y="310239"/>
                    <a:pt x="440256" y="361579"/>
                    <a:pt x="440256" y="361579"/>
                  </a:cubicBezTo>
                  <a:cubicBezTo>
                    <a:pt x="440256" y="361579"/>
                    <a:pt x="365824" y="363360"/>
                    <a:pt x="347588" y="360883"/>
                  </a:cubicBezTo>
                  <a:cubicBezTo>
                    <a:pt x="340953" y="359950"/>
                    <a:pt x="330602" y="356549"/>
                    <a:pt x="330602" y="342071"/>
                  </a:cubicBezTo>
                  <a:cubicBezTo>
                    <a:pt x="330602" y="327631"/>
                    <a:pt x="344138" y="330813"/>
                    <a:pt x="348816" y="311601"/>
                  </a:cubicBezTo>
                  <a:cubicBezTo>
                    <a:pt x="350795" y="292151"/>
                    <a:pt x="332550" y="277806"/>
                    <a:pt x="312166" y="277806"/>
                  </a:cubicBezTo>
                  <a:cubicBezTo>
                    <a:pt x="291804" y="277806"/>
                    <a:pt x="273516" y="292151"/>
                    <a:pt x="275548" y="311601"/>
                  </a:cubicBezTo>
                  <a:cubicBezTo>
                    <a:pt x="280173" y="330822"/>
                    <a:pt x="293709" y="327641"/>
                    <a:pt x="293709" y="342071"/>
                  </a:cubicBezTo>
                  <a:cubicBezTo>
                    <a:pt x="293709" y="356549"/>
                    <a:pt x="283400" y="359950"/>
                    <a:pt x="276712" y="360883"/>
                  </a:cubicBezTo>
                  <a:cubicBezTo>
                    <a:pt x="258519" y="363360"/>
                    <a:pt x="181906" y="361579"/>
                    <a:pt x="181906" y="361579"/>
                  </a:cubicBezTo>
                  <a:cubicBezTo>
                    <a:pt x="181906" y="361579"/>
                    <a:pt x="183367" y="310201"/>
                    <a:pt x="180594" y="293818"/>
                  </a:cubicBezTo>
                  <a:cubicBezTo>
                    <a:pt x="179557" y="287826"/>
                    <a:pt x="175810" y="278511"/>
                    <a:pt x="159734" y="278511"/>
                  </a:cubicBezTo>
                  <a:cubicBezTo>
                    <a:pt x="143679" y="278511"/>
                    <a:pt x="147214" y="290722"/>
                    <a:pt x="125868" y="294884"/>
                  </a:cubicBezTo>
                  <a:cubicBezTo>
                    <a:pt x="104225" y="296713"/>
                    <a:pt x="88318" y="280264"/>
                    <a:pt x="88318" y="261938"/>
                  </a:cubicBezTo>
                  <a:cubicBezTo>
                    <a:pt x="88318" y="243583"/>
                    <a:pt x="104225" y="227152"/>
                    <a:pt x="125868" y="228952"/>
                  </a:cubicBezTo>
                  <a:cubicBezTo>
                    <a:pt x="147214" y="233124"/>
                    <a:pt x="143679" y="245316"/>
                    <a:pt x="159734" y="245316"/>
                  </a:cubicBezTo>
                  <a:cubicBezTo>
                    <a:pt x="175810" y="245316"/>
                    <a:pt x="179557" y="236020"/>
                    <a:pt x="180594" y="230038"/>
                  </a:cubicBezTo>
                  <a:cubicBezTo>
                    <a:pt x="183367" y="213598"/>
                    <a:pt x="182975" y="162277"/>
                    <a:pt x="182975" y="162277"/>
                  </a:cubicBezTo>
                  <a:cubicBezTo>
                    <a:pt x="182975" y="162277"/>
                    <a:pt x="258519" y="152038"/>
                    <a:pt x="276712" y="154524"/>
                  </a:cubicBezTo>
                  <a:cubicBezTo>
                    <a:pt x="283400" y="155410"/>
                    <a:pt x="293709" y="158810"/>
                    <a:pt x="293709" y="173298"/>
                  </a:cubicBezTo>
                  <a:cubicBezTo>
                    <a:pt x="293709" y="187728"/>
                    <a:pt x="280173" y="184547"/>
                    <a:pt x="275548" y="203759"/>
                  </a:cubicBezTo>
                  <a:cubicBezTo>
                    <a:pt x="273526" y="223237"/>
                    <a:pt x="291814" y="237553"/>
                    <a:pt x="312166" y="237553"/>
                  </a:cubicBezTo>
                  <a:cubicBezTo>
                    <a:pt x="332550" y="237553"/>
                    <a:pt x="350785" y="223237"/>
                    <a:pt x="348816" y="203759"/>
                  </a:cubicBezTo>
                  <a:cubicBezTo>
                    <a:pt x="344149" y="184537"/>
                    <a:pt x="330602" y="187719"/>
                    <a:pt x="330602" y="173298"/>
                  </a:cubicBezTo>
                  <a:cubicBezTo>
                    <a:pt x="330602" y="158810"/>
                    <a:pt x="340963" y="155410"/>
                    <a:pt x="347588" y="154524"/>
                  </a:cubicBezTo>
                  <a:cubicBezTo>
                    <a:pt x="365824" y="152038"/>
                    <a:pt x="441367" y="162277"/>
                    <a:pt x="441367" y="162277"/>
                  </a:cubicBezTo>
                  <a:cubicBezTo>
                    <a:pt x="441367" y="162277"/>
                    <a:pt x="439875" y="213665"/>
                    <a:pt x="442627" y="230076"/>
                  </a:cubicBezTo>
                  <a:cubicBezTo>
                    <a:pt x="443664" y="236039"/>
                    <a:pt x="447421" y="245354"/>
                    <a:pt x="463529" y="245354"/>
                  </a:cubicBezTo>
                  <a:cubicBezTo>
                    <a:pt x="479573" y="245354"/>
                    <a:pt x="476017" y="233143"/>
                    <a:pt x="497343" y="228971"/>
                  </a:cubicBezTo>
                  <a:cubicBezTo>
                    <a:pt x="518985" y="227152"/>
                    <a:pt x="534903" y="243583"/>
                    <a:pt x="534903" y="261966"/>
                  </a:cubicBezTo>
                  <a:cubicBezTo>
                    <a:pt x="534913" y="280302"/>
                    <a:pt x="518996" y="296732"/>
                    <a:pt x="497353" y="294932"/>
                  </a:cubicBezTo>
                  <a:close/>
                </a:path>
              </a:pathLst>
            </a:custGeom>
            <a:solidFill>
              <a:srgbClr val="43434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39" name="Google Shape;239;p46"/>
          <p:cNvSpPr txBox="1"/>
          <p:nvPr/>
        </p:nvSpPr>
        <p:spPr>
          <a:xfrm>
            <a:off x="565725" y="2559275"/>
            <a:ext cx="4836000" cy="47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434343"/>
                </a:solidFill>
                <a:latin typeface="Overpass Light"/>
                <a:ea typeface="Overpass Light"/>
                <a:cs typeface="Overpass Light"/>
                <a:sym typeface="Overpass Light"/>
              </a:rPr>
              <a:t>Your Game Development Team</a:t>
            </a:r>
            <a:endParaRPr sz="1800">
              <a:solidFill>
                <a:srgbClr val="434343"/>
              </a:solidFill>
              <a:latin typeface="Overpass Light"/>
              <a:ea typeface="Overpass Light"/>
              <a:cs typeface="Overpass Light"/>
              <a:sym typeface="Overpass Light"/>
            </a:endParaRPr>
          </a:p>
        </p:txBody>
      </p:sp>
      <p:pic>
        <p:nvPicPr>
          <p:cNvPr id="11" name="Picture 2" descr="Branding – Hack Club">
            <a:extLst>
              <a:ext uri="{FF2B5EF4-FFF2-40B4-BE49-F238E27FC236}">
                <a16:creationId xmlns:a16="http://schemas.microsoft.com/office/drawing/2014/main" id="{56357B6E-0E6C-4416-829A-B8EB5CE58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47"/>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Getting to Know Your Team!</a:t>
            </a:r>
            <a:endParaRPr sz="3500" b="1">
              <a:solidFill>
                <a:srgbClr val="434343"/>
              </a:solidFill>
              <a:latin typeface="Overpass"/>
              <a:ea typeface="Overpass"/>
              <a:cs typeface="Overpass"/>
              <a:sym typeface="Overpass"/>
            </a:endParaRPr>
          </a:p>
        </p:txBody>
      </p:sp>
      <p:sp>
        <p:nvSpPr>
          <p:cNvPr id="245" name="Google Shape;245;p47"/>
          <p:cNvSpPr/>
          <p:nvPr/>
        </p:nvSpPr>
        <p:spPr>
          <a:xfrm>
            <a:off x="380168" y="242350"/>
            <a:ext cx="564833" cy="587210"/>
          </a:xfrm>
          <a:custGeom>
            <a:avLst/>
            <a:gdLst/>
            <a:ahLst/>
            <a:cxnLst/>
            <a:rect l="l" t="t" r="r" b="b"/>
            <a:pathLst>
              <a:path w="190500" h="174635" extrusionOk="0">
                <a:moveTo>
                  <a:pt x="95250" y="37474"/>
                </a:moveTo>
                <a:cubicBezTo>
                  <a:pt x="89535" y="37474"/>
                  <a:pt x="85090" y="41919"/>
                  <a:pt x="85090" y="47634"/>
                </a:cubicBezTo>
                <a:cubicBezTo>
                  <a:pt x="85090" y="52714"/>
                  <a:pt x="89535" y="57159"/>
                  <a:pt x="95250" y="57159"/>
                </a:cubicBezTo>
                <a:cubicBezTo>
                  <a:pt x="100965" y="57159"/>
                  <a:pt x="105410" y="52714"/>
                  <a:pt x="105410" y="47634"/>
                </a:cubicBezTo>
                <a:cubicBezTo>
                  <a:pt x="105410" y="41919"/>
                  <a:pt x="100965" y="37474"/>
                  <a:pt x="95250" y="37474"/>
                </a:cubicBezTo>
                <a:close/>
                <a:moveTo>
                  <a:pt x="87630" y="71129"/>
                </a:moveTo>
                <a:lnTo>
                  <a:pt x="87630" y="118754"/>
                </a:lnTo>
                <a:lnTo>
                  <a:pt x="103505" y="118754"/>
                </a:lnTo>
                <a:lnTo>
                  <a:pt x="103505" y="71129"/>
                </a:lnTo>
                <a:close/>
                <a:moveTo>
                  <a:pt x="95250" y="15884"/>
                </a:moveTo>
                <a:cubicBezTo>
                  <a:pt x="139065" y="15884"/>
                  <a:pt x="174625" y="43824"/>
                  <a:pt x="174625" y="79384"/>
                </a:cubicBezTo>
                <a:cubicBezTo>
                  <a:pt x="174625" y="118119"/>
                  <a:pt x="133985" y="142249"/>
                  <a:pt x="95885" y="142249"/>
                </a:cubicBezTo>
                <a:cubicBezTo>
                  <a:pt x="80645" y="142249"/>
                  <a:pt x="69215" y="139074"/>
                  <a:pt x="60960" y="137169"/>
                </a:cubicBezTo>
                <a:cubicBezTo>
                  <a:pt x="53340" y="142249"/>
                  <a:pt x="48260" y="145424"/>
                  <a:pt x="27305" y="151774"/>
                </a:cubicBezTo>
                <a:cubicBezTo>
                  <a:pt x="31115" y="140979"/>
                  <a:pt x="33020" y="129549"/>
                  <a:pt x="31750" y="117484"/>
                </a:cubicBezTo>
                <a:cubicBezTo>
                  <a:pt x="25400" y="109864"/>
                  <a:pt x="15875" y="98434"/>
                  <a:pt x="15875" y="79384"/>
                </a:cubicBezTo>
                <a:cubicBezTo>
                  <a:pt x="15875" y="43824"/>
                  <a:pt x="51435" y="15884"/>
                  <a:pt x="95250" y="15884"/>
                </a:cubicBezTo>
                <a:close/>
                <a:moveTo>
                  <a:pt x="96646" y="0"/>
                </a:moveTo>
                <a:cubicBezTo>
                  <a:pt x="96181" y="0"/>
                  <a:pt x="95716" y="3"/>
                  <a:pt x="95250" y="9"/>
                </a:cubicBezTo>
                <a:cubicBezTo>
                  <a:pt x="45085" y="9"/>
                  <a:pt x="0" y="33029"/>
                  <a:pt x="0" y="79384"/>
                </a:cubicBezTo>
                <a:cubicBezTo>
                  <a:pt x="0" y="95259"/>
                  <a:pt x="5715" y="111134"/>
                  <a:pt x="16510" y="123834"/>
                </a:cubicBezTo>
                <a:cubicBezTo>
                  <a:pt x="16510" y="138439"/>
                  <a:pt x="8255" y="159394"/>
                  <a:pt x="635" y="174634"/>
                </a:cubicBezTo>
                <a:cubicBezTo>
                  <a:pt x="20955" y="170824"/>
                  <a:pt x="50165" y="162569"/>
                  <a:pt x="63500" y="154314"/>
                </a:cubicBezTo>
                <a:cubicBezTo>
                  <a:pt x="74930" y="156854"/>
                  <a:pt x="85725" y="158124"/>
                  <a:pt x="95885" y="158124"/>
                </a:cubicBezTo>
                <a:cubicBezTo>
                  <a:pt x="152400" y="158124"/>
                  <a:pt x="190500" y="120024"/>
                  <a:pt x="190500" y="79384"/>
                </a:cubicBezTo>
                <a:cubicBezTo>
                  <a:pt x="190500" y="33459"/>
                  <a:pt x="146248" y="0"/>
                  <a:pt x="966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7"/>
          <p:cNvSpPr txBox="1"/>
          <p:nvPr/>
        </p:nvSpPr>
        <p:spPr>
          <a:xfrm>
            <a:off x="380175" y="1012400"/>
            <a:ext cx="8158800" cy="375484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Overpass Light"/>
                <a:ea typeface="Overpass Light"/>
                <a:cs typeface="Overpass Light"/>
                <a:sym typeface="Overpass Light"/>
              </a:rPr>
              <a:t>Expand the conversation.  It’s important to relate well to one another and find commonalities.  This will help build a more cohesive and collaborative team environment.   Start with your favorite game and have discussions about the following:</a:t>
            </a:r>
            <a:endParaRPr sz="1600" dirty="0">
              <a:latin typeface="Overpass Light"/>
              <a:ea typeface="Overpass Light"/>
              <a:cs typeface="Overpass Light"/>
              <a:sym typeface="Overpass Light"/>
            </a:endParaRPr>
          </a:p>
          <a:p>
            <a:pPr marL="0" lvl="0" indent="0" algn="l" rtl="0">
              <a:spcBef>
                <a:spcPts val="0"/>
              </a:spcBef>
              <a:spcAft>
                <a:spcPts val="0"/>
              </a:spcAft>
              <a:buNone/>
            </a:pPr>
            <a:endParaRPr sz="1600" dirty="0">
              <a:latin typeface="Overpass Light"/>
              <a:ea typeface="Overpass Light"/>
              <a:cs typeface="Overpass Light"/>
              <a:sym typeface="Overpass Light"/>
            </a:endParaRPr>
          </a:p>
          <a:p>
            <a:pPr marL="457200" lvl="0" indent="-317500" algn="l" rtl="0">
              <a:spcBef>
                <a:spcPts val="0"/>
              </a:spcBef>
              <a:spcAft>
                <a:spcPts val="0"/>
              </a:spcAft>
              <a:buSzPts val="1400"/>
              <a:buFont typeface="Overpass Light"/>
              <a:buAutoNum type="arabicPeriod"/>
            </a:pPr>
            <a:r>
              <a:rPr lang="en" sz="1600" dirty="0">
                <a:latin typeface="Overpass Light"/>
                <a:ea typeface="Overpass Light"/>
                <a:cs typeface="Overpass Light"/>
                <a:sym typeface="Overpass Light"/>
              </a:rPr>
              <a:t>What make for a great video game?  Is it the graphics, the game play, or the story line?</a:t>
            </a:r>
            <a:endParaRPr sz="1600" dirty="0">
              <a:latin typeface="Overpass Light"/>
              <a:ea typeface="Overpass Light"/>
              <a:cs typeface="Overpass Light"/>
              <a:sym typeface="Overpass Light"/>
            </a:endParaRPr>
          </a:p>
          <a:p>
            <a:pPr marL="457200" lvl="0" indent="-317500" algn="l" rtl="0">
              <a:spcBef>
                <a:spcPts val="0"/>
              </a:spcBef>
              <a:spcAft>
                <a:spcPts val="0"/>
              </a:spcAft>
              <a:buSzPts val="1400"/>
              <a:buFont typeface="Overpass Light"/>
              <a:buAutoNum type="arabicPeriod"/>
            </a:pPr>
            <a:r>
              <a:rPr lang="en" sz="1600" dirty="0">
                <a:latin typeface="Overpass Light"/>
                <a:ea typeface="Overpass Light"/>
                <a:cs typeface="Overpass Light"/>
                <a:sym typeface="Overpass Light"/>
              </a:rPr>
              <a:t>Have they ever beaten a full game, which ones, and how long did it take?</a:t>
            </a:r>
            <a:endParaRPr sz="1600" dirty="0">
              <a:latin typeface="Overpass Light"/>
              <a:ea typeface="Overpass Light"/>
              <a:cs typeface="Overpass Light"/>
              <a:sym typeface="Overpass Light"/>
            </a:endParaRPr>
          </a:p>
          <a:p>
            <a:pPr marL="457200" lvl="0" indent="-317500" algn="l" rtl="0">
              <a:spcBef>
                <a:spcPts val="0"/>
              </a:spcBef>
              <a:spcAft>
                <a:spcPts val="0"/>
              </a:spcAft>
              <a:buSzPts val="1400"/>
              <a:buFont typeface="Overpass Light"/>
              <a:buAutoNum type="arabicPeriod"/>
            </a:pPr>
            <a:r>
              <a:rPr lang="en" sz="1600" dirty="0">
                <a:latin typeface="Overpass Light"/>
                <a:ea typeface="Overpass Light"/>
                <a:cs typeface="Overpass Light"/>
                <a:sym typeface="Overpass Light"/>
              </a:rPr>
              <a:t>Are there games they have given up on? Why did they stop?  What makes a game no longer worth playing?</a:t>
            </a:r>
            <a:endParaRPr sz="1600" dirty="0">
              <a:latin typeface="Overpass Light"/>
              <a:ea typeface="Overpass Light"/>
              <a:cs typeface="Overpass Light"/>
              <a:sym typeface="Overpass Light"/>
            </a:endParaRPr>
          </a:p>
          <a:p>
            <a:pPr marL="457200" lvl="0" indent="-317500" algn="l" rtl="0">
              <a:spcBef>
                <a:spcPts val="0"/>
              </a:spcBef>
              <a:spcAft>
                <a:spcPts val="0"/>
              </a:spcAft>
              <a:buSzPts val="1400"/>
              <a:buFont typeface="Overpass Light"/>
              <a:buAutoNum type="arabicPeriod"/>
            </a:pPr>
            <a:r>
              <a:rPr lang="en" sz="1600" dirty="0">
                <a:latin typeface="Overpass Light"/>
                <a:ea typeface="Overpass Light"/>
                <a:cs typeface="Overpass Light"/>
                <a:sym typeface="Overpass Light"/>
              </a:rPr>
              <a:t>What kind of ideas do they have for making a game?  Is it simple, or really involved?  </a:t>
            </a:r>
            <a:endParaRPr sz="1600" dirty="0">
              <a:latin typeface="Overpass Light"/>
              <a:ea typeface="Overpass Light"/>
              <a:cs typeface="Overpass Light"/>
              <a:sym typeface="Overpass Light"/>
            </a:endParaRPr>
          </a:p>
          <a:p>
            <a:pPr marL="457200" lvl="0" indent="-317500" algn="l" rtl="0">
              <a:spcBef>
                <a:spcPts val="0"/>
              </a:spcBef>
              <a:spcAft>
                <a:spcPts val="0"/>
              </a:spcAft>
              <a:buSzPts val="1400"/>
              <a:buFont typeface="Overpass Light"/>
              <a:buAutoNum type="arabicPeriod"/>
            </a:pPr>
            <a:r>
              <a:rPr lang="en" sz="1600" dirty="0">
                <a:latin typeface="Overpass Light"/>
                <a:ea typeface="Overpass Light"/>
                <a:cs typeface="Overpass Light"/>
                <a:sym typeface="Overpass Light"/>
              </a:rPr>
              <a:t>Most video games require a whole team of programmers and modelers, and often take years to make.  Finding other like minded video game developers you can collaborate with is essential to being a successful game developer.  Are some of those people in this class with you?  </a:t>
            </a:r>
            <a:endParaRPr sz="1600" dirty="0">
              <a:latin typeface="Overpass Light"/>
              <a:ea typeface="Overpass Light"/>
              <a:cs typeface="Overpass Light"/>
              <a:sym typeface="Overpass Light"/>
            </a:endParaRPr>
          </a:p>
        </p:txBody>
      </p:sp>
      <p:pic>
        <p:nvPicPr>
          <p:cNvPr id="5" name="Picture 2" descr="Branding – Hack Club">
            <a:extLst>
              <a:ext uri="{FF2B5EF4-FFF2-40B4-BE49-F238E27FC236}">
                <a16:creationId xmlns:a16="http://schemas.microsoft.com/office/drawing/2014/main" id="{CBEF4F28-F26B-48E3-B4EB-5FD1E008D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8"/>
          <p:cNvSpPr txBox="1"/>
          <p:nvPr/>
        </p:nvSpPr>
        <p:spPr>
          <a:xfrm>
            <a:off x="945000" y="137250"/>
            <a:ext cx="7593900" cy="79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500" b="1">
                <a:solidFill>
                  <a:srgbClr val="434343"/>
                </a:solidFill>
                <a:latin typeface="Overpass"/>
                <a:ea typeface="Overpass"/>
                <a:cs typeface="Overpass"/>
                <a:sym typeface="Overpass"/>
              </a:rPr>
              <a:t>Unity</a:t>
            </a:r>
            <a:endParaRPr sz="3500" b="1">
              <a:solidFill>
                <a:srgbClr val="434343"/>
              </a:solidFill>
              <a:latin typeface="Overpass"/>
              <a:ea typeface="Overpass"/>
              <a:cs typeface="Overpass"/>
              <a:sym typeface="Overpass"/>
            </a:endParaRPr>
          </a:p>
        </p:txBody>
      </p:sp>
      <p:sp>
        <p:nvSpPr>
          <p:cNvPr id="252" name="Google Shape;252;p48"/>
          <p:cNvSpPr txBox="1"/>
          <p:nvPr/>
        </p:nvSpPr>
        <p:spPr>
          <a:xfrm>
            <a:off x="304650" y="1015375"/>
            <a:ext cx="8445000" cy="34263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Unity = industry-standard Game Engine, and usually the first choice for developers working with either mobile games or VR and AR</a:t>
            </a:r>
            <a:endParaRPr sz="1800">
              <a:solidFill>
                <a:srgbClr val="434343"/>
              </a:solidFill>
              <a:latin typeface="Overpass Light"/>
              <a:ea typeface="Overpass Light"/>
              <a:cs typeface="Overpass Light"/>
              <a:sym typeface="Overpass Light"/>
            </a:endParaRPr>
          </a:p>
          <a:p>
            <a:pPr marL="457200" lvl="0" indent="-342900" algn="l" rtl="0">
              <a:lnSpc>
                <a:spcPct val="115000"/>
              </a:lnSpc>
              <a:spcBef>
                <a:spcPts val="0"/>
              </a:spcBef>
              <a:spcAft>
                <a:spcPts val="0"/>
              </a:spcAft>
              <a:buClr>
                <a:srgbClr val="434343"/>
              </a:buClr>
              <a:buSzPts val="1800"/>
              <a:buFont typeface="Overpass Light"/>
              <a:buChar char="●"/>
            </a:pPr>
            <a:r>
              <a:rPr lang="en" sz="1800">
                <a:solidFill>
                  <a:srgbClr val="434343"/>
                </a:solidFill>
                <a:latin typeface="Overpass Light"/>
                <a:ea typeface="Overpass Light"/>
                <a:cs typeface="Overpass Light"/>
                <a:sym typeface="Overpass Light"/>
              </a:rPr>
              <a:t>Examples of games developed in Unity: Temple Run, Plague Inc, Gone Home, Kentucky Route Zero,  Rust, Surgeon Simulator, Hitman GO, The Long Dark, Wasteland 2, Kerbal Space Program, Pillars of Eternity, Pokemon GO, Super Hot, Subnautica, Accounting.</a:t>
            </a:r>
            <a:endParaRPr sz="1800">
              <a:solidFill>
                <a:srgbClr val="434343"/>
              </a:solidFill>
              <a:latin typeface="Overpass Light"/>
              <a:ea typeface="Overpass Light"/>
              <a:cs typeface="Overpass Light"/>
              <a:sym typeface="Overpass Light"/>
            </a:endParaRPr>
          </a:p>
          <a:p>
            <a:pPr marL="0" lvl="0" indent="0" algn="l" rtl="0">
              <a:lnSpc>
                <a:spcPct val="115000"/>
              </a:lnSpc>
              <a:spcBef>
                <a:spcPts val="0"/>
              </a:spcBef>
              <a:spcAft>
                <a:spcPts val="0"/>
              </a:spcAft>
              <a:buNone/>
            </a:pPr>
            <a:endParaRPr sz="1800">
              <a:solidFill>
                <a:srgbClr val="434343"/>
              </a:solidFill>
              <a:latin typeface="Overpass Light"/>
              <a:ea typeface="Overpass Light"/>
              <a:cs typeface="Overpass Light"/>
              <a:sym typeface="Overpass Light"/>
            </a:endParaRPr>
          </a:p>
        </p:txBody>
      </p:sp>
      <p:sp>
        <p:nvSpPr>
          <p:cNvPr id="253" name="Google Shape;253;p48"/>
          <p:cNvSpPr/>
          <p:nvPr/>
        </p:nvSpPr>
        <p:spPr>
          <a:xfrm>
            <a:off x="380168" y="242350"/>
            <a:ext cx="564833" cy="587210"/>
          </a:xfrm>
          <a:custGeom>
            <a:avLst/>
            <a:gdLst/>
            <a:ahLst/>
            <a:cxnLst/>
            <a:rect l="l" t="t" r="r" b="b"/>
            <a:pathLst>
              <a:path w="190500" h="174635" extrusionOk="0">
                <a:moveTo>
                  <a:pt x="95250" y="37474"/>
                </a:moveTo>
                <a:cubicBezTo>
                  <a:pt x="89535" y="37474"/>
                  <a:pt x="85090" y="41919"/>
                  <a:pt x="85090" y="47634"/>
                </a:cubicBezTo>
                <a:cubicBezTo>
                  <a:pt x="85090" y="52714"/>
                  <a:pt x="89535" y="57159"/>
                  <a:pt x="95250" y="57159"/>
                </a:cubicBezTo>
                <a:cubicBezTo>
                  <a:pt x="100965" y="57159"/>
                  <a:pt x="105410" y="52714"/>
                  <a:pt x="105410" y="47634"/>
                </a:cubicBezTo>
                <a:cubicBezTo>
                  <a:pt x="105410" y="41919"/>
                  <a:pt x="100965" y="37474"/>
                  <a:pt x="95250" y="37474"/>
                </a:cubicBezTo>
                <a:close/>
                <a:moveTo>
                  <a:pt x="87630" y="71129"/>
                </a:moveTo>
                <a:lnTo>
                  <a:pt x="87630" y="118754"/>
                </a:lnTo>
                <a:lnTo>
                  <a:pt x="103505" y="118754"/>
                </a:lnTo>
                <a:lnTo>
                  <a:pt x="103505" y="71129"/>
                </a:lnTo>
                <a:close/>
                <a:moveTo>
                  <a:pt x="95250" y="15884"/>
                </a:moveTo>
                <a:cubicBezTo>
                  <a:pt x="139065" y="15884"/>
                  <a:pt x="174625" y="43824"/>
                  <a:pt x="174625" y="79384"/>
                </a:cubicBezTo>
                <a:cubicBezTo>
                  <a:pt x="174625" y="118119"/>
                  <a:pt x="133985" y="142249"/>
                  <a:pt x="95885" y="142249"/>
                </a:cubicBezTo>
                <a:cubicBezTo>
                  <a:pt x="80645" y="142249"/>
                  <a:pt x="69215" y="139074"/>
                  <a:pt x="60960" y="137169"/>
                </a:cubicBezTo>
                <a:cubicBezTo>
                  <a:pt x="53340" y="142249"/>
                  <a:pt x="48260" y="145424"/>
                  <a:pt x="27305" y="151774"/>
                </a:cubicBezTo>
                <a:cubicBezTo>
                  <a:pt x="31115" y="140979"/>
                  <a:pt x="33020" y="129549"/>
                  <a:pt x="31750" y="117484"/>
                </a:cubicBezTo>
                <a:cubicBezTo>
                  <a:pt x="25400" y="109864"/>
                  <a:pt x="15875" y="98434"/>
                  <a:pt x="15875" y="79384"/>
                </a:cubicBezTo>
                <a:cubicBezTo>
                  <a:pt x="15875" y="43824"/>
                  <a:pt x="51435" y="15884"/>
                  <a:pt x="95250" y="15884"/>
                </a:cubicBezTo>
                <a:close/>
                <a:moveTo>
                  <a:pt x="96646" y="0"/>
                </a:moveTo>
                <a:cubicBezTo>
                  <a:pt x="96181" y="0"/>
                  <a:pt x="95716" y="3"/>
                  <a:pt x="95250" y="9"/>
                </a:cubicBezTo>
                <a:cubicBezTo>
                  <a:pt x="45085" y="9"/>
                  <a:pt x="0" y="33029"/>
                  <a:pt x="0" y="79384"/>
                </a:cubicBezTo>
                <a:cubicBezTo>
                  <a:pt x="0" y="95259"/>
                  <a:pt x="5715" y="111134"/>
                  <a:pt x="16510" y="123834"/>
                </a:cubicBezTo>
                <a:cubicBezTo>
                  <a:pt x="16510" y="138439"/>
                  <a:pt x="8255" y="159394"/>
                  <a:pt x="635" y="174634"/>
                </a:cubicBezTo>
                <a:cubicBezTo>
                  <a:pt x="20955" y="170824"/>
                  <a:pt x="50165" y="162569"/>
                  <a:pt x="63500" y="154314"/>
                </a:cubicBezTo>
                <a:cubicBezTo>
                  <a:pt x="74930" y="156854"/>
                  <a:pt x="85725" y="158124"/>
                  <a:pt x="95885" y="158124"/>
                </a:cubicBezTo>
                <a:cubicBezTo>
                  <a:pt x="152400" y="158124"/>
                  <a:pt x="190500" y="120024"/>
                  <a:pt x="190500" y="79384"/>
                </a:cubicBezTo>
                <a:cubicBezTo>
                  <a:pt x="190500" y="33459"/>
                  <a:pt x="146248" y="0"/>
                  <a:pt x="9664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48"/>
          <p:cNvPicPr preferRelativeResize="0"/>
          <p:nvPr/>
        </p:nvPicPr>
        <p:blipFill rotWithShape="1">
          <a:blip r:embed="rId3">
            <a:alphaModFix/>
          </a:blip>
          <a:srcRect l="22855" t="30028" r="24334" b="29820"/>
          <a:stretch/>
        </p:blipFill>
        <p:spPr>
          <a:xfrm>
            <a:off x="1694225" y="3063775"/>
            <a:ext cx="4829001" cy="1927550"/>
          </a:xfrm>
          <a:prstGeom prst="rect">
            <a:avLst/>
          </a:prstGeom>
          <a:noFill/>
          <a:ln>
            <a:noFill/>
          </a:ln>
        </p:spPr>
      </p:pic>
      <p:sp>
        <p:nvSpPr>
          <p:cNvPr id="255" name="Google Shape;255;p48"/>
          <p:cNvSpPr txBox="1"/>
          <p:nvPr/>
        </p:nvSpPr>
        <p:spPr>
          <a:xfrm>
            <a:off x="111600" y="4920300"/>
            <a:ext cx="3652200" cy="16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1">
                <a:latin typeface="Overpass"/>
                <a:ea typeface="Overpass"/>
                <a:cs typeface="Overpass"/>
                <a:sym typeface="Overpass"/>
              </a:rPr>
              <a:t>Source</a:t>
            </a:r>
            <a:r>
              <a:rPr lang="en" sz="800">
                <a:latin typeface="Overpass Light"/>
                <a:ea typeface="Overpass Light"/>
                <a:cs typeface="Overpass Light"/>
                <a:sym typeface="Overpass Light"/>
              </a:rPr>
              <a:t>: </a:t>
            </a:r>
            <a:r>
              <a:rPr lang="en" sz="800" u="sng">
                <a:solidFill>
                  <a:schemeClr val="hlink"/>
                </a:solidFill>
                <a:latin typeface="Overpass Light"/>
                <a:ea typeface="Overpass Light"/>
                <a:cs typeface="Overpass Light"/>
                <a:sym typeface="Overpass Light"/>
                <a:hlinkClick r:id="rId4"/>
              </a:rPr>
              <a:t>https://unity.com/</a:t>
            </a:r>
            <a:endParaRPr sz="800">
              <a:latin typeface="Overpass Light"/>
              <a:ea typeface="Overpass Light"/>
              <a:cs typeface="Overpass Light"/>
              <a:sym typeface="Overpass Light"/>
            </a:endParaRPr>
          </a:p>
          <a:p>
            <a:pPr marL="0" lvl="0" indent="0" algn="l" rtl="0">
              <a:spcBef>
                <a:spcPts val="0"/>
              </a:spcBef>
              <a:spcAft>
                <a:spcPts val="0"/>
              </a:spcAft>
              <a:buNone/>
            </a:pPr>
            <a:endParaRPr sz="800">
              <a:latin typeface="Overpass Light"/>
              <a:ea typeface="Overpass Light"/>
              <a:cs typeface="Overpass Light"/>
              <a:sym typeface="Overpass Light"/>
            </a:endParaRPr>
          </a:p>
        </p:txBody>
      </p:sp>
      <p:pic>
        <p:nvPicPr>
          <p:cNvPr id="7" name="Picture 2" descr="Branding – Hack Club">
            <a:extLst>
              <a:ext uri="{FF2B5EF4-FFF2-40B4-BE49-F238E27FC236}">
                <a16:creationId xmlns:a16="http://schemas.microsoft.com/office/drawing/2014/main" id="{6F1C9EB7-20ED-4FBD-885D-1C6908A239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8551" y="4543425"/>
            <a:ext cx="509897" cy="5098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1966</Words>
  <Application>Microsoft Office PowerPoint</Application>
  <PresentationFormat>On-screen Show (16:9)</PresentationFormat>
  <Paragraphs>199</Paragraphs>
  <Slides>34</Slides>
  <Notes>34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Calibri</vt:lpstr>
      <vt:lpstr>Overpass</vt:lpstr>
      <vt:lpstr>Arial</vt:lpstr>
      <vt:lpstr>Overpass Light</vt:lpstr>
      <vt:lpstr>Calibri Light</vt:lpstr>
      <vt:lpstr>Office Theme</vt:lpstr>
      <vt:lpstr>Lesson: 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1.1</dc:title>
  <cp:lastModifiedBy>Walid Ahmed Hamdi Kassab Al-Shark</cp:lastModifiedBy>
  <cp:revision>2</cp:revision>
  <dcterms:modified xsi:type="dcterms:W3CDTF">2022-04-01T05:01:14Z</dcterms:modified>
</cp:coreProperties>
</file>