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Calibri Light" panose="020F0302020204030204" pitchFamily="34" charset="0"/>
      <p:regular r:id="rId40"/>
      <p:italic r:id="rId41"/>
    </p:embeddedFont>
    <p:embeddedFont>
      <p:font typeface="Overpass" panose="020B0604020202020204" charset="0"/>
      <p:regular r:id="rId42"/>
      <p:bold r:id="rId43"/>
      <p:italic r:id="rId44"/>
      <p:boldItalic r:id="rId45"/>
    </p:embeddedFont>
    <p:embeddedFont>
      <p:font typeface="Overpass Light" panose="020B060402020202020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4C2591-43B8-41D8-B215-1B8912246CD5}">
  <a:tblStyle styleId="{BC4C2591-43B8-41D8-B215-1B8912246C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3592393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3592393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34dd0c84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034dd0c84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034dd0c84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034dd0c84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657df3435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657df343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1657df3435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1657df343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0ea7be8ae2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0ea7be8ae2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ea7be8ae2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ea7be8ae2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0ea7be8ae2_3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0ea7be8ae2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0ea7be8ae2_3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0ea7be8ae2_3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0ea7be8ae2_3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0ea7be8ae2_3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ea7be8ae2_3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0ea7be8ae2_3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35923931d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35923931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1657df3435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1657df3435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1657df3435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1657df343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ea7be8ae2_3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ea7be8ae2_3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0ea7be8ae2_3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0ea7be8ae2_3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0ea7be8ae2_3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0ea7be8ae2_3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034dd0c84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034dd0c84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1657df3435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1657df3435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1657df3435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1657df3435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0ea7be8a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0ea7be8a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0ea7be8ae2_3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0ea7be8ae2_3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35923931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35923931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ea7be8ae2_3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ea7be8ae2_3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0ea7be8ae2_3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0ea7be8ae2_3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034dd0c84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034dd0c84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034dd0c84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034dd0c84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657df34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657df34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657df343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657df343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35923931d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35923931d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e7c02ac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e7c02ac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e7c02ac1a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e7c02ac1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34dd0c84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34dd0c84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C8A8-BB00-455C-8823-58F0951B78F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EAB3D1D-90F8-43D4-84F6-9E53053ECF2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3F1A52-2F39-4C1E-A318-58119F425E3D}"/>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A0D27262-3927-4D68-BA20-E725E11C9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4C926-D047-4AF2-BE8C-1BC20626306D}"/>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38776263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046B-B10A-42FE-9ECE-24C47422EA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C2E9CE-ED78-4BA9-836B-93B7958F6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A1E1F-282F-492E-B645-D9E202E75F41}"/>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3BD65229-6F43-4893-AD1E-4BB005994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82577-6235-4470-AE3A-1A5EE1579C8B}"/>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2263708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138380-0EC8-4BEA-B116-2F07D538006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02EB32-CF66-458C-929D-5A9F3B0B287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A49F9-2F30-46E9-BBDD-C79AEF6FAD81}"/>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2DAB0C6F-2943-4AE4-8E3D-27B610586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EC30D-0F3F-43A2-A478-A7C4BBA2EE1C}"/>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11430797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234446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ey Terms">
  <p:cSld name="Key Terms">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208454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ook">
  <p:cSld name="Hook">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2333025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struct">
  <p:cSld name="Instruct">
    <p:spTree>
      <p:nvGrpSpPr>
        <p:cNvPr id="1" name="Shape 27"/>
        <p:cNvGrpSpPr/>
        <p:nvPr/>
      </p:nvGrpSpPr>
      <p:grpSpPr>
        <a:xfrm>
          <a:off x="0" y="0"/>
          <a:ext cx="0" cy="0"/>
          <a:chOff x="0" y="0"/>
          <a:chExt cx="0" cy="0"/>
        </a:xfrm>
      </p:grpSpPr>
      <p:sp>
        <p:nvSpPr>
          <p:cNvPr id="28" name="Google Shape;28;p9"/>
          <p:cNvSpPr txBox="1">
            <a:spLocks noGrp="1"/>
          </p:cNvSpPr>
          <p:nvPr>
            <p:ph type="body" idx="1"/>
          </p:nvPr>
        </p:nvSpPr>
        <p:spPr>
          <a:xfrm>
            <a:off x="386325" y="1182975"/>
            <a:ext cx="8352600" cy="3126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2730479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3226840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xplore">
  <p:cSld name="Explore">
    <p:spTree>
      <p:nvGrpSpPr>
        <p:cNvPr id="1" name="Shape 30"/>
        <p:cNvGrpSpPr/>
        <p:nvPr/>
      </p:nvGrpSpPr>
      <p:grpSpPr>
        <a:xfrm>
          <a:off x="0" y="0"/>
          <a:ext cx="0" cy="0"/>
          <a:chOff x="0" y="0"/>
          <a:chExt cx="0" cy="0"/>
        </a:xfrm>
      </p:grpSpPr>
    </p:spTree>
    <p:extLst>
      <p:ext uri="{BB962C8B-B14F-4D97-AF65-F5344CB8AC3E}">
        <p14:creationId xmlns:p14="http://schemas.microsoft.com/office/powerpoint/2010/main" val="3711031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hare and Reflect">
  <p:cSld name="Share and Reflect">
    <p:spTree>
      <p:nvGrpSpPr>
        <p:cNvPr id="1" name="Shape 34"/>
        <p:cNvGrpSpPr/>
        <p:nvPr/>
      </p:nvGrpSpPr>
      <p:grpSpPr>
        <a:xfrm>
          <a:off x="0" y="0"/>
          <a:ext cx="0" cy="0"/>
          <a:chOff x="0" y="0"/>
          <a:chExt cx="0" cy="0"/>
        </a:xfrm>
      </p:grpSpPr>
    </p:spTree>
    <p:extLst>
      <p:ext uri="{BB962C8B-B14F-4D97-AF65-F5344CB8AC3E}">
        <p14:creationId xmlns:p14="http://schemas.microsoft.com/office/powerpoint/2010/main" val="2906250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 slide 1">
    <p:spTree>
      <p:nvGrpSpPr>
        <p:cNvPr id="1" name="Shape 95"/>
        <p:cNvGrpSpPr/>
        <p:nvPr/>
      </p:nvGrpSpPr>
      <p:grpSpPr>
        <a:xfrm>
          <a:off x="0" y="0"/>
          <a:ext cx="0" cy="0"/>
          <a:chOff x="0" y="0"/>
          <a:chExt cx="0" cy="0"/>
        </a:xfrm>
      </p:grpSpPr>
    </p:spTree>
    <p:extLst>
      <p:ext uri="{BB962C8B-B14F-4D97-AF65-F5344CB8AC3E}">
        <p14:creationId xmlns:p14="http://schemas.microsoft.com/office/powerpoint/2010/main" val="912704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CD6C-E65F-4704-9760-8599E01CE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6DDE9-4AE2-42F7-A229-5CA64A42A5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A6522-D976-4D6B-B355-656CBB0B5B45}"/>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18EA842D-D3A6-4EF4-8348-43B5D2537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ADC9D-81FB-45E3-BB18-A60785C8B2E1}"/>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9628102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099B-E14F-478D-81CD-3BD3C0C7E96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0A647A1-86AD-44C8-B78C-E14A1742A46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52107C-E370-403B-8389-59D1154B85CB}"/>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072E480D-CDC4-4404-B3B3-AC397AFEE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DC51B-5EF8-4E09-9A98-68D32FCC5D82}"/>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30621916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693F-4516-4386-861A-CC153594B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66174-C437-481D-A012-5906DCE700E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44E29C-DF0B-498D-8550-410CF884C2D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E7F50-029B-42B3-9665-095544FC2FA0}"/>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6" name="Footer Placeholder 5">
            <a:extLst>
              <a:ext uri="{FF2B5EF4-FFF2-40B4-BE49-F238E27FC236}">
                <a16:creationId xmlns:a16="http://schemas.microsoft.com/office/drawing/2014/main" id="{341DDEA4-A324-4B9F-B6EE-F0DB2E348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EEE3D-D14C-4DA6-84AD-E426DF1052EE}"/>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6759674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3FE6-83F4-45CB-A462-9EB5F2162CE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61FEF0-69F3-4D5C-8BE8-11F4E926C7B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1C3C7-D1C2-45AA-AF7A-8AE8095C0EF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71FB14-F7E5-4012-8EE7-5DBDC026DFA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04E532E-8115-4DBA-BDE4-EFD880F3CA0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4B3C6B-8AE8-4710-A546-AD45B63B96E7}"/>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8" name="Footer Placeholder 7">
            <a:extLst>
              <a:ext uri="{FF2B5EF4-FFF2-40B4-BE49-F238E27FC236}">
                <a16:creationId xmlns:a16="http://schemas.microsoft.com/office/drawing/2014/main" id="{2666479A-F06F-4F3C-8B47-30EFCD4A4E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1D9DB6-712D-4B7B-A84F-7D077614D9D3}"/>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30959797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50DA-1B8A-4976-8D25-A9A9A3800C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13826-CEFF-4558-A4C4-B0F952576F6B}"/>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4" name="Footer Placeholder 3">
            <a:extLst>
              <a:ext uri="{FF2B5EF4-FFF2-40B4-BE49-F238E27FC236}">
                <a16:creationId xmlns:a16="http://schemas.microsoft.com/office/drawing/2014/main" id="{2A6F9497-8D7B-49C7-A479-0E1A09F13A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91DAAF-886E-447B-A679-DDE2E3427693}"/>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26177283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D701F-826A-4C9E-A1DE-0283525D09DD}"/>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3" name="Footer Placeholder 2">
            <a:extLst>
              <a:ext uri="{FF2B5EF4-FFF2-40B4-BE49-F238E27FC236}">
                <a16:creationId xmlns:a16="http://schemas.microsoft.com/office/drawing/2014/main" id="{C1F9D2D8-7773-46AC-BEE2-11F999CED0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2EADF-9978-4EF2-A9A1-D64139A1D64D}"/>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215882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18EC-CE61-4397-AF79-8DD9E9C376A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C90B9F5-5566-417C-A08F-4793ECECC75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844386-C029-4F92-B5B6-C2F5CEA4E7F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20E1C2D-4580-469B-A036-27D35410C94E}"/>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6" name="Footer Placeholder 5">
            <a:extLst>
              <a:ext uri="{FF2B5EF4-FFF2-40B4-BE49-F238E27FC236}">
                <a16:creationId xmlns:a16="http://schemas.microsoft.com/office/drawing/2014/main" id="{6AE45CC5-B582-4467-BC93-1DF9F8295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C46C31-BFAE-407C-8FCA-CA2DC5A463BA}"/>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14925761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83E3-6E3F-4077-BB12-FA3011D7554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427029C-9E74-4E20-88CC-7DD0062FF28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A4F89F0-A5BB-476B-9A5D-F7376A9AF92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95BE221-C6E0-4A25-990D-64273F4CB376}"/>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6" name="Footer Placeholder 5">
            <a:extLst>
              <a:ext uri="{FF2B5EF4-FFF2-40B4-BE49-F238E27FC236}">
                <a16:creationId xmlns:a16="http://schemas.microsoft.com/office/drawing/2014/main" id="{186DDEF5-453F-4624-AD57-AA8D2BA7C6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6409F-4A78-4C05-898E-44C5F3B81D4A}"/>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10310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B1AA2-D98E-408E-BBFE-CBE911E3D47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AA1956-EB80-45E7-AC40-07A09BFDFAD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9A752-2E4A-4036-AAF1-3EAAE3EF787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4654D074-4A84-4A4F-BE0F-0AF03D06923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749EF1-004A-456B-9180-AA8DCD92E11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5BEF68C-75A6-468C-9369-A520E2B3B0D8}" type="slidenum">
              <a:rPr lang="en-US" smtClean="0"/>
              <a:t>‹#›</a:t>
            </a:fld>
            <a:endParaRPr lang="en-US"/>
          </a:p>
        </p:txBody>
      </p:sp>
    </p:spTree>
    <p:extLst>
      <p:ext uri="{BB962C8B-B14F-4D97-AF65-F5344CB8AC3E}">
        <p14:creationId xmlns:p14="http://schemas.microsoft.com/office/powerpoint/2010/main" val="24555218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8"/>
          <p:cNvSpPr txBox="1">
            <a:spLocks noGrp="1"/>
          </p:cNvSpPr>
          <p:nvPr>
            <p:ph type="ctrTitle"/>
          </p:nvPr>
        </p:nvSpPr>
        <p:spPr>
          <a:xfrm>
            <a:off x="373383" y="1942299"/>
            <a:ext cx="8520600" cy="17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Lesson: 1.2</a:t>
            </a:r>
            <a:endParaRPr/>
          </a:p>
        </p:txBody>
      </p:sp>
      <p:sp>
        <p:nvSpPr>
          <p:cNvPr id="102" name="Google Shape;102;p28"/>
          <p:cNvSpPr txBox="1">
            <a:spLocks noGrp="1"/>
          </p:cNvSpPr>
          <p:nvPr>
            <p:ph type="subTitle" idx="1"/>
          </p:nvPr>
        </p:nvSpPr>
        <p:spPr>
          <a:xfrm>
            <a:off x="373375" y="3726198"/>
            <a:ext cx="85206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Creating Complex Objects</a:t>
            </a:r>
            <a:endParaRPr/>
          </a:p>
        </p:txBody>
      </p:sp>
      <p:pic>
        <p:nvPicPr>
          <p:cNvPr id="4" name="Picture 4" descr="Branding – Hack Club">
            <a:extLst>
              <a:ext uri="{FF2B5EF4-FFF2-40B4-BE49-F238E27FC236}">
                <a16:creationId xmlns:a16="http://schemas.microsoft.com/office/drawing/2014/main" id="{D1E38F04-D2BD-4DEE-B396-5030CE682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375" y="740502"/>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p:nvPr/>
        </p:nvSpPr>
        <p:spPr>
          <a:xfrm>
            <a:off x="945000" y="137250"/>
            <a:ext cx="8241000" cy="6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Parents &amp; Children - 1</a:t>
            </a:r>
            <a:endParaRPr sz="3500" b="1">
              <a:solidFill>
                <a:srgbClr val="434343"/>
              </a:solidFill>
              <a:latin typeface="Overpass"/>
              <a:ea typeface="Overpass"/>
              <a:cs typeface="Overpass"/>
              <a:sym typeface="Overpass"/>
            </a:endParaRPr>
          </a:p>
        </p:txBody>
      </p:sp>
      <p:grpSp>
        <p:nvGrpSpPr>
          <p:cNvPr id="228" name="Google Shape;228;p37"/>
          <p:cNvGrpSpPr/>
          <p:nvPr/>
        </p:nvGrpSpPr>
        <p:grpSpPr>
          <a:xfrm>
            <a:off x="131164" y="170287"/>
            <a:ext cx="782291" cy="731330"/>
            <a:chOff x="2113284" y="786494"/>
            <a:chExt cx="952503" cy="952501"/>
          </a:xfrm>
        </p:grpSpPr>
        <p:sp>
          <p:nvSpPr>
            <p:cNvPr id="229" name="Google Shape;229;p37"/>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30" name="Google Shape;230;p37"/>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31" name="Google Shape;231;p37"/>
          <p:cNvSpPr txBox="1"/>
          <p:nvPr/>
        </p:nvSpPr>
        <p:spPr>
          <a:xfrm>
            <a:off x="989700" y="722525"/>
            <a:ext cx="416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Positioning Objects together</a:t>
            </a:r>
            <a:endParaRPr b="1">
              <a:solidFill>
                <a:srgbClr val="434343"/>
              </a:solidFill>
              <a:latin typeface="Overpass"/>
              <a:ea typeface="Overpass"/>
              <a:cs typeface="Overpass"/>
              <a:sym typeface="Overpass"/>
            </a:endParaRPr>
          </a:p>
        </p:txBody>
      </p:sp>
      <p:sp>
        <p:nvSpPr>
          <p:cNvPr id="232" name="Google Shape;232;p37"/>
          <p:cNvSpPr txBox="1"/>
          <p:nvPr/>
        </p:nvSpPr>
        <p:spPr>
          <a:xfrm>
            <a:off x="140400" y="1086125"/>
            <a:ext cx="8863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It is critical that you view new objects from multiple angles to ensure they align as expected.  Newly placed objects may appear correct from one angle, but when viewed from another angle it will show as not aligned as expected.  </a:t>
            </a:r>
            <a:r>
              <a:rPr lang="en" b="1" i="1" u="sng">
                <a:solidFill>
                  <a:srgbClr val="434343"/>
                </a:solidFill>
                <a:latin typeface="Overpass"/>
                <a:ea typeface="Overpass"/>
                <a:cs typeface="Overpass"/>
                <a:sym typeface="Overpass"/>
              </a:rPr>
              <a:t>Always view and align objects from each axis before moving on.</a:t>
            </a:r>
            <a:r>
              <a:rPr lang="en">
                <a:solidFill>
                  <a:srgbClr val="434343"/>
                </a:solidFill>
                <a:latin typeface="Overpass Light"/>
                <a:ea typeface="Overpass Light"/>
                <a:cs typeface="Overpass Light"/>
                <a:sym typeface="Overpass Light"/>
              </a:rPr>
              <a:t> </a:t>
            </a:r>
            <a:endParaRPr>
              <a:solidFill>
                <a:srgbClr val="434343"/>
              </a:solidFill>
              <a:latin typeface="Overpass Light"/>
              <a:ea typeface="Overpass Light"/>
              <a:cs typeface="Overpass Light"/>
              <a:sym typeface="Overpass Light"/>
            </a:endParaRPr>
          </a:p>
        </p:txBody>
      </p:sp>
      <p:pic>
        <p:nvPicPr>
          <p:cNvPr id="233" name="Google Shape;233;p37"/>
          <p:cNvPicPr preferRelativeResize="0"/>
          <p:nvPr/>
        </p:nvPicPr>
        <p:blipFill>
          <a:blip r:embed="rId3">
            <a:alphaModFix/>
          </a:blip>
          <a:stretch>
            <a:fillRect/>
          </a:stretch>
        </p:blipFill>
        <p:spPr>
          <a:xfrm>
            <a:off x="621925" y="2562993"/>
            <a:ext cx="2129635" cy="1420732"/>
          </a:xfrm>
          <a:prstGeom prst="rect">
            <a:avLst/>
          </a:prstGeom>
          <a:noFill/>
          <a:ln>
            <a:noFill/>
          </a:ln>
        </p:spPr>
      </p:pic>
      <p:pic>
        <p:nvPicPr>
          <p:cNvPr id="234" name="Google Shape;234;p37"/>
          <p:cNvPicPr preferRelativeResize="0"/>
          <p:nvPr/>
        </p:nvPicPr>
        <p:blipFill>
          <a:blip r:embed="rId4">
            <a:alphaModFix/>
          </a:blip>
          <a:stretch>
            <a:fillRect/>
          </a:stretch>
        </p:blipFill>
        <p:spPr>
          <a:xfrm>
            <a:off x="2888650" y="2571749"/>
            <a:ext cx="2562225" cy="1411983"/>
          </a:xfrm>
          <a:prstGeom prst="rect">
            <a:avLst/>
          </a:prstGeom>
          <a:noFill/>
          <a:ln>
            <a:noFill/>
          </a:ln>
        </p:spPr>
      </p:pic>
      <p:pic>
        <p:nvPicPr>
          <p:cNvPr id="235" name="Google Shape;235;p37"/>
          <p:cNvPicPr preferRelativeResize="0"/>
          <p:nvPr/>
        </p:nvPicPr>
        <p:blipFill>
          <a:blip r:embed="rId5">
            <a:alphaModFix/>
          </a:blip>
          <a:stretch>
            <a:fillRect/>
          </a:stretch>
        </p:blipFill>
        <p:spPr>
          <a:xfrm>
            <a:off x="5587975" y="2562993"/>
            <a:ext cx="2861594" cy="1420732"/>
          </a:xfrm>
          <a:prstGeom prst="rect">
            <a:avLst/>
          </a:prstGeom>
          <a:noFill/>
          <a:ln>
            <a:noFill/>
          </a:ln>
        </p:spPr>
      </p:pic>
      <p:sp>
        <p:nvSpPr>
          <p:cNvPr id="236" name="Google Shape;236;p37"/>
          <p:cNvSpPr txBox="1"/>
          <p:nvPr/>
        </p:nvSpPr>
        <p:spPr>
          <a:xfrm>
            <a:off x="621913" y="4051125"/>
            <a:ext cx="21297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Viewed from the </a:t>
            </a:r>
            <a:r>
              <a:rPr lang="en" sz="1600" b="1" dirty="0">
                <a:solidFill>
                  <a:srgbClr val="434343"/>
                </a:solidFill>
                <a:latin typeface="Overpass"/>
                <a:ea typeface="Overpass"/>
                <a:cs typeface="Overpass"/>
                <a:sym typeface="Overpass"/>
              </a:rPr>
              <a:t>X-Axis</a:t>
            </a:r>
            <a:r>
              <a:rPr lang="en" sz="1600" dirty="0">
                <a:solidFill>
                  <a:srgbClr val="434343"/>
                </a:solidFill>
                <a:latin typeface="Overpass Light"/>
                <a:ea typeface="Overpass Light"/>
                <a:cs typeface="Overpass Light"/>
                <a:sym typeface="Overpass Light"/>
              </a:rPr>
              <a:t>, the sphere appears on top of the cube.</a:t>
            </a:r>
            <a:endParaRPr sz="1600" dirty="0">
              <a:solidFill>
                <a:srgbClr val="434343"/>
              </a:solidFill>
              <a:latin typeface="Overpass Light"/>
              <a:ea typeface="Overpass Light"/>
              <a:cs typeface="Overpass Light"/>
              <a:sym typeface="Overpass Light"/>
            </a:endParaRPr>
          </a:p>
        </p:txBody>
      </p:sp>
      <p:sp>
        <p:nvSpPr>
          <p:cNvPr id="237" name="Google Shape;237;p37"/>
          <p:cNvSpPr txBox="1"/>
          <p:nvPr/>
        </p:nvSpPr>
        <p:spPr>
          <a:xfrm>
            <a:off x="2888677" y="4051125"/>
            <a:ext cx="25623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Viewed from the </a:t>
            </a:r>
            <a:r>
              <a:rPr lang="en" sz="1600" b="1" dirty="0">
                <a:solidFill>
                  <a:srgbClr val="434343"/>
                </a:solidFill>
                <a:latin typeface="Overpass"/>
                <a:ea typeface="Overpass"/>
                <a:cs typeface="Overpass"/>
                <a:sym typeface="Overpass"/>
              </a:rPr>
              <a:t>Y-Axis</a:t>
            </a:r>
            <a:r>
              <a:rPr lang="en" sz="1600" dirty="0">
                <a:solidFill>
                  <a:srgbClr val="434343"/>
                </a:solidFill>
                <a:latin typeface="Overpass Light"/>
                <a:ea typeface="Overpass Light"/>
                <a:cs typeface="Overpass Light"/>
                <a:sym typeface="Overpass Light"/>
              </a:rPr>
              <a:t>, the sphere is obviously not on top of the cube and needs adjustment.</a:t>
            </a:r>
            <a:endParaRPr sz="1600" dirty="0">
              <a:solidFill>
                <a:srgbClr val="434343"/>
              </a:solidFill>
              <a:latin typeface="Overpass Light"/>
              <a:ea typeface="Overpass Light"/>
              <a:cs typeface="Overpass Light"/>
              <a:sym typeface="Overpass Light"/>
            </a:endParaRPr>
          </a:p>
        </p:txBody>
      </p:sp>
      <p:sp>
        <p:nvSpPr>
          <p:cNvPr id="238" name="Google Shape;238;p37"/>
          <p:cNvSpPr txBox="1"/>
          <p:nvPr/>
        </p:nvSpPr>
        <p:spPr>
          <a:xfrm>
            <a:off x="5588027" y="4051125"/>
            <a:ext cx="25623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434343"/>
                </a:solidFill>
                <a:latin typeface="Overpass Light"/>
                <a:ea typeface="Overpass Light"/>
                <a:cs typeface="Overpass Light"/>
                <a:sym typeface="Overpass Light"/>
              </a:rPr>
              <a:t>Viewed from the </a:t>
            </a:r>
            <a:r>
              <a:rPr lang="en" b="1" dirty="0">
                <a:solidFill>
                  <a:srgbClr val="434343"/>
                </a:solidFill>
                <a:latin typeface="Overpass"/>
                <a:ea typeface="Overpass"/>
                <a:cs typeface="Overpass"/>
                <a:sym typeface="Overpass"/>
              </a:rPr>
              <a:t>Z-Axis</a:t>
            </a:r>
            <a:r>
              <a:rPr lang="en" dirty="0">
                <a:solidFill>
                  <a:srgbClr val="434343"/>
                </a:solidFill>
                <a:latin typeface="Overpass Light"/>
                <a:ea typeface="Overpass Light"/>
                <a:cs typeface="Overpass Light"/>
                <a:sym typeface="Overpass Light"/>
              </a:rPr>
              <a:t>, the sphere needs further alignment</a:t>
            </a:r>
            <a:endParaRPr dirty="0">
              <a:solidFill>
                <a:srgbClr val="434343"/>
              </a:solidFill>
              <a:latin typeface="Overpass Light"/>
              <a:ea typeface="Overpass Light"/>
              <a:cs typeface="Overpass Light"/>
              <a:sym typeface="Overpass Light"/>
            </a:endParaRPr>
          </a:p>
        </p:txBody>
      </p:sp>
      <p:pic>
        <p:nvPicPr>
          <p:cNvPr id="14" name="Picture 2" descr="Branding – Hack Club">
            <a:extLst>
              <a:ext uri="{FF2B5EF4-FFF2-40B4-BE49-F238E27FC236}">
                <a16:creationId xmlns:a16="http://schemas.microsoft.com/office/drawing/2014/main" id="{5111C126-5D54-473B-B033-42CB06A4F6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38"/>
          <p:cNvPicPr preferRelativeResize="0"/>
          <p:nvPr/>
        </p:nvPicPr>
        <p:blipFill>
          <a:blip r:embed="rId3">
            <a:alphaModFix/>
          </a:blip>
          <a:stretch>
            <a:fillRect/>
          </a:stretch>
        </p:blipFill>
        <p:spPr>
          <a:xfrm>
            <a:off x="626075" y="598475"/>
            <a:ext cx="434501" cy="325851"/>
          </a:xfrm>
          <a:prstGeom prst="rect">
            <a:avLst/>
          </a:prstGeom>
          <a:noFill/>
          <a:ln>
            <a:noFill/>
          </a:ln>
          <a:effectLst>
            <a:outerShdw blurRad="57150" dist="57150" dir="6300000" algn="bl" rotWithShape="0">
              <a:srgbClr val="000000">
                <a:alpha val="45000"/>
              </a:srgbClr>
            </a:outerShdw>
          </a:effectLst>
        </p:spPr>
      </p:pic>
      <p:sp>
        <p:nvSpPr>
          <p:cNvPr id="244" name="Google Shape;244;p38"/>
          <p:cNvSpPr txBox="1"/>
          <p:nvPr/>
        </p:nvSpPr>
        <p:spPr>
          <a:xfrm>
            <a:off x="1060575" y="1369225"/>
            <a:ext cx="7604100" cy="9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700" b="1">
                <a:latin typeface="Overpass"/>
                <a:ea typeface="Overpass"/>
                <a:cs typeface="Overpass"/>
                <a:sym typeface="Overpass"/>
              </a:rPr>
              <a:t>SAVE YOUR WORK!!!</a:t>
            </a:r>
            <a:endParaRPr sz="5700" b="1">
              <a:latin typeface="Overpass"/>
              <a:ea typeface="Overpass"/>
              <a:cs typeface="Overpass"/>
              <a:sym typeface="Overpass"/>
            </a:endParaRPr>
          </a:p>
        </p:txBody>
      </p:sp>
      <p:pic>
        <p:nvPicPr>
          <p:cNvPr id="245" name="Google Shape;245;p38"/>
          <p:cNvPicPr preferRelativeResize="0"/>
          <p:nvPr/>
        </p:nvPicPr>
        <p:blipFill>
          <a:blip r:embed="rId3">
            <a:alphaModFix/>
          </a:blip>
          <a:stretch>
            <a:fillRect/>
          </a:stretch>
        </p:blipFill>
        <p:spPr>
          <a:xfrm rot="10800000">
            <a:off x="8227650" y="2474500"/>
            <a:ext cx="434501" cy="325851"/>
          </a:xfrm>
          <a:prstGeom prst="rect">
            <a:avLst/>
          </a:prstGeom>
          <a:noFill/>
          <a:ln>
            <a:noFill/>
          </a:ln>
          <a:effectLst>
            <a:outerShdw blurRad="57150" dist="57150" dir="6300000" algn="bl" rotWithShape="0">
              <a:srgbClr val="000000">
                <a:alpha val="45000"/>
              </a:srgbClr>
            </a:outerShdw>
          </a:effectLst>
        </p:spPr>
      </p:pic>
      <p:pic>
        <p:nvPicPr>
          <p:cNvPr id="5" name="Picture 2" descr="Branding – Hack Club">
            <a:extLst>
              <a:ext uri="{FF2B5EF4-FFF2-40B4-BE49-F238E27FC236}">
                <a16:creationId xmlns:a16="http://schemas.microsoft.com/office/drawing/2014/main" id="{FD92C798-1080-46A4-903C-DC33D462E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p:nvPr/>
        </p:nvSpPr>
        <p:spPr>
          <a:xfrm>
            <a:off x="1265000" y="1761875"/>
            <a:ext cx="28758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Hook - 2</a:t>
            </a:r>
            <a:endParaRPr sz="4800" b="1">
              <a:solidFill>
                <a:srgbClr val="434343"/>
              </a:solidFill>
              <a:latin typeface="Overpass"/>
              <a:ea typeface="Overpass"/>
              <a:cs typeface="Overpass"/>
              <a:sym typeface="Overpass"/>
            </a:endParaRPr>
          </a:p>
        </p:txBody>
      </p:sp>
      <p:grpSp>
        <p:nvGrpSpPr>
          <p:cNvPr id="251" name="Google Shape;251;p39"/>
          <p:cNvGrpSpPr/>
          <p:nvPr/>
        </p:nvGrpSpPr>
        <p:grpSpPr>
          <a:xfrm>
            <a:off x="524932" y="1807531"/>
            <a:ext cx="666657" cy="706087"/>
            <a:chOff x="3594382" y="4934337"/>
            <a:chExt cx="869515" cy="952499"/>
          </a:xfrm>
        </p:grpSpPr>
        <p:sp>
          <p:nvSpPr>
            <p:cNvPr id="252" name="Google Shape;252;p39"/>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53" name="Google Shape;253;p39"/>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54" name="Google Shape;254;p39"/>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55" name="Google Shape;255;p39"/>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56" name="Google Shape;256;p39"/>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57" name="Google Shape;257;p39"/>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58" name="Google Shape;258;p39"/>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Get Excited!</a:t>
            </a:r>
            <a:endParaRPr sz="1800">
              <a:solidFill>
                <a:srgbClr val="434343"/>
              </a:solidFill>
              <a:latin typeface="Overpass Light"/>
              <a:ea typeface="Overpass Light"/>
              <a:cs typeface="Overpass Light"/>
              <a:sym typeface="Overpass Light"/>
            </a:endParaRPr>
          </a:p>
        </p:txBody>
      </p:sp>
      <p:pic>
        <p:nvPicPr>
          <p:cNvPr id="11" name="Picture 2" descr="Branding – Hack Club">
            <a:extLst>
              <a:ext uri="{FF2B5EF4-FFF2-40B4-BE49-F238E27FC236}">
                <a16:creationId xmlns:a16="http://schemas.microsoft.com/office/drawing/2014/main" id="{BFE29914-16DB-44ED-A6BC-01344499B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Explosions!</a:t>
            </a:r>
            <a:endParaRPr sz="3500" b="1">
              <a:solidFill>
                <a:srgbClr val="434343"/>
              </a:solidFill>
              <a:latin typeface="Overpass"/>
              <a:ea typeface="Overpass"/>
              <a:cs typeface="Overpass"/>
              <a:sym typeface="Overpass"/>
            </a:endParaRPr>
          </a:p>
        </p:txBody>
      </p:sp>
      <p:grpSp>
        <p:nvGrpSpPr>
          <p:cNvPr id="264" name="Google Shape;264;p40"/>
          <p:cNvGrpSpPr/>
          <p:nvPr/>
        </p:nvGrpSpPr>
        <p:grpSpPr>
          <a:xfrm>
            <a:off x="208082" y="137256"/>
            <a:ext cx="666657" cy="706087"/>
            <a:chOff x="3594382" y="4934337"/>
            <a:chExt cx="869515" cy="952499"/>
          </a:xfrm>
        </p:grpSpPr>
        <p:sp>
          <p:nvSpPr>
            <p:cNvPr id="265" name="Google Shape;265;p40"/>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66" name="Google Shape;266;p40"/>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67" name="Google Shape;267;p40"/>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68" name="Google Shape;268;p40"/>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69" name="Google Shape;269;p40"/>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70" name="Google Shape;270;p40"/>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71" name="Google Shape;271;p40"/>
          <p:cNvSpPr txBox="1"/>
          <p:nvPr/>
        </p:nvSpPr>
        <p:spPr>
          <a:xfrm>
            <a:off x="304650" y="1015375"/>
            <a:ext cx="8445000" cy="3426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Physics and movement</a:t>
            </a:r>
            <a:endParaRPr sz="15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Tired of living in a world where nothing moves? Wondering when gravity will make all these objects fall to the ground?  Hoping they bounce around a bit?</a:t>
            </a:r>
            <a:endParaRPr sz="15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This is the chapter that shows you how to add physics to your objects.  You will preview your game for the first time and use gravity and physical collisions to make your object interact with each other.   Get ready to see something explode for the first time!</a:t>
            </a:r>
            <a:endParaRPr sz="1500">
              <a:solidFill>
                <a:srgbClr val="434343"/>
              </a:solidFill>
              <a:latin typeface="Overpass Light"/>
              <a:ea typeface="Overpass Light"/>
              <a:cs typeface="Overpass Light"/>
              <a:sym typeface="Overpass Light"/>
            </a:endParaRPr>
          </a:p>
        </p:txBody>
      </p:sp>
      <p:pic>
        <p:nvPicPr>
          <p:cNvPr id="11" name="Picture 2" descr="Branding – Hack Club">
            <a:extLst>
              <a:ext uri="{FF2B5EF4-FFF2-40B4-BE49-F238E27FC236}">
                <a16:creationId xmlns:a16="http://schemas.microsoft.com/office/drawing/2014/main" id="{BB8D9D8F-B511-463C-83CA-72E2A7C3B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1"/>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Previewing the Game</a:t>
            </a:r>
            <a:endParaRPr sz="3500" b="1">
              <a:solidFill>
                <a:srgbClr val="434343"/>
              </a:solidFill>
              <a:latin typeface="Overpass"/>
              <a:ea typeface="Overpass"/>
              <a:cs typeface="Overpass"/>
              <a:sym typeface="Overpass"/>
            </a:endParaRPr>
          </a:p>
        </p:txBody>
      </p:sp>
      <p:grpSp>
        <p:nvGrpSpPr>
          <p:cNvPr id="277" name="Google Shape;277;p41"/>
          <p:cNvGrpSpPr/>
          <p:nvPr/>
        </p:nvGrpSpPr>
        <p:grpSpPr>
          <a:xfrm>
            <a:off x="131164" y="170287"/>
            <a:ext cx="782291" cy="731330"/>
            <a:chOff x="2113284" y="786494"/>
            <a:chExt cx="952503" cy="952501"/>
          </a:xfrm>
        </p:grpSpPr>
        <p:sp>
          <p:nvSpPr>
            <p:cNvPr id="278" name="Google Shape;278;p41"/>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79" name="Google Shape;279;p41"/>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80" name="Google Shape;280;p41"/>
          <p:cNvSpPr txBox="1"/>
          <p:nvPr/>
        </p:nvSpPr>
        <p:spPr>
          <a:xfrm>
            <a:off x="439200" y="901625"/>
            <a:ext cx="8080800" cy="126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434343"/>
                </a:solidFill>
                <a:latin typeface="Overpass Light"/>
                <a:ea typeface="Overpass Light"/>
                <a:cs typeface="Overpass Light"/>
                <a:sym typeface="Overpass Light"/>
              </a:rPr>
              <a:t>Up to this point you have only been adding objects to the scene view without seeing how their game is actually played.  Previewing a game allows you to incorporate the time factor and see how the mechanics of the game works, all from the camera perspective. </a:t>
            </a:r>
            <a:endParaRPr sz="1600">
              <a:solidFill>
                <a:srgbClr val="434343"/>
              </a:solidFill>
              <a:latin typeface="Overpass Light"/>
              <a:ea typeface="Overpass Light"/>
              <a:cs typeface="Overpass Light"/>
              <a:sym typeface="Overpass Light"/>
            </a:endParaRPr>
          </a:p>
        </p:txBody>
      </p:sp>
      <p:pic>
        <p:nvPicPr>
          <p:cNvPr id="281" name="Google Shape;281;p41"/>
          <p:cNvPicPr preferRelativeResize="0"/>
          <p:nvPr/>
        </p:nvPicPr>
        <p:blipFill>
          <a:blip r:embed="rId3">
            <a:alphaModFix/>
          </a:blip>
          <a:stretch>
            <a:fillRect/>
          </a:stretch>
        </p:blipFill>
        <p:spPr>
          <a:xfrm>
            <a:off x="501425" y="2504775"/>
            <a:ext cx="2190750" cy="1581150"/>
          </a:xfrm>
          <a:prstGeom prst="rect">
            <a:avLst/>
          </a:prstGeom>
          <a:noFill/>
          <a:ln>
            <a:noFill/>
          </a:ln>
        </p:spPr>
      </p:pic>
      <p:sp>
        <p:nvSpPr>
          <p:cNvPr id="282" name="Google Shape;282;p41"/>
          <p:cNvSpPr txBox="1"/>
          <p:nvPr/>
        </p:nvSpPr>
        <p:spPr>
          <a:xfrm>
            <a:off x="3014975" y="1833000"/>
            <a:ext cx="2602200"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All games should have a</a:t>
            </a:r>
            <a:br>
              <a:rPr lang="en" sz="1600" dirty="0">
                <a:solidFill>
                  <a:srgbClr val="434343"/>
                </a:solidFill>
                <a:latin typeface="Overpass Light"/>
                <a:ea typeface="Overpass Light"/>
                <a:cs typeface="Overpass Light"/>
                <a:sym typeface="Overpass Light"/>
              </a:rPr>
            </a:br>
            <a:r>
              <a:rPr lang="en" sz="1600" b="1" dirty="0">
                <a:solidFill>
                  <a:srgbClr val="434343"/>
                </a:solidFill>
                <a:latin typeface="Overpass"/>
                <a:ea typeface="Overpass"/>
                <a:cs typeface="Overpass"/>
                <a:sym typeface="Overpass"/>
              </a:rPr>
              <a:t>Main Camera</a:t>
            </a:r>
            <a:r>
              <a:rPr lang="en" sz="1600" dirty="0">
                <a:solidFill>
                  <a:srgbClr val="434343"/>
                </a:solidFill>
                <a:latin typeface="Overpass Light"/>
                <a:ea typeface="Overpass Light"/>
                <a:cs typeface="Overpass Light"/>
                <a:sym typeface="Overpass Light"/>
              </a:rPr>
              <a:t>.  This provides the view from the player’s perspective.  By default there is also a </a:t>
            </a:r>
            <a:r>
              <a:rPr lang="en" sz="1600" b="1" dirty="0">
                <a:solidFill>
                  <a:srgbClr val="434343"/>
                </a:solidFill>
                <a:latin typeface="Overpass"/>
                <a:ea typeface="Overpass"/>
                <a:cs typeface="Overpass"/>
                <a:sym typeface="Overpass"/>
              </a:rPr>
              <a:t>Directional Light</a:t>
            </a:r>
            <a:r>
              <a:rPr lang="en" sz="1600" dirty="0">
                <a:solidFill>
                  <a:srgbClr val="434343"/>
                </a:solidFill>
                <a:latin typeface="Overpass Light"/>
                <a:ea typeface="Overpass Light"/>
                <a:cs typeface="Overpass Light"/>
                <a:sym typeface="Overpass Light"/>
              </a:rPr>
              <a:t> to provide lighting to the scene.</a:t>
            </a:r>
            <a:endParaRPr sz="1600" dirty="0">
              <a:solidFill>
                <a:srgbClr val="434343"/>
              </a:solidFill>
              <a:latin typeface="Overpass Light"/>
              <a:ea typeface="Overpass Light"/>
              <a:cs typeface="Overpass Light"/>
              <a:sym typeface="Overpass Light"/>
            </a:endParaRPr>
          </a:p>
        </p:txBody>
      </p:sp>
      <p:pic>
        <p:nvPicPr>
          <p:cNvPr id="283" name="Google Shape;283;p41"/>
          <p:cNvPicPr preferRelativeResize="0"/>
          <p:nvPr/>
        </p:nvPicPr>
        <p:blipFill>
          <a:blip r:embed="rId4">
            <a:alphaModFix/>
          </a:blip>
          <a:stretch>
            <a:fillRect/>
          </a:stretch>
        </p:blipFill>
        <p:spPr>
          <a:xfrm>
            <a:off x="5901175" y="2238500"/>
            <a:ext cx="2866224" cy="2232350"/>
          </a:xfrm>
          <a:prstGeom prst="rect">
            <a:avLst/>
          </a:prstGeom>
          <a:noFill/>
          <a:ln>
            <a:noFill/>
          </a:ln>
        </p:spPr>
      </p:pic>
      <p:sp>
        <p:nvSpPr>
          <p:cNvPr id="284" name="Google Shape;284;p41"/>
          <p:cNvSpPr/>
          <p:nvPr/>
        </p:nvSpPr>
        <p:spPr>
          <a:xfrm>
            <a:off x="2011225" y="2989625"/>
            <a:ext cx="1080300" cy="264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1"/>
          <p:cNvSpPr txBox="1"/>
          <p:nvPr/>
        </p:nvSpPr>
        <p:spPr>
          <a:xfrm>
            <a:off x="131175" y="4742625"/>
            <a:ext cx="6819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434343"/>
                </a:solidFill>
                <a:latin typeface="Overpass Light"/>
                <a:ea typeface="Overpass Light"/>
                <a:cs typeface="Overpass Light"/>
                <a:sym typeface="Overpass Light"/>
              </a:rPr>
              <a:t>*Note: If the camera or light icon is not visible in the scene, activate the gizmos in the upper left area of the scene view.</a:t>
            </a:r>
            <a:endParaRPr sz="1000">
              <a:solidFill>
                <a:srgbClr val="434343"/>
              </a:solidFill>
              <a:latin typeface="Overpass Light"/>
              <a:ea typeface="Overpass Light"/>
              <a:cs typeface="Overpass Light"/>
              <a:sym typeface="Overpass Light"/>
            </a:endParaRPr>
          </a:p>
        </p:txBody>
      </p:sp>
      <p:sp>
        <p:nvSpPr>
          <p:cNvPr id="286" name="Google Shape;286;p41"/>
          <p:cNvSpPr txBox="1"/>
          <p:nvPr/>
        </p:nvSpPr>
        <p:spPr>
          <a:xfrm>
            <a:off x="3952475" y="4085925"/>
            <a:ext cx="166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434343"/>
                </a:solidFill>
                <a:latin typeface="Overpass"/>
                <a:ea typeface="Overpass"/>
                <a:cs typeface="Overpass"/>
                <a:sym typeface="Overpass"/>
              </a:rPr>
              <a:t>Main Camera Icon</a:t>
            </a:r>
            <a:endParaRPr b="1" dirty="0">
              <a:solidFill>
                <a:srgbClr val="434343"/>
              </a:solidFill>
              <a:latin typeface="Overpass"/>
              <a:ea typeface="Overpass"/>
              <a:cs typeface="Overpass"/>
              <a:sym typeface="Overpass"/>
            </a:endParaRPr>
          </a:p>
        </p:txBody>
      </p:sp>
      <p:sp>
        <p:nvSpPr>
          <p:cNvPr id="287" name="Google Shape;287;p41"/>
          <p:cNvSpPr/>
          <p:nvPr/>
        </p:nvSpPr>
        <p:spPr>
          <a:xfrm rot="9496117">
            <a:off x="5516462" y="4171153"/>
            <a:ext cx="729226" cy="264839"/>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1"/>
          <p:cNvSpPr txBox="1"/>
          <p:nvPr/>
        </p:nvSpPr>
        <p:spPr>
          <a:xfrm>
            <a:off x="6206525" y="1801400"/>
            <a:ext cx="235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Directional Light Icon</a:t>
            </a:r>
            <a:endParaRPr b="1">
              <a:solidFill>
                <a:srgbClr val="434343"/>
              </a:solidFill>
              <a:latin typeface="Overpass"/>
              <a:ea typeface="Overpass"/>
              <a:cs typeface="Overpass"/>
              <a:sym typeface="Overpass"/>
            </a:endParaRPr>
          </a:p>
        </p:txBody>
      </p:sp>
      <p:sp>
        <p:nvSpPr>
          <p:cNvPr id="289" name="Google Shape;289;p41"/>
          <p:cNvSpPr/>
          <p:nvPr/>
        </p:nvSpPr>
        <p:spPr>
          <a:xfrm rot="-6180380">
            <a:off x="7838106" y="2296618"/>
            <a:ext cx="659828" cy="264817"/>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Picture 2" descr="Branding – Hack Club">
            <a:extLst>
              <a:ext uri="{FF2B5EF4-FFF2-40B4-BE49-F238E27FC236}">
                <a16:creationId xmlns:a16="http://schemas.microsoft.com/office/drawing/2014/main" id="{FBAEAF6E-3458-40A0-A917-37EA21D5B0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2"/>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Previewing the Game</a:t>
            </a:r>
            <a:endParaRPr sz="3500" b="1">
              <a:solidFill>
                <a:srgbClr val="434343"/>
              </a:solidFill>
              <a:latin typeface="Overpass"/>
              <a:ea typeface="Overpass"/>
              <a:cs typeface="Overpass"/>
              <a:sym typeface="Overpass"/>
            </a:endParaRPr>
          </a:p>
        </p:txBody>
      </p:sp>
      <p:grpSp>
        <p:nvGrpSpPr>
          <p:cNvPr id="295" name="Google Shape;295;p42"/>
          <p:cNvGrpSpPr/>
          <p:nvPr/>
        </p:nvGrpSpPr>
        <p:grpSpPr>
          <a:xfrm>
            <a:off x="131164" y="170287"/>
            <a:ext cx="782291" cy="731330"/>
            <a:chOff x="2113284" y="786494"/>
            <a:chExt cx="952503" cy="952501"/>
          </a:xfrm>
        </p:grpSpPr>
        <p:sp>
          <p:nvSpPr>
            <p:cNvPr id="296" name="Google Shape;296;p42"/>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97" name="Google Shape;297;p42"/>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98" name="Google Shape;298;p42"/>
          <p:cNvSpPr txBox="1"/>
          <p:nvPr/>
        </p:nvSpPr>
        <p:spPr>
          <a:xfrm>
            <a:off x="439200" y="901625"/>
            <a:ext cx="80808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434343"/>
                </a:solidFill>
                <a:latin typeface="Overpass Light"/>
                <a:ea typeface="Overpass Light"/>
                <a:cs typeface="Overpass Light"/>
                <a:sym typeface="Overpass Light"/>
              </a:rPr>
              <a:t>To preview the game press the play button in the top center of the Unity workspace. </a:t>
            </a:r>
            <a:endParaRPr sz="1600">
              <a:solidFill>
                <a:srgbClr val="434343"/>
              </a:solidFill>
              <a:latin typeface="Overpass Light"/>
              <a:ea typeface="Overpass Light"/>
              <a:cs typeface="Overpass Light"/>
              <a:sym typeface="Overpass Light"/>
            </a:endParaRPr>
          </a:p>
        </p:txBody>
      </p:sp>
      <p:pic>
        <p:nvPicPr>
          <p:cNvPr id="299" name="Google Shape;299;p42"/>
          <p:cNvPicPr preferRelativeResize="0"/>
          <p:nvPr/>
        </p:nvPicPr>
        <p:blipFill>
          <a:blip r:embed="rId3">
            <a:alphaModFix/>
          </a:blip>
          <a:stretch>
            <a:fillRect/>
          </a:stretch>
        </p:blipFill>
        <p:spPr>
          <a:xfrm>
            <a:off x="2908250" y="1463384"/>
            <a:ext cx="2871200" cy="858675"/>
          </a:xfrm>
          <a:prstGeom prst="rect">
            <a:avLst/>
          </a:prstGeom>
          <a:noFill/>
          <a:ln>
            <a:noFill/>
          </a:ln>
        </p:spPr>
      </p:pic>
      <p:sp>
        <p:nvSpPr>
          <p:cNvPr id="300" name="Google Shape;300;p42"/>
          <p:cNvSpPr txBox="1"/>
          <p:nvPr/>
        </p:nvSpPr>
        <p:spPr>
          <a:xfrm>
            <a:off x="819700" y="2532325"/>
            <a:ext cx="7809300" cy="43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rgbClr val="434343"/>
                </a:solidFill>
                <a:latin typeface="Overpass"/>
                <a:ea typeface="Overpass"/>
                <a:cs typeface="Overpass"/>
                <a:sym typeface="Overpass"/>
              </a:rPr>
              <a:t>Play/Stop</a:t>
            </a:r>
            <a:r>
              <a:rPr lang="en" sz="1600">
                <a:solidFill>
                  <a:srgbClr val="434343"/>
                </a:solidFill>
                <a:latin typeface="Overpass Light"/>
                <a:ea typeface="Overpass Light"/>
                <a:cs typeface="Overpass Light"/>
                <a:sym typeface="Overpass Light"/>
              </a:rPr>
              <a:t>: Press once to </a:t>
            </a:r>
            <a:r>
              <a:rPr lang="en" sz="1600" b="1">
                <a:solidFill>
                  <a:srgbClr val="434343"/>
                </a:solidFill>
                <a:latin typeface="Overpass"/>
                <a:ea typeface="Overpass"/>
                <a:cs typeface="Overpass"/>
                <a:sym typeface="Overpass"/>
              </a:rPr>
              <a:t>start</a:t>
            </a:r>
            <a:r>
              <a:rPr lang="en" sz="1600">
                <a:solidFill>
                  <a:srgbClr val="434343"/>
                </a:solidFill>
                <a:latin typeface="Overpass Light"/>
                <a:ea typeface="Overpass Light"/>
                <a:cs typeface="Overpass Light"/>
                <a:sym typeface="Overpass Light"/>
              </a:rPr>
              <a:t> the game preview.   </a:t>
            </a:r>
            <a:r>
              <a:rPr lang="en" sz="1600" b="1" i="1">
                <a:solidFill>
                  <a:srgbClr val="434343"/>
                </a:solidFill>
                <a:latin typeface="Overpass"/>
                <a:ea typeface="Overpass"/>
                <a:cs typeface="Overpass"/>
                <a:sym typeface="Overpass"/>
              </a:rPr>
              <a:t>Press again</a:t>
            </a:r>
            <a:r>
              <a:rPr lang="en" sz="1600">
                <a:solidFill>
                  <a:srgbClr val="434343"/>
                </a:solidFill>
                <a:latin typeface="Overpass Light"/>
                <a:ea typeface="Overpass Light"/>
                <a:cs typeface="Overpass Light"/>
                <a:sym typeface="Overpass Light"/>
              </a:rPr>
              <a:t> to </a:t>
            </a:r>
            <a:r>
              <a:rPr lang="en" sz="1600" b="1">
                <a:solidFill>
                  <a:srgbClr val="434343"/>
                </a:solidFill>
                <a:latin typeface="Overpass"/>
                <a:ea typeface="Overpass"/>
                <a:cs typeface="Overpass"/>
                <a:sym typeface="Overpass"/>
              </a:rPr>
              <a:t>stop</a:t>
            </a:r>
            <a:r>
              <a:rPr lang="en" sz="1600">
                <a:solidFill>
                  <a:srgbClr val="434343"/>
                </a:solidFill>
                <a:latin typeface="Overpass Light"/>
                <a:ea typeface="Overpass Light"/>
                <a:cs typeface="Overpass Light"/>
                <a:sym typeface="Overpass Light"/>
              </a:rPr>
              <a:t> the preview </a:t>
            </a:r>
            <a:endParaRPr sz="1600">
              <a:solidFill>
                <a:srgbClr val="434343"/>
              </a:solidFill>
              <a:latin typeface="Overpass Light"/>
              <a:ea typeface="Overpass Light"/>
              <a:cs typeface="Overpass Light"/>
              <a:sym typeface="Overpass Light"/>
            </a:endParaRPr>
          </a:p>
        </p:txBody>
      </p:sp>
      <p:sp>
        <p:nvSpPr>
          <p:cNvPr id="301" name="Google Shape;301;p42"/>
          <p:cNvSpPr txBox="1"/>
          <p:nvPr/>
        </p:nvSpPr>
        <p:spPr>
          <a:xfrm>
            <a:off x="819700" y="2969125"/>
            <a:ext cx="7809300" cy="43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rgbClr val="434343"/>
                </a:solidFill>
                <a:latin typeface="Overpass"/>
                <a:ea typeface="Overpass"/>
                <a:cs typeface="Overpass"/>
                <a:sym typeface="Overpass"/>
              </a:rPr>
              <a:t>Pause</a:t>
            </a:r>
            <a:r>
              <a:rPr lang="en" sz="1600">
                <a:solidFill>
                  <a:srgbClr val="434343"/>
                </a:solidFill>
                <a:latin typeface="Overpass Light"/>
                <a:ea typeface="Overpass Light"/>
                <a:cs typeface="Overpass Light"/>
                <a:sym typeface="Overpass Light"/>
              </a:rPr>
              <a:t>: Press once to </a:t>
            </a:r>
            <a:r>
              <a:rPr lang="en" sz="1600" b="1">
                <a:solidFill>
                  <a:srgbClr val="434343"/>
                </a:solidFill>
                <a:latin typeface="Overpass"/>
                <a:ea typeface="Overpass"/>
                <a:cs typeface="Overpass"/>
                <a:sym typeface="Overpass"/>
              </a:rPr>
              <a:t>Pause</a:t>
            </a:r>
            <a:r>
              <a:rPr lang="en" sz="1600">
                <a:solidFill>
                  <a:srgbClr val="434343"/>
                </a:solidFill>
                <a:latin typeface="Overpass Light"/>
                <a:ea typeface="Overpass Light"/>
                <a:cs typeface="Overpass Light"/>
                <a:sym typeface="Overpass Light"/>
              </a:rPr>
              <a:t> the game without restarting.</a:t>
            </a:r>
            <a:endParaRPr sz="1600">
              <a:solidFill>
                <a:srgbClr val="434343"/>
              </a:solidFill>
              <a:latin typeface="Overpass Light"/>
              <a:ea typeface="Overpass Light"/>
              <a:cs typeface="Overpass Light"/>
              <a:sym typeface="Overpass Light"/>
            </a:endParaRPr>
          </a:p>
        </p:txBody>
      </p:sp>
      <p:pic>
        <p:nvPicPr>
          <p:cNvPr id="302" name="Google Shape;302;p42"/>
          <p:cNvPicPr preferRelativeResize="0"/>
          <p:nvPr/>
        </p:nvPicPr>
        <p:blipFill rotWithShape="1">
          <a:blip r:embed="rId3">
            <a:alphaModFix/>
          </a:blip>
          <a:srcRect r="65218"/>
          <a:stretch/>
        </p:blipFill>
        <p:spPr>
          <a:xfrm>
            <a:off x="316738" y="2573977"/>
            <a:ext cx="411150" cy="353500"/>
          </a:xfrm>
          <a:prstGeom prst="rect">
            <a:avLst/>
          </a:prstGeom>
          <a:noFill/>
          <a:ln>
            <a:noFill/>
          </a:ln>
        </p:spPr>
      </p:pic>
      <p:pic>
        <p:nvPicPr>
          <p:cNvPr id="303" name="Google Shape;303;p42"/>
          <p:cNvPicPr preferRelativeResize="0"/>
          <p:nvPr/>
        </p:nvPicPr>
        <p:blipFill rotWithShape="1">
          <a:blip r:embed="rId3">
            <a:alphaModFix/>
          </a:blip>
          <a:srcRect l="32611" r="32607"/>
          <a:stretch/>
        </p:blipFill>
        <p:spPr>
          <a:xfrm>
            <a:off x="316738" y="3010777"/>
            <a:ext cx="411150" cy="353500"/>
          </a:xfrm>
          <a:prstGeom prst="rect">
            <a:avLst/>
          </a:prstGeom>
          <a:noFill/>
          <a:ln>
            <a:noFill/>
          </a:ln>
        </p:spPr>
      </p:pic>
      <p:pic>
        <p:nvPicPr>
          <p:cNvPr id="304" name="Google Shape;304;p42"/>
          <p:cNvPicPr preferRelativeResize="0"/>
          <p:nvPr/>
        </p:nvPicPr>
        <p:blipFill rotWithShape="1">
          <a:blip r:embed="rId3">
            <a:alphaModFix/>
          </a:blip>
          <a:srcRect l="61194" r="4024"/>
          <a:stretch/>
        </p:blipFill>
        <p:spPr>
          <a:xfrm>
            <a:off x="316738" y="3447577"/>
            <a:ext cx="411150" cy="353500"/>
          </a:xfrm>
          <a:prstGeom prst="rect">
            <a:avLst/>
          </a:prstGeom>
          <a:noFill/>
          <a:ln>
            <a:noFill/>
          </a:ln>
        </p:spPr>
      </p:pic>
      <p:sp>
        <p:nvSpPr>
          <p:cNvPr id="305" name="Google Shape;305;p42"/>
          <p:cNvSpPr txBox="1"/>
          <p:nvPr/>
        </p:nvSpPr>
        <p:spPr>
          <a:xfrm>
            <a:off x="819700" y="3405925"/>
            <a:ext cx="7809300" cy="43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rgbClr val="434343"/>
                </a:solidFill>
                <a:latin typeface="Overpass"/>
                <a:ea typeface="Overpass"/>
                <a:cs typeface="Overpass"/>
                <a:sym typeface="Overpass"/>
              </a:rPr>
              <a:t>Step</a:t>
            </a:r>
            <a:r>
              <a:rPr lang="en" sz="1600">
                <a:solidFill>
                  <a:srgbClr val="434343"/>
                </a:solidFill>
                <a:latin typeface="Overpass Light"/>
                <a:ea typeface="Overpass Light"/>
                <a:cs typeface="Overpass Light"/>
                <a:sym typeface="Overpass Light"/>
              </a:rPr>
              <a:t>: Used for debug scripts by stepping through script lines.</a:t>
            </a:r>
            <a:endParaRPr sz="1600">
              <a:solidFill>
                <a:srgbClr val="434343"/>
              </a:solidFill>
              <a:latin typeface="Overpass Light"/>
              <a:ea typeface="Overpass Light"/>
              <a:cs typeface="Overpass Light"/>
              <a:sym typeface="Overpass Light"/>
            </a:endParaRPr>
          </a:p>
        </p:txBody>
      </p:sp>
      <p:pic>
        <p:nvPicPr>
          <p:cNvPr id="14" name="Picture 2" descr="Branding – Hack Club">
            <a:extLst>
              <a:ext uri="{FF2B5EF4-FFF2-40B4-BE49-F238E27FC236}">
                <a16:creationId xmlns:a16="http://schemas.microsoft.com/office/drawing/2014/main" id="{AD2E324A-B96D-4745-BE7D-AAB21940DD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Colliders</a:t>
            </a:r>
            <a:endParaRPr sz="3500" b="1">
              <a:solidFill>
                <a:srgbClr val="434343"/>
              </a:solidFill>
              <a:latin typeface="Overpass"/>
              <a:ea typeface="Overpass"/>
              <a:cs typeface="Overpass"/>
              <a:sym typeface="Overpass"/>
            </a:endParaRPr>
          </a:p>
        </p:txBody>
      </p:sp>
      <p:grpSp>
        <p:nvGrpSpPr>
          <p:cNvPr id="311" name="Google Shape;311;p43"/>
          <p:cNvGrpSpPr/>
          <p:nvPr/>
        </p:nvGrpSpPr>
        <p:grpSpPr>
          <a:xfrm>
            <a:off x="131164" y="170287"/>
            <a:ext cx="782291" cy="731330"/>
            <a:chOff x="2113284" y="786494"/>
            <a:chExt cx="952503" cy="952501"/>
          </a:xfrm>
        </p:grpSpPr>
        <p:sp>
          <p:nvSpPr>
            <p:cNvPr id="312" name="Google Shape;312;p43"/>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13" name="Google Shape;313;p43"/>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314" name="Google Shape;314;p43"/>
          <p:cNvSpPr txBox="1"/>
          <p:nvPr/>
        </p:nvSpPr>
        <p:spPr>
          <a:xfrm>
            <a:off x="876500" y="934650"/>
            <a:ext cx="7820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The </a:t>
            </a:r>
            <a:r>
              <a:rPr lang="en" b="1">
                <a:solidFill>
                  <a:srgbClr val="434343"/>
                </a:solidFill>
                <a:latin typeface="Overpass"/>
                <a:ea typeface="Overpass"/>
                <a:cs typeface="Overpass"/>
                <a:sym typeface="Overpass"/>
              </a:rPr>
              <a:t>Collider Component</a:t>
            </a:r>
            <a:r>
              <a:rPr lang="en">
                <a:solidFill>
                  <a:srgbClr val="434343"/>
                </a:solidFill>
                <a:latin typeface="Overpass Light"/>
                <a:ea typeface="Overpass Light"/>
                <a:cs typeface="Overpass Light"/>
                <a:sym typeface="Overpass Light"/>
              </a:rPr>
              <a:t> defines shape of your game object for the purpose of collisions.   These can be simple shapes (usually a box, sphere or a capsule).  Or they can be complex shapes like the actual shape of your character. </a:t>
            </a:r>
            <a:endParaRPr>
              <a:solidFill>
                <a:srgbClr val="434343"/>
              </a:solidFill>
              <a:latin typeface="Overpass Light"/>
              <a:ea typeface="Overpass Light"/>
              <a:cs typeface="Overpass Light"/>
              <a:sym typeface="Overpass Light"/>
            </a:endParaRPr>
          </a:p>
        </p:txBody>
      </p:sp>
      <p:sp>
        <p:nvSpPr>
          <p:cNvPr id="315" name="Google Shape;315;p43"/>
          <p:cNvSpPr txBox="1"/>
          <p:nvPr/>
        </p:nvSpPr>
        <p:spPr>
          <a:xfrm>
            <a:off x="876500" y="1845725"/>
            <a:ext cx="782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If your Game Object does not have a collider you can add one by pressing “Add Component” in the inspector and searching for “Collider”</a:t>
            </a:r>
            <a:endParaRPr>
              <a:solidFill>
                <a:srgbClr val="434343"/>
              </a:solidFill>
              <a:latin typeface="Overpass Light"/>
              <a:ea typeface="Overpass Light"/>
              <a:cs typeface="Overpass Light"/>
              <a:sym typeface="Overpass Light"/>
            </a:endParaRPr>
          </a:p>
        </p:txBody>
      </p:sp>
      <p:pic>
        <p:nvPicPr>
          <p:cNvPr id="316" name="Google Shape;316;p43"/>
          <p:cNvPicPr preferRelativeResize="0"/>
          <p:nvPr/>
        </p:nvPicPr>
        <p:blipFill>
          <a:blip r:embed="rId3">
            <a:alphaModFix/>
          </a:blip>
          <a:stretch>
            <a:fillRect/>
          </a:stretch>
        </p:blipFill>
        <p:spPr>
          <a:xfrm>
            <a:off x="172159" y="2856904"/>
            <a:ext cx="1619191" cy="2182097"/>
          </a:xfrm>
          <a:prstGeom prst="rect">
            <a:avLst/>
          </a:prstGeom>
          <a:noFill/>
          <a:ln>
            <a:noFill/>
          </a:ln>
        </p:spPr>
      </p:pic>
      <p:pic>
        <p:nvPicPr>
          <p:cNvPr id="317" name="Google Shape;317;p43"/>
          <p:cNvPicPr preferRelativeResize="0"/>
          <p:nvPr/>
        </p:nvPicPr>
        <p:blipFill>
          <a:blip r:embed="rId4">
            <a:alphaModFix/>
          </a:blip>
          <a:stretch>
            <a:fillRect/>
          </a:stretch>
        </p:blipFill>
        <p:spPr>
          <a:xfrm>
            <a:off x="172161" y="2619650"/>
            <a:ext cx="1619185" cy="199081"/>
          </a:xfrm>
          <a:prstGeom prst="rect">
            <a:avLst/>
          </a:prstGeom>
          <a:noFill/>
          <a:ln>
            <a:noFill/>
          </a:ln>
        </p:spPr>
      </p:pic>
      <p:pic>
        <p:nvPicPr>
          <p:cNvPr id="318" name="Google Shape;318;p43"/>
          <p:cNvPicPr preferRelativeResize="0"/>
          <p:nvPr/>
        </p:nvPicPr>
        <p:blipFill>
          <a:blip r:embed="rId5">
            <a:alphaModFix/>
          </a:blip>
          <a:stretch>
            <a:fillRect/>
          </a:stretch>
        </p:blipFill>
        <p:spPr>
          <a:xfrm>
            <a:off x="2047850" y="3581675"/>
            <a:ext cx="2524125" cy="1457325"/>
          </a:xfrm>
          <a:prstGeom prst="rect">
            <a:avLst/>
          </a:prstGeom>
          <a:noFill/>
          <a:ln>
            <a:noFill/>
          </a:ln>
        </p:spPr>
      </p:pic>
      <p:sp>
        <p:nvSpPr>
          <p:cNvPr id="319" name="Google Shape;319;p43"/>
          <p:cNvSpPr txBox="1"/>
          <p:nvPr/>
        </p:nvSpPr>
        <p:spPr>
          <a:xfrm>
            <a:off x="2047800" y="2892100"/>
            <a:ext cx="2524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You can also edit the shape of you collider here:</a:t>
            </a:r>
            <a:endParaRPr>
              <a:solidFill>
                <a:srgbClr val="434343"/>
              </a:solidFill>
              <a:latin typeface="Overpass Light"/>
              <a:ea typeface="Overpass Light"/>
              <a:cs typeface="Overpass Light"/>
              <a:sym typeface="Overpass Light"/>
            </a:endParaRPr>
          </a:p>
        </p:txBody>
      </p:sp>
      <p:sp>
        <p:nvSpPr>
          <p:cNvPr id="320" name="Google Shape;320;p43"/>
          <p:cNvSpPr/>
          <p:nvPr/>
        </p:nvSpPr>
        <p:spPr>
          <a:xfrm rot="692552">
            <a:off x="3550667" y="3298332"/>
            <a:ext cx="217397" cy="547991"/>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3"/>
          <p:cNvSpPr txBox="1"/>
          <p:nvPr/>
        </p:nvSpPr>
        <p:spPr>
          <a:xfrm>
            <a:off x="4787800" y="2892088"/>
            <a:ext cx="2255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Adjusting the shape of your colliders provides the ability  more precisely where an object should collider with another object. </a:t>
            </a:r>
            <a:endParaRPr>
              <a:solidFill>
                <a:srgbClr val="434343"/>
              </a:solidFill>
              <a:latin typeface="Overpass Light"/>
              <a:ea typeface="Overpass Light"/>
              <a:cs typeface="Overpass Light"/>
              <a:sym typeface="Overpass Light"/>
            </a:endParaRPr>
          </a:p>
        </p:txBody>
      </p:sp>
      <p:pic>
        <p:nvPicPr>
          <p:cNvPr id="322" name="Google Shape;322;p43"/>
          <p:cNvPicPr preferRelativeResize="0"/>
          <p:nvPr/>
        </p:nvPicPr>
        <p:blipFill>
          <a:blip r:embed="rId6">
            <a:alphaModFix/>
          </a:blip>
          <a:stretch>
            <a:fillRect/>
          </a:stretch>
        </p:blipFill>
        <p:spPr>
          <a:xfrm>
            <a:off x="7043498" y="2942048"/>
            <a:ext cx="571575" cy="1557876"/>
          </a:xfrm>
          <a:prstGeom prst="rect">
            <a:avLst/>
          </a:prstGeom>
          <a:noFill/>
          <a:ln>
            <a:noFill/>
          </a:ln>
        </p:spPr>
      </p:pic>
      <p:sp>
        <p:nvSpPr>
          <p:cNvPr id="323" name="Google Shape;323;p43"/>
          <p:cNvSpPr txBox="1"/>
          <p:nvPr/>
        </p:nvSpPr>
        <p:spPr>
          <a:xfrm>
            <a:off x="7700975" y="2942050"/>
            <a:ext cx="1349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Collider shapes are shown as green outlines</a:t>
            </a:r>
            <a:endParaRPr>
              <a:solidFill>
                <a:srgbClr val="434343"/>
              </a:solidFill>
              <a:latin typeface="Overpass Light"/>
              <a:ea typeface="Overpass Light"/>
              <a:cs typeface="Overpass Light"/>
              <a:sym typeface="Overpass Light"/>
            </a:endParaRPr>
          </a:p>
        </p:txBody>
      </p:sp>
      <p:pic>
        <p:nvPicPr>
          <p:cNvPr id="16" name="Picture 2" descr="Branding – Hack Club">
            <a:extLst>
              <a:ext uri="{FF2B5EF4-FFF2-40B4-BE49-F238E27FC236}">
                <a16:creationId xmlns:a16="http://schemas.microsoft.com/office/drawing/2014/main" id="{77FB7EDA-1B01-4857-847B-2E2E034EC1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4"/>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Rigidbodies - 1</a:t>
            </a:r>
            <a:endParaRPr sz="3500" b="1">
              <a:solidFill>
                <a:srgbClr val="434343"/>
              </a:solidFill>
              <a:latin typeface="Overpass"/>
              <a:ea typeface="Overpass"/>
              <a:cs typeface="Overpass"/>
              <a:sym typeface="Overpass"/>
            </a:endParaRPr>
          </a:p>
        </p:txBody>
      </p:sp>
      <p:grpSp>
        <p:nvGrpSpPr>
          <p:cNvPr id="329" name="Google Shape;329;p44"/>
          <p:cNvGrpSpPr/>
          <p:nvPr/>
        </p:nvGrpSpPr>
        <p:grpSpPr>
          <a:xfrm>
            <a:off x="131164" y="170287"/>
            <a:ext cx="782291" cy="731330"/>
            <a:chOff x="2113284" y="786494"/>
            <a:chExt cx="952503" cy="952501"/>
          </a:xfrm>
        </p:grpSpPr>
        <p:sp>
          <p:nvSpPr>
            <p:cNvPr id="330" name="Google Shape;330;p44"/>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31" name="Google Shape;331;p44"/>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332" name="Google Shape;332;p44"/>
          <p:cNvSpPr txBox="1"/>
          <p:nvPr/>
        </p:nvSpPr>
        <p:spPr>
          <a:xfrm>
            <a:off x="490800" y="1796150"/>
            <a:ext cx="8162400" cy="60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434343"/>
                </a:solidFill>
                <a:latin typeface="Overpass Light"/>
                <a:ea typeface="Overpass Light"/>
                <a:cs typeface="Overpass Light"/>
                <a:sym typeface="Overpass Light"/>
              </a:rPr>
              <a:t>To add a </a:t>
            </a:r>
            <a:r>
              <a:rPr lang="en" sz="1200" b="1">
                <a:solidFill>
                  <a:srgbClr val="434343"/>
                </a:solidFill>
                <a:latin typeface="Overpass"/>
                <a:ea typeface="Overpass"/>
                <a:cs typeface="Overpass"/>
                <a:sym typeface="Overpass"/>
              </a:rPr>
              <a:t>Rigid Body</a:t>
            </a:r>
            <a:r>
              <a:rPr lang="en" sz="1200">
                <a:solidFill>
                  <a:srgbClr val="434343"/>
                </a:solidFill>
                <a:latin typeface="Overpass Light"/>
                <a:ea typeface="Overpass Light"/>
                <a:cs typeface="Overpass Light"/>
                <a:sym typeface="Overpass Light"/>
              </a:rPr>
              <a:t>:  Select </a:t>
            </a:r>
            <a:r>
              <a:rPr lang="en" sz="1200" b="1">
                <a:solidFill>
                  <a:srgbClr val="434343"/>
                </a:solidFill>
                <a:latin typeface="Overpass"/>
                <a:ea typeface="Overpass"/>
                <a:cs typeface="Overpass"/>
                <a:sym typeface="Overpass"/>
              </a:rPr>
              <a:t>CubeDude </a:t>
            </a:r>
            <a:r>
              <a:rPr lang="en" sz="1200">
                <a:solidFill>
                  <a:srgbClr val="434343"/>
                </a:solidFill>
                <a:latin typeface="Overpass Light"/>
                <a:ea typeface="Overpass Light"/>
                <a:cs typeface="Overpass Light"/>
                <a:sym typeface="Overpass Light"/>
              </a:rPr>
              <a:t>(or any </a:t>
            </a:r>
            <a:r>
              <a:rPr lang="en" sz="1200" b="1">
                <a:solidFill>
                  <a:srgbClr val="434343"/>
                </a:solidFill>
                <a:latin typeface="Overpass"/>
                <a:ea typeface="Overpass"/>
                <a:cs typeface="Overpass"/>
                <a:sym typeface="Overpass"/>
              </a:rPr>
              <a:t>Game Object</a:t>
            </a:r>
            <a:r>
              <a:rPr lang="en" sz="1200">
                <a:solidFill>
                  <a:srgbClr val="434343"/>
                </a:solidFill>
                <a:latin typeface="Overpass Light"/>
                <a:ea typeface="Overpass Light"/>
                <a:cs typeface="Overpass Light"/>
                <a:sym typeface="Overpass Light"/>
              </a:rPr>
              <a:t>). In the </a:t>
            </a:r>
            <a:r>
              <a:rPr lang="en" sz="1200" b="1">
                <a:solidFill>
                  <a:srgbClr val="434343"/>
                </a:solidFill>
                <a:latin typeface="Overpass"/>
                <a:ea typeface="Overpass"/>
                <a:cs typeface="Overpass"/>
                <a:sym typeface="Overpass"/>
              </a:rPr>
              <a:t>Inspector</a:t>
            </a:r>
            <a:r>
              <a:rPr lang="en" sz="1200">
                <a:solidFill>
                  <a:srgbClr val="434343"/>
                </a:solidFill>
                <a:latin typeface="Overpass Light"/>
                <a:ea typeface="Overpass Light"/>
                <a:cs typeface="Overpass Light"/>
                <a:sym typeface="Overpass Light"/>
              </a:rPr>
              <a:t>, click </a:t>
            </a:r>
            <a:r>
              <a:rPr lang="en" sz="1200" b="1">
                <a:solidFill>
                  <a:srgbClr val="434343"/>
                </a:solidFill>
                <a:latin typeface="Overpass"/>
                <a:ea typeface="Overpass"/>
                <a:cs typeface="Overpass"/>
                <a:sym typeface="Overpass"/>
              </a:rPr>
              <a:t>Add Component</a:t>
            </a:r>
            <a:r>
              <a:rPr lang="en" sz="1200">
                <a:solidFill>
                  <a:srgbClr val="434343"/>
                </a:solidFill>
                <a:latin typeface="Overpass Light"/>
                <a:ea typeface="Overpass Light"/>
                <a:cs typeface="Overpass Light"/>
                <a:sym typeface="Overpass Light"/>
              </a:rPr>
              <a:t> at the bottom. Start typing in </a:t>
            </a:r>
            <a:r>
              <a:rPr lang="en" sz="1200" b="1">
                <a:solidFill>
                  <a:srgbClr val="434343"/>
                </a:solidFill>
                <a:latin typeface="Overpass"/>
                <a:ea typeface="Overpass"/>
                <a:cs typeface="Overpass"/>
                <a:sym typeface="Overpass"/>
              </a:rPr>
              <a:t>Rigidbody</a:t>
            </a:r>
            <a:r>
              <a:rPr lang="en" sz="1200">
                <a:solidFill>
                  <a:srgbClr val="434343"/>
                </a:solidFill>
                <a:latin typeface="Overpass Light"/>
                <a:ea typeface="Overpass Light"/>
                <a:cs typeface="Overpass Light"/>
                <a:sym typeface="Overpass Light"/>
              </a:rPr>
              <a:t> to the search box until it appears and click on it. </a:t>
            </a:r>
            <a:endParaRPr sz="1200">
              <a:solidFill>
                <a:srgbClr val="434343"/>
              </a:solidFill>
              <a:latin typeface="Overpass Light"/>
              <a:ea typeface="Overpass Light"/>
              <a:cs typeface="Overpass Light"/>
              <a:sym typeface="Overpass Light"/>
            </a:endParaRPr>
          </a:p>
        </p:txBody>
      </p:sp>
      <p:sp>
        <p:nvSpPr>
          <p:cNvPr id="333" name="Google Shape;333;p44"/>
          <p:cNvSpPr txBox="1"/>
          <p:nvPr/>
        </p:nvSpPr>
        <p:spPr>
          <a:xfrm>
            <a:off x="494050" y="964850"/>
            <a:ext cx="8080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Rigidbodies</a:t>
            </a:r>
            <a:r>
              <a:rPr lang="en">
                <a:solidFill>
                  <a:srgbClr val="434343"/>
                </a:solidFill>
                <a:latin typeface="Overpass Light"/>
                <a:ea typeface="Overpass Light"/>
                <a:cs typeface="Overpass Light"/>
                <a:sym typeface="Overpass Light"/>
              </a:rPr>
              <a:t> allow our </a:t>
            </a:r>
            <a:r>
              <a:rPr lang="en" b="1">
                <a:solidFill>
                  <a:srgbClr val="434343"/>
                </a:solidFill>
                <a:latin typeface="Overpass"/>
                <a:ea typeface="Overpass"/>
                <a:cs typeface="Overpass"/>
                <a:sym typeface="Overpass"/>
              </a:rPr>
              <a:t>Game Objects</a:t>
            </a:r>
            <a:r>
              <a:rPr lang="en">
                <a:solidFill>
                  <a:srgbClr val="434343"/>
                </a:solidFill>
                <a:latin typeface="Overpass Light"/>
                <a:ea typeface="Overpass Light"/>
                <a:cs typeface="Overpass Light"/>
                <a:sym typeface="Overpass Light"/>
              </a:rPr>
              <a:t> to have solid physical boundaries.   With </a:t>
            </a:r>
            <a:r>
              <a:rPr lang="en" b="1">
                <a:solidFill>
                  <a:srgbClr val="434343"/>
                </a:solidFill>
                <a:latin typeface="Overpass"/>
                <a:ea typeface="Overpass"/>
                <a:cs typeface="Overpass"/>
                <a:sym typeface="Overpass"/>
              </a:rPr>
              <a:t>Rigid Bodies</a:t>
            </a:r>
            <a:r>
              <a:rPr lang="en">
                <a:solidFill>
                  <a:srgbClr val="434343"/>
                </a:solidFill>
                <a:latin typeface="Overpass Light"/>
                <a:ea typeface="Overpass Light"/>
                <a:cs typeface="Overpass Light"/>
                <a:sym typeface="Overpass Light"/>
              </a:rPr>
              <a:t> our </a:t>
            </a:r>
            <a:r>
              <a:rPr lang="en" b="1">
                <a:solidFill>
                  <a:srgbClr val="434343"/>
                </a:solidFill>
                <a:latin typeface="Overpass"/>
                <a:ea typeface="Overpass"/>
                <a:cs typeface="Overpass"/>
                <a:sym typeface="Overpass"/>
              </a:rPr>
              <a:t>Game Objects</a:t>
            </a:r>
            <a:r>
              <a:rPr lang="en">
                <a:solidFill>
                  <a:srgbClr val="434343"/>
                </a:solidFill>
                <a:latin typeface="Overpass Light"/>
                <a:ea typeface="Overpass Light"/>
                <a:cs typeface="Overpass Light"/>
                <a:sym typeface="Overpass Light"/>
              </a:rPr>
              <a:t> cannot share the same space and therefore bounce off or collide with each other if the come into contact with each other.</a:t>
            </a:r>
            <a:endParaRPr>
              <a:solidFill>
                <a:srgbClr val="434343"/>
              </a:solidFill>
              <a:latin typeface="Overpass Light"/>
              <a:ea typeface="Overpass Light"/>
              <a:cs typeface="Overpass Light"/>
              <a:sym typeface="Overpass Light"/>
            </a:endParaRPr>
          </a:p>
        </p:txBody>
      </p:sp>
      <p:pic>
        <p:nvPicPr>
          <p:cNvPr id="334" name="Google Shape;334;p44"/>
          <p:cNvPicPr preferRelativeResize="0"/>
          <p:nvPr/>
        </p:nvPicPr>
        <p:blipFill>
          <a:blip r:embed="rId3">
            <a:alphaModFix/>
          </a:blip>
          <a:stretch>
            <a:fillRect/>
          </a:stretch>
        </p:blipFill>
        <p:spPr>
          <a:xfrm>
            <a:off x="6567406" y="2491750"/>
            <a:ext cx="2126594" cy="1242112"/>
          </a:xfrm>
          <a:prstGeom prst="rect">
            <a:avLst/>
          </a:prstGeom>
          <a:noFill/>
          <a:ln>
            <a:noFill/>
          </a:ln>
        </p:spPr>
      </p:pic>
      <p:pic>
        <p:nvPicPr>
          <p:cNvPr id="335" name="Google Shape;335;p44"/>
          <p:cNvPicPr preferRelativeResize="0"/>
          <p:nvPr/>
        </p:nvPicPr>
        <p:blipFill>
          <a:blip r:embed="rId4">
            <a:alphaModFix/>
          </a:blip>
          <a:stretch>
            <a:fillRect/>
          </a:stretch>
        </p:blipFill>
        <p:spPr>
          <a:xfrm>
            <a:off x="3627862" y="2491750"/>
            <a:ext cx="2156368" cy="1334864"/>
          </a:xfrm>
          <a:prstGeom prst="rect">
            <a:avLst/>
          </a:prstGeom>
          <a:noFill/>
          <a:ln>
            <a:noFill/>
          </a:ln>
        </p:spPr>
      </p:pic>
      <p:pic>
        <p:nvPicPr>
          <p:cNvPr id="336" name="Google Shape;336;p44"/>
          <p:cNvPicPr preferRelativeResize="0"/>
          <p:nvPr/>
        </p:nvPicPr>
        <p:blipFill>
          <a:blip r:embed="rId5">
            <a:alphaModFix/>
          </a:blip>
          <a:stretch>
            <a:fillRect/>
          </a:stretch>
        </p:blipFill>
        <p:spPr>
          <a:xfrm>
            <a:off x="910040" y="2491750"/>
            <a:ext cx="2070599" cy="1571425"/>
          </a:xfrm>
          <a:prstGeom prst="rect">
            <a:avLst/>
          </a:prstGeom>
          <a:noFill/>
          <a:ln>
            <a:noFill/>
          </a:ln>
        </p:spPr>
      </p:pic>
      <p:grpSp>
        <p:nvGrpSpPr>
          <p:cNvPr id="337" name="Google Shape;337;p44"/>
          <p:cNvGrpSpPr/>
          <p:nvPr/>
        </p:nvGrpSpPr>
        <p:grpSpPr>
          <a:xfrm>
            <a:off x="131184" y="3658598"/>
            <a:ext cx="414187" cy="394708"/>
            <a:chOff x="8105950" y="468825"/>
            <a:chExt cx="428100" cy="428100"/>
          </a:xfrm>
        </p:grpSpPr>
        <p:sp>
          <p:nvSpPr>
            <p:cNvPr id="338" name="Google Shape;338;p44"/>
            <p:cNvSpPr/>
            <p:nvPr/>
          </p:nvSpPr>
          <p:spPr>
            <a:xfrm>
              <a:off x="8105950" y="468825"/>
              <a:ext cx="428100" cy="4281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4"/>
            <p:cNvSpPr/>
            <p:nvPr/>
          </p:nvSpPr>
          <p:spPr>
            <a:xfrm>
              <a:off x="8265525" y="547350"/>
              <a:ext cx="108950" cy="271051"/>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solidFill>
                    <a:srgbClr val="FFFFFF"/>
                  </a:solidFill>
                  <a:latin typeface="Overpass;800"/>
                </a:rPr>
                <a:t>1</a:t>
              </a:r>
            </a:p>
          </p:txBody>
        </p:sp>
      </p:grpSp>
      <p:grpSp>
        <p:nvGrpSpPr>
          <p:cNvPr id="340" name="Google Shape;340;p44"/>
          <p:cNvGrpSpPr/>
          <p:nvPr/>
        </p:nvGrpSpPr>
        <p:grpSpPr>
          <a:xfrm>
            <a:off x="3097150" y="3658599"/>
            <a:ext cx="414187" cy="394708"/>
            <a:chOff x="8140800" y="1090050"/>
            <a:chExt cx="428100" cy="428100"/>
          </a:xfrm>
        </p:grpSpPr>
        <p:sp>
          <p:nvSpPr>
            <p:cNvPr id="341" name="Google Shape;341;p44"/>
            <p:cNvSpPr/>
            <p:nvPr/>
          </p:nvSpPr>
          <p:spPr>
            <a:xfrm>
              <a:off x="8140800" y="1090050"/>
              <a:ext cx="428100" cy="4281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4"/>
            <p:cNvSpPr/>
            <p:nvPr/>
          </p:nvSpPr>
          <p:spPr>
            <a:xfrm>
              <a:off x="8262924" y="1168575"/>
              <a:ext cx="183866" cy="271049"/>
            </a:xfrm>
            <a:prstGeom prst="rect">
              <a:avLst/>
            </a:prstGeom>
          </p:spPr>
          <p:txBody>
            <a:bodyPr>
              <a:prstTxWarp prst="textPlain">
                <a:avLst/>
              </a:prstTxWarp>
            </a:bodyPr>
            <a:lstStyle/>
            <a:p>
              <a:pPr lvl="0" algn="ctr"/>
              <a:r>
                <a:rPr b="0" i="0">
                  <a:ln w="9525" cap="flat" cmpd="sng">
                    <a:solidFill>
                      <a:srgbClr val="595959"/>
                    </a:solidFill>
                    <a:prstDash val="solid"/>
                    <a:round/>
                    <a:headEnd type="none" w="sm" len="sm"/>
                    <a:tailEnd type="none" w="sm" len="sm"/>
                  </a:ln>
                  <a:solidFill>
                    <a:srgbClr val="FFFFFF"/>
                  </a:solidFill>
                  <a:latin typeface="Overpass;800"/>
                </a:rPr>
                <a:t>2</a:t>
              </a:r>
            </a:p>
          </p:txBody>
        </p:sp>
      </p:grpSp>
      <p:grpSp>
        <p:nvGrpSpPr>
          <p:cNvPr id="343" name="Google Shape;343;p44"/>
          <p:cNvGrpSpPr/>
          <p:nvPr/>
        </p:nvGrpSpPr>
        <p:grpSpPr>
          <a:xfrm>
            <a:off x="6063104" y="3774002"/>
            <a:ext cx="414187" cy="394708"/>
            <a:chOff x="8140813" y="1631163"/>
            <a:chExt cx="428100" cy="428100"/>
          </a:xfrm>
        </p:grpSpPr>
        <p:sp>
          <p:nvSpPr>
            <p:cNvPr id="344" name="Google Shape;344;p44"/>
            <p:cNvSpPr/>
            <p:nvPr/>
          </p:nvSpPr>
          <p:spPr>
            <a:xfrm>
              <a:off x="8140813" y="1631163"/>
              <a:ext cx="428100" cy="4281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4"/>
            <p:cNvSpPr/>
            <p:nvPr/>
          </p:nvSpPr>
          <p:spPr>
            <a:xfrm>
              <a:off x="8262912" y="1709099"/>
              <a:ext cx="183875" cy="272233"/>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solidFill>
                    <a:srgbClr val="FFFFFF"/>
                  </a:solidFill>
                  <a:latin typeface="Overpass;800"/>
                </a:rPr>
                <a:t>3</a:t>
              </a:r>
            </a:p>
          </p:txBody>
        </p:sp>
      </p:grpSp>
      <p:sp>
        <p:nvSpPr>
          <p:cNvPr id="346" name="Google Shape;346;p44"/>
          <p:cNvSpPr/>
          <p:nvPr/>
        </p:nvSpPr>
        <p:spPr>
          <a:xfrm rot="-3320134">
            <a:off x="3326417" y="3353214"/>
            <a:ext cx="459941" cy="24407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4"/>
          <p:cNvSpPr txBox="1"/>
          <p:nvPr/>
        </p:nvSpPr>
        <p:spPr>
          <a:xfrm>
            <a:off x="6582600" y="3774000"/>
            <a:ext cx="2070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Overpass"/>
                <a:ea typeface="Overpass"/>
                <a:cs typeface="Overpass"/>
                <a:sym typeface="Overpass"/>
              </a:rPr>
              <a:t>Rigid Body </a:t>
            </a:r>
            <a:r>
              <a:rPr lang="en" sz="1200">
                <a:latin typeface="Overpass Light"/>
                <a:ea typeface="Overpass Light"/>
                <a:cs typeface="Overpass Light"/>
                <a:sym typeface="Overpass Light"/>
              </a:rPr>
              <a:t>Options will now appear in the Inspector Panel</a:t>
            </a:r>
            <a:endParaRPr sz="1200">
              <a:latin typeface="Overpass Light"/>
              <a:ea typeface="Overpass Light"/>
              <a:cs typeface="Overpass Light"/>
              <a:sym typeface="Overpass Light"/>
            </a:endParaRPr>
          </a:p>
        </p:txBody>
      </p:sp>
      <p:sp>
        <p:nvSpPr>
          <p:cNvPr id="348" name="Google Shape;348;p44"/>
          <p:cNvSpPr/>
          <p:nvPr/>
        </p:nvSpPr>
        <p:spPr>
          <a:xfrm rot="159311">
            <a:off x="628955" y="3733856"/>
            <a:ext cx="459794" cy="244166"/>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Picture 2" descr="Branding – Hack Club">
            <a:extLst>
              <a:ext uri="{FF2B5EF4-FFF2-40B4-BE49-F238E27FC236}">
                <a16:creationId xmlns:a16="http://schemas.microsoft.com/office/drawing/2014/main" id="{47C78041-7521-4A6A-92D0-9031FC44A0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5"/>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Rigidbodies - Try It!</a:t>
            </a:r>
            <a:endParaRPr sz="3500" b="1">
              <a:solidFill>
                <a:srgbClr val="434343"/>
              </a:solidFill>
              <a:latin typeface="Overpass"/>
              <a:ea typeface="Overpass"/>
              <a:cs typeface="Overpass"/>
              <a:sym typeface="Overpass"/>
            </a:endParaRPr>
          </a:p>
        </p:txBody>
      </p:sp>
      <p:grpSp>
        <p:nvGrpSpPr>
          <p:cNvPr id="354" name="Google Shape;354;p45"/>
          <p:cNvGrpSpPr/>
          <p:nvPr/>
        </p:nvGrpSpPr>
        <p:grpSpPr>
          <a:xfrm>
            <a:off x="131164" y="170287"/>
            <a:ext cx="782291" cy="731330"/>
            <a:chOff x="2113284" y="786494"/>
            <a:chExt cx="952503" cy="952501"/>
          </a:xfrm>
        </p:grpSpPr>
        <p:sp>
          <p:nvSpPr>
            <p:cNvPr id="355" name="Google Shape;355;p45"/>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56" name="Google Shape;356;p45"/>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357" name="Google Shape;357;p45"/>
          <p:cNvSpPr txBox="1"/>
          <p:nvPr/>
        </p:nvSpPr>
        <p:spPr>
          <a:xfrm>
            <a:off x="1073550" y="1059950"/>
            <a:ext cx="756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In the Scene View, place two separate </a:t>
            </a:r>
            <a:r>
              <a:rPr lang="en" b="1">
                <a:solidFill>
                  <a:srgbClr val="434343"/>
                </a:solidFill>
                <a:latin typeface="Overpass"/>
                <a:ea typeface="Overpass"/>
                <a:cs typeface="Overpass"/>
                <a:sym typeface="Overpass"/>
              </a:rPr>
              <a:t>game objects</a:t>
            </a:r>
            <a:r>
              <a:rPr lang="en">
                <a:solidFill>
                  <a:srgbClr val="434343"/>
                </a:solidFill>
                <a:latin typeface="Overpass Light"/>
                <a:ea typeface="Overpass Light"/>
                <a:cs typeface="Overpass Light"/>
                <a:sym typeface="Overpass Light"/>
              </a:rPr>
              <a:t> together so they overlap.   Add the </a:t>
            </a:r>
            <a:r>
              <a:rPr lang="en" b="1">
                <a:solidFill>
                  <a:srgbClr val="434343"/>
                </a:solidFill>
                <a:latin typeface="Overpass"/>
                <a:ea typeface="Overpass"/>
                <a:cs typeface="Overpass"/>
                <a:sym typeface="Overpass"/>
              </a:rPr>
              <a:t>Rigidbody Component</a:t>
            </a:r>
            <a:r>
              <a:rPr lang="en">
                <a:solidFill>
                  <a:srgbClr val="434343"/>
                </a:solidFill>
                <a:latin typeface="Overpass Light"/>
                <a:ea typeface="Overpass Light"/>
                <a:cs typeface="Overpass Light"/>
                <a:sym typeface="Overpass Light"/>
              </a:rPr>
              <a:t> to each game object, then press the play button.  What happens?</a:t>
            </a:r>
            <a:endParaRPr>
              <a:solidFill>
                <a:srgbClr val="434343"/>
              </a:solidFill>
              <a:latin typeface="Overpass Light"/>
              <a:ea typeface="Overpass Light"/>
              <a:cs typeface="Overpass Light"/>
              <a:sym typeface="Overpass Light"/>
            </a:endParaRPr>
          </a:p>
        </p:txBody>
      </p:sp>
      <p:pic>
        <p:nvPicPr>
          <p:cNvPr id="358" name="Google Shape;358;p45"/>
          <p:cNvPicPr preferRelativeResize="0"/>
          <p:nvPr/>
        </p:nvPicPr>
        <p:blipFill>
          <a:blip r:embed="rId3">
            <a:alphaModFix/>
          </a:blip>
          <a:stretch>
            <a:fillRect/>
          </a:stretch>
        </p:blipFill>
        <p:spPr>
          <a:xfrm>
            <a:off x="3552849" y="1800850"/>
            <a:ext cx="2038307" cy="3163150"/>
          </a:xfrm>
          <a:prstGeom prst="rect">
            <a:avLst/>
          </a:prstGeom>
          <a:noFill/>
          <a:ln>
            <a:noFill/>
          </a:ln>
        </p:spPr>
      </p:pic>
      <p:pic>
        <p:nvPicPr>
          <p:cNvPr id="8" name="Picture 2" descr="Branding – Hack Club">
            <a:extLst>
              <a:ext uri="{FF2B5EF4-FFF2-40B4-BE49-F238E27FC236}">
                <a16:creationId xmlns:a16="http://schemas.microsoft.com/office/drawing/2014/main" id="{769C4DD2-2B02-4170-8F63-D76F660F79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6"/>
          <p:cNvPicPr preferRelativeResize="0"/>
          <p:nvPr/>
        </p:nvPicPr>
        <p:blipFill>
          <a:blip r:embed="rId3">
            <a:alphaModFix/>
          </a:blip>
          <a:stretch>
            <a:fillRect/>
          </a:stretch>
        </p:blipFill>
        <p:spPr>
          <a:xfrm>
            <a:off x="674099" y="1739625"/>
            <a:ext cx="3913801" cy="2577491"/>
          </a:xfrm>
          <a:prstGeom prst="rect">
            <a:avLst/>
          </a:prstGeom>
          <a:noFill/>
          <a:ln>
            <a:noFill/>
          </a:ln>
        </p:spPr>
      </p:pic>
      <p:sp>
        <p:nvSpPr>
          <p:cNvPr id="364" name="Google Shape;364;p46"/>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Rigidbodies - Using Gravity</a:t>
            </a:r>
            <a:endParaRPr sz="3500" b="1">
              <a:solidFill>
                <a:srgbClr val="434343"/>
              </a:solidFill>
              <a:latin typeface="Overpass"/>
              <a:ea typeface="Overpass"/>
              <a:cs typeface="Overpass"/>
              <a:sym typeface="Overpass"/>
            </a:endParaRPr>
          </a:p>
        </p:txBody>
      </p:sp>
      <p:grpSp>
        <p:nvGrpSpPr>
          <p:cNvPr id="365" name="Google Shape;365;p46"/>
          <p:cNvGrpSpPr/>
          <p:nvPr/>
        </p:nvGrpSpPr>
        <p:grpSpPr>
          <a:xfrm>
            <a:off x="131164" y="170287"/>
            <a:ext cx="782291" cy="731330"/>
            <a:chOff x="2113284" y="786494"/>
            <a:chExt cx="952503" cy="952501"/>
          </a:xfrm>
        </p:grpSpPr>
        <p:sp>
          <p:nvSpPr>
            <p:cNvPr id="366" name="Google Shape;366;p46"/>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67" name="Google Shape;367;p46"/>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368" name="Google Shape;368;p46"/>
          <p:cNvSpPr txBox="1"/>
          <p:nvPr/>
        </p:nvSpPr>
        <p:spPr>
          <a:xfrm>
            <a:off x="674100" y="920725"/>
            <a:ext cx="79689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The </a:t>
            </a:r>
            <a:r>
              <a:rPr lang="en" b="1">
                <a:solidFill>
                  <a:srgbClr val="434343"/>
                </a:solidFill>
                <a:latin typeface="Overpass"/>
                <a:ea typeface="Overpass"/>
                <a:cs typeface="Overpass"/>
                <a:sym typeface="Overpass"/>
              </a:rPr>
              <a:t>Rigid Body Component</a:t>
            </a:r>
            <a:r>
              <a:rPr lang="en">
                <a:solidFill>
                  <a:srgbClr val="434343"/>
                </a:solidFill>
                <a:latin typeface="Overpass Light"/>
                <a:ea typeface="Overpass Light"/>
                <a:cs typeface="Overpass Light"/>
                <a:sym typeface="Overpass Light"/>
              </a:rPr>
              <a:t> has a </a:t>
            </a:r>
            <a:r>
              <a:rPr lang="en" b="1">
                <a:solidFill>
                  <a:srgbClr val="434343"/>
                </a:solidFill>
                <a:latin typeface="Overpass"/>
                <a:ea typeface="Overpass"/>
                <a:cs typeface="Overpass"/>
                <a:sym typeface="Overpass"/>
              </a:rPr>
              <a:t>Gravity </a:t>
            </a:r>
            <a:r>
              <a:rPr lang="en">
                <a:solidFill>
                  <a:srgbClr val="434343"/>
                </a:solidFill>
                <a:latin typeface="Overpass Light"/>
                <a:ea typeface="Overpass Light"/>
                <a:cs typeface="Overpass Light"/>
                <a:sym typeface="Overpass Light"/>
              </a:rPr>
              <a:t>option. This forces the game object to fall downward. </a:t>
            </a:r>
            <a:r>
              <a:rPr lang="en" sz="1600" i="1">
                <a:solidFill>
                  <a:srgbClr val="434343"/>
                </a:solidFill>
                <a:latin typeface="Overpass Light"/>
                <a:ea typeface="Overpass Light"/>
                <a:cs typeface="Overpass Light"/>
                <a:sym typeface="Overpass Light"/>
              </a:rPr>
              <a:t>Let’s experiment with this too!</a:t>
            </a:r>
            <a:endParaRPr sz="1600" i="1">
              <a:solidFill>
                <a:srgbClr val="434343"/>
              </a:solidFill>
              <a:latin typeface="Overpass Light"/>
              <a:ea typeface="Overpass Light"/>
              <a:cs typeface="Overpass Light"/>
              <a:sym typeface="Overpass Light"/>
            </a:endParaRPr>
          </a:p>
        </p:txBody>
      </p:sp>
      <p:grpSp>
        <p:nvGrpSpPr>
          <p:cNvPr id="369" name="Google Shape;369;p46"/>
          <p:cNvGrpSpPr/>
          <p:nvPr/>
        </p:nvGrpSpPr>
        <p:grpSpPr>
          <a:xfrm>
            <a:off x="499259" y="4638348"/>
            <a:ext cx="414187" cy="394708"/>
            <a:chOff x="8105950" y="468825"/>
            <a:chExt cx="428100" cy="428100"/>
          </a:xfrm>
        </p:grpSpPr>
        <p:sp>
          <p:nvSpPr>
            <p:cNvPr id="370" name="Google Shape;370;p46"/>
            <p:cNvSpPr/>
            <p:nvPr/>
          </p:nvSpPr>
          <p:spPr>
            <a:xfrm>
              <a:off x="8105950" y="468825"/>
              <a:ext cx="428100" cy="4281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6"/>
            <p:cNvSpPr/>
            <p:nvPr/>
          </p:nvSpPr>
          <p:spPr>
            <a:xfrm>
              <a:off x="8265525" y="547350"/>
              <a:ext cx="108950" cy="271051"/>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solidFill>
                    <a:srgbClr val="FFFFFF"/>
                  </a:solidFill>
                  <a:latin typeface="Overpass;800"/>
                </a:rPr>
                <a:t>1</a:t>
              </a:r>
            </a:p>
          </p:txBody>
        </p:sp>
      </p:grpSp>
      <p:grpSp>
        <p:nvGrpSpPr>
          <p:cNvPr id="372" name="Google Shape;372;p46"/>
          <p:cNvGrpSpPr/>
          <p:nvPr/>
        </p:nvGrpSpPr>
        <p:grpSpPr>
          <a:xfrm>
            <a:off x="5352975" y="1920424"/>
            <a:ext cx="414187" cy="394708"/>
            <a:chOff x="8140800" y="1090050"/>
            <a:chExt cx="428100" cy="428100"/>
          </a:xfrm>
        </p:grpSpPr>
        <p:sp>
          <p:nvSpPr>
            <p:cNvPr id="373" name="Google Shape;373;p46"/>
            <p:cNvSpPr/>
            <p:nvPr/>
          </p:nvSpPr>
          <p:spPr>
            <a:xfrm>
              <a:off x="8140800" y="1090050"/>
              <a:ext cx="428100" cy="4281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6"/>
            <p:cNvSpPr/>
            <p:nvPr/>
          </p:nvSpPr>
          <p:spPr>
            <a:xfrm>
              <a:off x="8262924" y="1168575"/>
              <a:ext cx="183866" cy="271049"/>
            </a:xfrm>
            <a:prstGeom prst="rect">
              <a:avLst/>
            </a:prstGeom>
          </p:spPr>
          <p:txBody>
            <a:bodyPr>
              <a:prstTxWarp prst="textPlain">
                <a:avLst/>
              </a:prstTxWarp>
            </a:bodyPr>
            <a:lstStyle/>
            <a:p>
              <a:pPr lvl="0" algn="ctr"/>
              <a:r>
                <a:rPr b="0" i="0">
                  <a:ln w="9525" cap="flat" cmpd="sng">
                    <a:solidFill>
                      <a:srgbClr val="595959"/>
                    </a:solidFill>
                    <a:prstDash val="solid"/>
                    <a:round/>
                    <a:headEnd type="none" w="sm" len="sm"/>
                    <a:tailEnd type="none" w="sm" len="sm"/>
                  </a:ln>
                  <a:solidFill>
                    <a:srgbClr val="FFFFFF"/>
                  </a:solidFill>
                  <a:latin typeface="Overpass;800"/>
                </a:rPr>
                <a:t>2</a:t>
              </a:r>
            </a:p>
          </p:txBody>
        </p:sp>
      </p:grpSp>
      <p:grpSp>
        <p:nvGrpSpPr>
          <p:cNvPr id="375" name="Google Shape;375;p46"/>
          <p:cNvGrpSpPr/>
          <p:nvPr/>
        </p:nvGrpSpPr>
        <p:grpSpPr>
          <a:xfrm>
            <a:off x="5352966" y="4317127"/>
            <a:ext cx="414187" cy="394708"/>
            <a:chOff x="8140813" y="1631163"/>
            <a:chExt cx="428100" cy="428100"/>
          </a:xfrm>
        </p:grpSpPr>
        <p:sp>
          <p:nvSpPr>
            <p:cNvPr id="376" name="Google Shape;376;p46"/>
            <p:cNvSpPr/>
            <p:nvPr/>
          </p:nvSpPr>
          <p:spPr>
            <a:xfrm>
              <a:off x="8140813" y="1631163"/>
              <a:ext cx="428100" cy="4281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6"/>
            <p:cNvSpPr/>
            <p:nvPr/>
          </p:nvSpPr>
          <p:spPr>
            <a:xfrm>
              <a:off x="8262912" y="1709099"/>
              <a:ext cx="183875" cy="272233"/>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solidFill>
                    <a:srgbClr val="FFFFFF"/>
                  </a:solidFill>
                  <a:latin typeface="Overpass;800"/>
                </a:rPr>
                <a:t>3</a:t>
              </a:r>
            </a:p>
          </p:txBody>
        </p:sp>
      </p:grpSp>
      <p:sp>
        <p:nvSpPr>
          <p:cNvPr id="378" name="Google Shape;378;p46"/>
          <p:cNvSpPr txBox="1"/>
          <p:nvPr/>
        </p:nvSpPr>
        <p:spPr>
          <a:xfrm>
            <a:off x="966200" y="4527900"/>
            <a:ext cx="3605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Place a </a:t>
            </a:r>
            <a:r>
              <a:rPr lang="en" b="1">
                <a:solidFill>
                  <a:srgbClr val="434343"/>
                </a:solidFill>
                <a:latin typeface="Overpass"/>
                <a:ea typeface="Overpass"/>
                <a:cs typeface="Overpass"/>
                <a:sym typeface="Overpass"/>
              </a:rPr>
              <a:t>Plane</a:t>
            </a:r>
            <a:r>
              <a:rPr lang="en">
                <a:solidFill>
                  <a:srgbClr val="434343"/>
                </a:solidFill>
                <a:latin typeface="Overpass Light"/>
                <a:ea typeface="Overpass Light"/>
                <a:cs typeface="Overpass Light"/>
                <a:sym typeface="Overpass Light"/>
              </a:rPr>
              <a:t> object below your other game objects</a:t>
            </a:r>
            <a:endParaRPr>
              <a:solidFill>
                <a:srgbClr val="434343"/>
              </a:solidFill>
              <a:latin typeface="Overpass Light"/>
              <a:ea typeface="Overpass Light"/>
              <a:cs typeface="Overpass Light"/>
              <a:sym typeface="Overpass Light"/>
            </a:endParaRPr>
          </a:p>
        </p:txBody>
      </p:sp>
      <p:sp>
        <p:nvSpPr>
          <p:cNvPr id="379" name="Google Shape;379;p46"/>
          <p:cNvSpPr/>
          <p:nvPr/>
        </p:nvSpPr>
        <p:spPr>
          <a:xfrm rot="-2394986">
            <a:off x="1740839" y="4146455"/>
            <a:ext cx="813970" cy="33310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0" name="Google Shape;380;p46"/>
          <p:cNvPicPr preferRelativeResize="0"/>
          <p:nvPr/>
        </p:nvPicPr>
        <p:blipFill>
          <a:blip r:embed="rId4">
            <a:alphaModFix/>
          </a:blip>
          <a:stretch>
            <a:fillRect/>
          </a:stretch>
        </p:blipFill>
        <p:spPr>
          <a:xfrm>
            <a:off x="5970615" y="2491838"/>
            <a:ext cx="2361910" cy="1643820"/>
          </a:xfrm>
          <a:prstGeom prst="rect">
            <a:avLst/>
          </a:prstGeom>
          <a:noFill/>
          <a:ln>
            <a:noFill/>
          </a:ln>
        </p:spPr>
      </p:pic>
      <p:sp>
        <p:nvSpPr>
          <p:cNvPr id="381" name="Google Shape;381;p46"/>
          <p:cNvSpPr txBox="1"/>
          <p:nvPr/>
        </p:nvSpPr>
        <p:spPr>
          <a:xfrm>
            <a:off x="5912675" y="1702125"/>
            <a:ext cx="258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Enable </a:t>
            </a:r>
            <a:r>
              <a:rPr lang="en" b="1">
                <a:solidFill>
                  <a:srgbClr val="434343"/>
                </a:solidFill>
                <a:latin typeface="Overpass"/>
                <a:ea typeface="Overpass"/>
                <a:cs typeface="Overpass"/>
                <a:sym typeface="Overpass"/>
              </a:rPr>
              <a:t>Gravity</a:t>
            </a:r>
            <a:r>
              <a:rPr lang="en">
                <a:solidFill>
                  <a:srgbClr val="434343"/>
                </a:solidFill>
                <a:latin typeface="Overpass Light"/>
                <a:ea typeface="Overpass Light"/>
                <a:cs typeface="Overpass Light"/>
                <a:sym typeface="Overpass Light"/>
              </a:rPr>
              <a:t> for your </a:t>
            </a:r>
            <a:r>
              <a:rPr lang="en" b="1">
                <a:solidFill>
                  <a:srgbClr val="434343"/>
                </a:solidFill>
                <a:latin typeface="Overpass"/>
                <a:ea typeface="Overpass"/>
                <a:cs typeface="Overpass"/>
                <a:sym typeface="Overpass"/>
              </a:rPr>
              <a:t>Cube Man</a:t>
            </a:r>
            <a:r>
              <a:rPr lang="en">
                <a:solidFill>
                  <a:srgbClr val="434343"/>
                </a:solidFill>
                <a:latin typeface="Overpass Light"/>
                <a:ea typeface="Overpass Light"/>
                <a:cs typeface="Overpass Light"/>
                <a:sym typeface="Overpass Light"/>
              </a:rPr>
              <a:t> or other </a:t>
            </a:r>
            <a:r>
              <a:rPr lang="en" b="1">
                <a:solidFill>
                  <a:srgbClr val="434343"/>
                </a:solidFill>
                <a:latin typeface="Overpass"/>
                <a:ea typeface="Overpass"/>
                <a:cs typeface="Overpass"/>
                <a:sym typeface="Overpass"/>
              </a:rPr>
              <a:t>Game Objects</a:t>
            </a:r>
            <a:r>
              <a:rPr lang="en">
                <a:solidFill>
                  <a:srgbClr val="434343"/>
                </a:solidFill>
                <a:latin typeface="Overpass Light"/>
                <a:ea typeface="Overpass Light"/>
                <a:cs typeface="Overpass Light"/>
                <a:sym typeface="Overpass Light"/>
              </a:rPr>
              <a:t> (not on the plane)</a:t>
            </a:r>
            <a:endParaRPr>
              <a:solidFill>
                <a:srgbClr val="434343"/>
              </a:solidFill>
              <a:latin typeface="Overpass Light"/>
              <a:ea typeface="Overpass Light"/>
              <a:cs typeface="Overpass Light"/>
              <a:sym typeface="Overpass Light"/>
            </a:endParaRPr>
          </a:p>
        </p:txBody>
      </p:sp>
      <p:sp>
        <p:nvSpPr>
          <p:cNvPr id="382" name="Google Shape;382;p46"/>
          <p:cNvSpPr/>
          <p:nvPr/>
        </p:nvSpPr>
        <p:spPr>
          <a:xfrm rot="-1267">
            <a:off x="5283739" y="3178230"/>
            <a:ext cx="813900" cy="33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6"/>
          <p:cNvSpPr txBox="1"/>
          <p:nvPr/>
        </p:nvSpPr>
        <p:spPr>
          <a:xfrm>
            <a:off x="5912675" y="4277275"/>
            <a:ext cx="241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Press play and watch!</a:t>
            </a:r>
            <a:endParaRPr>
              <a:solidFill>
                <a:srgbClr val="434343"/>
              </a:solidFill>
              <a:latin typeface="Overpass Light"/>
              <a:ea typeface="Overpass Light"/>
              <a:cs typeface="Overpass Light"/>
              <a:sym typeface="Overpass Light"/>
            </a:endParaRPr>
          </a:p>
        </p:txBody>
      </p:sp>
      <p:pic>
        <p:nvPicPr>
          <p:cNvPr id="23" name="Picture 2" descr="Branding – Hack Club">
            <a:extLst>
              <a:ext uri="{FF2B5EF4-FFF2-40B4-BE49-F238E27FC236}">
                <a16:creationId xmlns:a16="http://schemas.microsoft.com/office/drawing/2014/main" id="{69627CF9-3399-4BC2-A835-711DE0BF75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9"/>
          <p:cNvSpPr txBox="1"/>
          <p:nvPr/>
        </p:nvSpPr>
        <p:spPr>
          <a:xfrm>
            <a:off x="939475" y="229125"/>
            <a:ext cx="71736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800" b="1">
                <a:solidFill>
                  <a:srgbClr val="434343"/>
                </a:solidFill>
                <a:latin typeface="Overpass"/>
                <a:ea typeface="Overpass"/>
                <a:cs typeface="Overpass"/>
                <a:sym typeface="Overpass"/>
              </a:rPr>
              <a:t>Lesson Objectives</a:t>
            </a:r>
            <a:endParaRPr sz="4800" b="1">
              <a:solidFill>
                <a:srgbClr val="434343"/>
              </a:solidFill>
              <a:latin typeface="Overpass"/>
              <a:ea typeface="Overpass"/>
              <a:cs typeface="Overpass"/>
              <a:sym typeface="Overpass"/>
            </a:endParaRPr>
          </a:p>
        </p:txBody>
      </p:sp>
      <p:grpSp>
        <p:nvGrpSpPr>
          <p:cNvPr id="108" name="Google Shape;108;p29"/>
          <p:cNvGrpSpPr/>
          <p:nvPr/>
        </p:nvGrpSpPr>
        <p:grpSpPr>
          <a:xfrm>
            <a:off x="185140" y="249773"/>
            <a:ext cx="754338" cy="756108"/>
            <a:chOff x="5970800" y="1619250"/>
            <a:chExt cx="428650" cy="456725"/>
          </a:xfrm>
        </p:grpSpPr>
        <p:sp>
          <p:nvSpPr>
            <p:cNvPr id="109" name="Google Shape;109;p2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14" name="Google Shape;114;p29"/>
          <p:cNvGraphicFramePr/>
          <p:nvPr/>
        </p:nvGraphicFramePr>
        <p:xfrm>
          <a:off x="320500" y="1653108"/>
          <a:ext cx="8503000" cy="2560140"/>
        </p:xfrm>
        <a:graphic>
          <a:graphicData uri="http://schemas.openxmlformats.org/drawingml/2006/table">
            <a:tbl>
              <a:tblPr>
                <a:noFill/>
                <a:tableStyleId>{BC4C2591-43B8-41D8-B215-1B8912246CD5}</a:tableStyleId>
              </a:tblPr>
              <a:tblGrid>
                <a:gridCol w="870425">
                  <a:extLst>
                    <a:ext uri="{9D8B030D-6E8A-4147-A177-3AD203B41FA5}">
                      <a16:colId xmlns:a16="http://schemas.microsoft.com/office/drawing/2014/main" val="20000"/>
                    </a:ext>
                  </a:extLst>
                </a:gridCol>
                <a:gridCol w="7632575">
                  <a:extLst>
                    <a:ext uri="{9D8B030D-6E8A-4147-A177-3AD203B41FA5}">
                      <a16:colId xmlns:a16="http://schemas.microsoft.com/office/drawing/2014/main" val="20001"/>
                    </a:ext>
                  </a:extLst>
                </a:gridCol>
              </a:tblGrid>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1.</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Create empty game objects</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2.</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a:solidFill>
                            <a:srgbClr val="434343"/>
                          </a:solidFill>
                          <a:latin typeface="Overpass"/>
                          <a:ea typeface="Overpass"/>
                          <a:cs typeface="Overpass"/>
                          <a:sym typeface="Overpass"/>
                        </a:rPr>
                        <a:t>Group objects together using Parent / Child relationships</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3.</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600">
                          <a:solidFill>
                            <a:srgbClr val="434343"/>
                          </a:solidFill>
                          <a:latin typeface="Overpass"/>
                          <a:ea typeface="Overpass"/>
                          <a:cs typeface="Overpass"/>
                          <a:sym typeface="Overpass"/>
                        </a:rPr>
                        <a:t>Build complex game character</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4.</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a:solidFill>
                            <a:srgbClr val="434343"/>
                          </a:solidFill>
                          <a:latin typeface="Overpass"/>
                          <a:ea typeface="Overpass"/>
                          <a:cs typeface="Overpass"/>
                          <a:sym typeface="Overpass"/>
                        </a:rPr>
                        <a:t>Preview a live version of their game.</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5. </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600">
                          <a:solidFill>
                            <a:srgbClr val="434343"/>
                          </a:solidFill>
                          <a:latin typeface="Overpass"/>
                          <a:ea typeface="Overpass"/>
                          <a:cs typeface="Overpass"/>
                          <a:sym typeface="Overpass"/>
                        </a:rPr>
                        <a:t>Create a physic material with a bounce effect.</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6. </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Add Colliders to see objects interact with each other.</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15" name="Google Shape;115;p29"/>
          <p:cNvSpPr txBox="1"/>
          <p:nvPr/>
        </p:nvSpPr>
        <p:spPr>
          <a:xfrm>
            <a:off x="320600" y="1062225"/>
            <a:ext cx="8502900" cy="5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434343"/>
                </a:solidFill>
                <a:latin typeface="Overpass Light"/>
                <a:ea typeface="Overpass Light"/>
                <a:cs typeface="Overpass Light"/>
                <a:sym typeface="Overpass Light"/>
              </a:rPr>
              <a:t>You should be able to...</a:t>
            </a:r>
            <a:endParaRPr sz="2600">
              <a:solidFill>
                <a:srgbClr val="434343"/>
              </a:solidFill>
              <a:latin typeface="Overpass Light"/>
              <a:ea typeface="Overpass Light"/>
              <a:cs typeface="Overpass Light"/>
              <a:sym typeface="Overpass Light"/>
            </a:endParaRPr>
          </a:p>
        </p:txBody>
      </p:sp>
      <p:pic>
        <p:nvPicPr>
          <p:cNvPr id="11" name="Picture 2" descr="Branding – Hack Club">
            <a:extLst>
              <a:ext uri="{FF2B5EF4-FFF2-40B4-BE49-F238E27FC236}">
                <a16:creationId xmlns:a16="http://schemas.microsoft.com/office/drawing/2014/main" id="{A67F25C3-6A93-4291-ADC2-DE7748048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grpSp>
        <p:nvGrpSpPr>
          <p:cNvPr id="388" name="Google Shape;388;p47"/>
          <p:cNvGrpSpPr/>
          <p:nvPr/>
        </p:nvGrpSpPr>
        <p:grpSpPr>
          <a:xfrm>
            <a:off x="463422" y="1849380"/>
            <a:ext cx="801580" cy="622382"/>
            <a:chOff x="3918650" y="293075"/>
            <a:chExt cx="488500" cy="412775"/>
          </a:xfrm>
        </p:grpSpPr>
        <p:sp>
          <p:nvSpPr>
            <p:cNvPr id="389" name="Google Shape;389;p47"/>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390" name="Google Shape;390;p47"/>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391" name="Google Shape;391;p47"/>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grpSp>
      <p:sp>
        <p:nvSpPr>
          <p:cNvPr id="392" name="Google Shape;392;p47"/>
          <p:cNvSpPr txBox="1"/>
          <p:nvPr/>
        </p:nvSpPr>
        <p:spPr>
          <a:xfrm>
            <a:off x="1265000" y="1761875"/>
            <a:ext cx="2427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Explore</a:t>
            </a:r>
            <a:endParaRPr sz="4800" b="1">
              <a:solidFill>
                <a:srgbClr val="434343"/>
              </a:solidFill>
              <a:latin typeface="Overpass"/>
              <a:ea typeface="Overpass"/>
              <a:cs typeface="Overpass"/>
              <a:sym typeface="Overpass"/>
            </a:endParaRPr>
          </a:p>
        </p:txBody>
      </p:sp>
      <p:sp>
        <p:nvSpPr>
          <p:cNvPr id="393" name="Google Shape;393;p47"/>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Team Discussion</a:t>
            </a:r>
            <a:endParaRPr sz="1800">
              <a:solidFill>
                <a:srgbClr val="434343"/>
              </a:solidFill>
              <a:latin typeface="Overpass Light"/>
              <a:ea typeface="Overpass Light"/>
              <a:cs typeface="Overpass Light"/>
              <a:sym typeface="Overpass Light"/>
            </a:endParaRPr>
          </a:p>
        </p:txBody>
      </p:sp>
      <p:pic>
        <p:nvPicPr>
          <p:cNvPr id="8" name="Picture 2" descr="Branding – Hack Club">
            <a:extLst>
              <a:ext uri="{FF2B5EF4-FFF2-40B4-BE49-F238E27FC236}">
                <a16:creationId xmlns:a16="http://schemas.microsoft.com/office/drawing/2014/main" id="{DE1C7BEE-545C-4C22-9F5B-E84C56893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8"/>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Discussion Time</a:t>
            </a:r>
            <a:endParaRPr sz="3500" b="1">
              <a:solidFill>
                <a:srgbClr val="434343"/>
              </a:solidFill>
              <a:latin typeface="Overpass"/>
              <a:ea typeface="Overpass"/>
              <a:cs typeface="Overpass"/>
              <a:sym typeface="Overpass"/>
            </a:endParaRPr>
          </a:p>
        </p:txBody>
      </p:sp>
      <p:sp>
        <p:nvSpPr>
          <p:cNvPr id="399" name="Google Shape;399;p48"/>
          <p:cNvSpPr txBox="1"/>
          <p:nvPr/>
        </p:nvSpPr>
        <p:spPr>
          <a:xfrm>
            <a:off x="304650" y="1015375"/>
            <a:ext cx="8445000" cy="3426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Talk about your observations with your team.  Some experiments may result in minimal movement between objects while others may be quite explosive.   You will also get some of the characters landing onto the plane and staying upright, while others will fall over and even off the edge of the screen.</a:t>
            </a:r>
            <a:endParaRPr sz="15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Why is this?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What could be affecting the interaction between these objects?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How do you make the collisions more explosive?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How can you get the Cube Dude to land on the plane but not tip over?</a:t>
            </a:r>
            <a:endParaRPr sz="1500">
              <a:solidFill>
                <a:srgbClr val="434343"/>
              </a:solidFill>
              <a:latin typeface="Overpass Light"/>
              <a:ea typeface="Overpass Light"/>
              <a:cs typeface="Overpass Light"/>
              <a:sym typeface="Overpass Light"/>
            </a:endParaRPr>
          </a:p>
          <a:p>
            <a:pPr marL="457200" lvl="0" indent="0" algn="l" rtl="0">
              <a:lnSpc>
                <a:spcPct val="115000"/>
              </a:lnSpc>
              <a:spcBef>
                <a:spcPts val="0"/>
              </a:spcBef>
              <a:spcAft>
                <a:spcPts val="0"/>
              </a:spcAft>
              <a:buNone/>
            </a:pPr>
            <a:endParaRPr sz="1500">
              <a:solidFill>
                <a:srgbClr val="434343"/>
              </a:solidFill>
              <a:latin typeface="Overpass Light"/>
              <a:ea typeface="Overpass Light"/>
              <a:cs typeface="Overpass Light"/>
              <a:sym typeface="Overpass Light"/>
            </a:endParaRPr>
          </a:p>
        </p:txBody>
      </p:sp>
      <p:grpSp>
        <p:nvGrpSpPr>
          <p:cNvPr id="400" name="Google Shape;400;p48"/>
          <p:cNvGrpSpPr/>
          <p:nvPr/>
        </p:nvGrpSpPr>
        <p:grpSpPr>
          <a:xfrm>
            <a:off x="143422" y="224755"/>
            <a:ext cx="801580" cy="622382"/>
            <a:chOff x="3918650" y="293075"/>
            <a:chExt cx="488500" cy="412775"/>
          </a:xfrm>
        </p:grpSpPr>
        <p:sp>
          <p:nvSpPr>
            <p:cNvPr id="401" name="Google Shape;401;p4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402" name="Google Shape;402;p4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403" name="Google Shape;403;p4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grpSp>
      <p:pic>
        <p:nvPicPr>
          <p:cNvPr id="8" name="Picture 2" descr="Branding – Hack Club">
            <a:extLst>
              <a:ext uri="{FF2B5EF4-FFF2-40B4-BE49-F238E27FC236}">
                <a16:creationId xmlns:a16="http://schemas.microsoft.com/office/drawing/2014/main" id="{746ABBEA-F58F-4F04-A5EE-0DAA4F008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9"/>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Physics Materials - 1</a:t>
            </a:r>
            <a:endParaRPr sz="3500" b="1">
              <a:solidFill>
                <a:srgbClr val="434343"/>
              </a:solidFill>
              <a:latin typeface="Overpass"/>
              <a:ea typeface="Overpass"/>
              <a:cs typeface="Overpass"/>
              <a:sym typeface="Overpass"/>
            </a:endParaRPr>
          </a:p>
        </p:txBody>
      </p:sp>
      <p:grpSp>
        <p:nvGrpSpPr>
          <p:cNvPr id="409" name="Google Shape;409;p49"/>
          <p:cNvGrpSpPr/>
          <p:nvPr/>
        </p:nvGrpSpPr>
        <p:grpSpPr>
          <a:xfrm>
            <a:off x="131164" y="170287"/>
            <a:ext cx="782291" cy="731330"/>
            <a:chOff x="2113284" y="786494"/>
            <a:chExt cx="952503" cy="952501"/>
          </a:xfrm>
        </p:grpSpPr>
        <p:sp>
          <p:nvSpPr>
            <p:cNvPr id="410" name="Google Shape;410;p49"/>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11" name="Google Shape;411;p49"/>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12" name="Google Shape;412;p49"/>
          <p:cNvSpPr txBox="1"/>
          <p:nvPr/>
        </p:nvSpPr>
        <p:spPr>
          <a:xfrm>
            <a:off x="1426075" y="856125"/>
            <a:ext cx="543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We can also add other physical attributes to objects.  Like </a:t>
            </a:r>
            <a:r>
              <a:rPr lang="en" b="1">
                <a:solidFill>
                  <a:srgbClr val="434343"/>
                </a:solidFill>
                <a:latin typeface="Overpass"/>
                <a:ea typeface="Overpass"/>
                <a:cs typeface="Overpass"/>
                <a:sym typeface="Overpass"/>
              </a:rPr>
              <a:t>Bounce</a:t>
            </a:r>
            <a:r>
              <a:rPr lang="en">
                <a:solidFill>
                  <a:srgbClr val="434343"/>
                </a:solidFill>
                <a:latin typeface="Overpass Light"/>
                <a:ea typeface="Overpass Light"/>
                <a:cs typeface="Overpass Light"/>
                <a:sym typeface="Overpass Light"/>
              </a:rPr>
              <a:t>...</a:t>
            </a:r>
            <a:endParaRPr>
              <a:solidFill>
                <a:srgbClr val="434343"/>
              </a:solidFill>
              <a:latin typeface="Overpass Light"/>
              <a:ea typeface="Overpass Light"/>
              <a:cs typeface="Overpass Light"/>
              <a:sym typeface="Overpass Light"/>
            </a:endParaRPr>
          </a:p>
        </p:txBody>
      </p:sp>
      <p:sp>
        <p:nvSpPr>
          <p:cNvPr id="413" name="Google Shape;413;p49"/>
          <p:cNvSpPr txBox="1"/>
          <p:nvPr/>
        </p:nvSpPr>
        <p:spPr>
          <a:xfrm>
            <a:off x="451500" y="1222988"/>
            <a:ext cx="824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In the </a:t>
            </a:r>
            <a:r>
              <a:rPr lang="en" b="1">
                <a:solidFill>
                  <a:srgbClr val="434343"/>
                </a:solidFill>
                <a:latin typeface="Overpass"/>
                <a:ea typeface="Overpass"/>
                <a:cs typeface="Overpass"/>
                <a:sym typeface="Overpass"/>
              </a:rPr>
              <a:t>Project Files</a:t>
            </a:r>
            <a:r>
              <a:rPr lang="en">
                <a:solidFill>
                  <a:srgbClr val="434343"/>
                </a:solidFill>
                <a:latin typeface="Overpass Light"/>
                <a:ea typeface="Overpass Light"/>
                <a:cs typeface="Overpass Light"/>
                <a:sym typeface="Overpass Light"/>
              </a:rPr>
              <a:t> navigate to the </a:t>
            </a:r>
            <a:r>
              <a:rPr lang="en" b="1">
                <a:solidFill>
                  <a:srgbClr val="434343"/>
                </a:solidFill>
                <a:latin typeface="Overpass"/>
                <a:ea typeface="Overpass"/>
                <a:cs typeface="Overpass"/>
                <a:sym typeface="Overpass"/>
              </a:rPr>
              <a:t>Materials</a:t>
            </a:r>
            <a:r>
              <a:rPr lang="en">
                <a:solidFill>
                  <a:srgbClr val="434343"/>
                </a:solidFill>
                <a:latin typeface="Overpass Light"/>
                <a:ea typeface="Overpass Light"/>
                <a:cs typeface="Overpass Light"/>
                <a:sym typeface="Overpass Light"/>
              </a:rPr>
              <a:t> Folder, </a:t>
            </a:r>
            <a:r>
              <a:rPr lang="en" b="1">
                <a:solidFill>
                  <a:srgbClr val="434343"/>
                </a:solidFill>
                <a:latin typeface="Overpass"/>
                <a:ea typeface="Overpass"/>
                <a:cs typeface="Overpass"/>
                <a:sym typeface="Overpass"/>
              </a:rPr>
              <a:t>right click</a:t>
            </a:r>
            <a:r>
              <a:rPr lang="en">
                <a:solidFill>
                  <a:srgbClr val="434343"/>
                </a:solidFill>
                <a:latin typeface="Overpass Light"/>
                <a:ea typeface="Overpass Light"/>
                <a:cs typeface="Overpass Light"/>
                <a:sym typeface="Overpass Light"/>
              </a:rPr>
              <a:t> and </a:t>
            </a:r>
            <a:r>
              <a:rPr lang="en" b="1">
                <a:solidFill>
                  <a:srgbClr val="434343"/>
                </a:solidFill>
                <a:latin typeface="Overpass"/>
                <a:ea typeface="Overpass"/>
                <a:cs typeface="Overpass"/>
                <a:sym typeface="Overpass"/>
              </a:rPr>
              <a:t>Create</a:t>
            </a:r>
            <a:r>
              <a:rPr lang="en">
                <a:solidFill>
                  <a:srgbClr val="434343"/>
                </a:solidFill>
                <a:latin typeface="Overpass Light"/>
                <a:ea typeface="Overpass Light"/>
                <a:cs typeface="Overpass Light"/>
                <a:sym typeface="Overpass Light"/>
              </a:rPr>
              <a:t> -&gt; </a:t>
            </a:r>
            <a:r>
              <a:rPr lang="en" b="1">
                <a:solidFill>
                  <a:srgbClr val="434343"/>
                </a:solidFill>
                <a:latin typeface="Overpass"/>
                <a:ea typeface="Overpass"/>
                <a:cs typeface="Overpass"/>
                <a:sym typeface="Overpass"/>
              </a:rPr>
              <a:t>Physics Material.</a:t>
            </a:r>
            <a:endParaRPr b="1">
              <a:solidFill>
                <a:srgbClr val="434343"/>
              </a:solidFill>
              <a:latin typeface="Overpass"/>
              <a:ea typeface="Overpass"/>
              <a:cs typeface="Overpass"/>
              <a:sym typeface="Overpass"/>
            </a:endParaRPr>
          </a:p>
        </p:txBody>
      </p:sp>
      <p:pic>
        <p:nvPicPr>
          <p:cNvPr id="414" name="Google Shape;414;p49"/>
          <p:cNvPicPr preferRelativeResize="0"/>
          <p:nvPr/>
        </p:nvPicPr>
        <p:blipFill>
          <a:blip r:embed="rId3">
            <a:alphaModFix/>
          </a:blip>
          <a:stretch>
            <a:fillRect/>
          </a:stretch>
        </p:blipFill>
        <p:spPr>
          <a:xfrm>
            <a:off x="1395825" y="1678250"/>
            <a:ext cx="5677326" cy="2863675"/>
          </a:xfrm>
          <a:prstGeom prst="rect">
            <a:avLst/>
          </a:prstGeom>
          <a:noFill/>
          <a:ln>
            <a:noFill/>
          </a:ln>
        </p:spPr>
      </p:pic>
      <p:pic>
        <p:nvPicPr>
          <p:cNvPr id="9" name="Picture 2" descr="Branding – Hack Club">
            <a:extLst>
              <a:ext uri="{FF2B5EF4-FFF2-40B4-BE49-F238E27FC236}">
                <a16:creationId xmlns:a16="http://schemas.microsoft.com/office/drawing/2014/main" id="{55968C3A-E815-4BF6-B828-44B25361AD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0"/>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Physics Materials - 2</a:t>
            </a:r>
            <a:endParaRPr sz="3500" b="1">
              <a:solidFill>
                <a:srgbClr val="434343"/>
              </a:solidFill>
              <a:latin typeface="Overpass"/>
              <a:ea typeface="Overpass"/>
              <a:cs typeface="Overpass"/>
              <a:sym typeface="Overpass"/>
            </a:endParaRPr>
          </a:p>
        </p:txBody>
      </p:sp>
      <p:grpSp>
        <p:nvGrpSpPr>
          <p:cNvPr id="420" name="Google Shape;420;p50"/>
          <p:cNvGrpSpPr/>
          <p:nvPr/>
        </p:nvGrpSpPr>
        <p:grpSpPr>
          <a:xfrm>
            <a:off x="131164" y="170287"/>
            <a:ext cx="782291" cy="731330"/>
            <a:chOff x="2113284" y="786494"/>
            <a:chExt cx="952503" cy="952501"/>
          </a:xfrm>
        </p:grpSpPr>
        <p:sp>
          <p:nvSpPr>
            <p:cNvPr id="421" name="Google Shape;421;p50"/>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22" name="Google Shape;422;p50"/>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23" name="Google Shape;423;p50"/>
          <p:cNvSpPr txBox="1"/>
          <p:nvPr/>
        </p:nvSpPr>
        <p:spPr>
          <a:xfrm>
            <a:off x="69150" y="1373015"/>
            <a:ext cx="3492300" cy="509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Name this Material “</a:t>
            </a:r>
            <a:r>
              <a:rPr lang="en" sz="1600" b="1">
                <a:solidFill>
                  <a:srgbClr val="434343"/>
                </a:solidFill>
                <a:latin typeface="Overpass"/>
                <a:ea typeface="Overpass"/>
                <a:cs typeface="Overpass"/>
                <a:sym typeface="Overpass"/>
              </a:rPr>
              <a:t>Bouncy</a:t>
            </a:r>
            <a:r>
              <a:rPr lang="en" sz="1600">
                <a:solidFill>
                  <a:srgbClr val="434343"/>
                </a:solidFill>
                <a:latin typeface="Overpass Light"/>
                <a:ea typeface="Overpass Light"/>
                <a:cs typeface="Overpass Light"/>
                <a:sym typeface="Overpass Light"/>
              </a:rPr>
              <a:t>”</a:t>
            </a:r>
            <a:endParaRPr sz="1600">
              <a:solidFill>
                <a:srgbClr val="434343"/>
              </a:solidFill>
              <a:latin typeface="Overpass Light"/>
              <a:ea typeface="Overpass Light"/>
              <a:cs typeface="Overpass Light"/>
              <a:sym typeface="Overpass Light"/>
            </a:endParaRPr>
          </a:p>
        </p:txBody>
      </p:sp>
      <p:pic>
        <p:nvPicPr>
          <p:cNvPr id="424" name="Google Shape;424;p50"/>
          <p:cNvPicPr preferRelativeResize="0"/>
          <p:nvPr/>
        </p:nvPicPr>
        <p:blipFill>
          <a:blip r:embed="rId3">
            <a:alphaModFix/>
          </a:blip>
          <a:stretch>
            <a:fillRect/>
          </a:stretch>
        </p:blipFill>
        <p:spPr>
          <a:xfrm>
            <a:off x="3434175" y="1192538"/>
            <a:ext cx="752252" cy="870075"/>
          </a:xfrm>
          <a:prstGeom prst="rect">
            <a:avLst/>
          </a:prstGeom>
          <a:noFill/>
          <a:ln>
            <a:noFill/>
          </a:ln>
        </p:spPr>
      </p:pic>
      <p:sp>
        <p:nvSpPr>
          <p:cNvPr id="425" name="Google Shape;425;p50"/>
          <p:cNvSpPr txBox="1"/>
          <p:nvPr/>
        </p:nvSpPr>
        <p:spPr>
          <a:xfrm>
            <a:off x="69150" y="2353525"/>
            <a:ext cx="3365100" cy="1682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In the </a:t>
            </a:r>
            <a:r>
              <a:rPr lang="en" sz="1600" b="1">
                <a:solidFill>
                  <a:srgbClr val="434343"/>
                </a:solidFill>
                <a:latin typeface="Overpass"/>
                <a:ea typeface="Overpass"/>
                <a:cs typeface="Overpass"/>
                <a:sym typeface="Overpass"/>
              </a:rPr>
              <a:t>Inspector Panel</a:t>
            </a:r>
            <a:r>
              <a:rPr lang="en" sz="1600">
                <a:solidFill>
                  <a:srgbClr val="434343"/>
                </a:solidFill>
                <a:latin typeface="Overpass Light"/>
                <a:ea typeface="Overpass Light"/>
                <a:cs typeface="Overpass Light"/>
                <a:sym typeface="Overpass Light"/>
              </a:rPr>
              <a:t>, change the </a:t>
            </a:r>
            <a:r>
              <a:rPr lang="en" sz="1600" b="1">
                <a:solidFill>
                  <a:srgbClr val="434343"/>
                </a:solidFill>
                <a:latin typeface="Overpass"/>
                <a:ea typeface="Overpass"/>
                <a:cs typeface="Overpass"/>
                <a:sym typeface="Overpass"/>
              </a:rPr>
              <a:t>Bounciness</a:t>
            </a:r>
            <a:r>
              <a:rPr lang="en" sz="1600">
                <a:solidFill>
                  <a:srgbClr val="434343"/>
                </a:solidFill>
                <a:latin typeface="Overpass Light"/>
                <a:ea typeface="Overpass Light"/>
                <a:cs typeface="Overpass Light"/>
                <a:sym typeface="Overpass Light"/>
              </a:rPr>
              <a:t> value between 0 and 1.  </a:t>
            </a:r>
            <a:endParaRPr sz="1600">
              <a:solidFill>
                <a:srgbClr val="434343"/>
              </a:solidFill>
              <a:latin typeface="Overpass Light"/>
              <a:ea typeface="Overpass Light"/>
              <a:cs typeface="Overpass Light"/>
              <a:sym typeface="Overpass Light"/>
            </a:endParaRPr>
          </a:p>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Change the </a:t>
            </a:r>
            <a:r>
              <a:rPr lang="en" sz="1600" b="1">
                <a:solidFill>
                  <a:srgbClr val="434343"/>
                </a:solidFill>
                <a:latin typeface="Overpass"/>
                <a:ea typeface="Overpass"/>
                <a:cs typeface="Overpass"/>
                <a:sym typeface="Overpass"/>
              </a:rPr>
              <a:t>Bounce Combine</a:t>
            </a:r>
            <a:r>
              <a:rPr lang="en" sz="1600">
                <a:solidFill>
                  <a:srgbClr val="434343"/>
                </a:solidFill>
                <a:latin typeface="Overpass Light"/>
                <a:ea typeface="Overpass Light"/>
                <a:cs typeface="Overpass Light"/>
                <a:sym typeface="Overpass Light"/>
              </a:rPr>
              <a:t> to Maximum </a:t>
            </a:r>
            <a:endParaRPr sz="1600">
              <a:solidFill>
                <a:srgbClr val="434343"/>
              </a:solidFill>
              <a:latin typeface="Overpass Light"/>
              <a:ea typeface="Overpass Light"/>
              <a:cs typeface="Overpass Light"/>
              <a:sym typeface="Overpass Light"/>
            </a:endParaRPr>
          </a:p>
        </p:txBody>
      </p:sp>
      <p:pic>
        <p:nvPicPr>
          <p:cNvPr id="426" name="Google Shape;426;p50"/>
          <p:cNvPicPr preferRelativeResize="0"/>
          <p:nvPr/>
        </p:nvPicPr>
        <p:blipFill>
          <a:blip r:embed="rId4">
            <a:alphaModFix/>
          </a:blip>
          <a:stretch>
            <a:fillRect/>
          </a:stretch>
        </p:blipFill>
        <p:spPr>
          <a:xfrm>
            <a:off x="3434175" y="2254750"/>
            <a:ext cx="2638425" cy="1781175"/>
          </a:xfrm>
          <a:prstGeom prst="rect">
            <a:avLst/>
          </a:prstGeom>
          <a:noFill/>
          <a:ln>
            <a:noFill/>
          </a:ln>
        </p:spPr>
      </p:pic>
      <p:sp>
        <p:nvSpPr>
          <p:cNvPr id="427" name="Google Shape;427;p50"/>
          <p:cNvSpPr/>
          <p:nvPr/>
        </p:nvSpPr>
        <p:spPr>
          <a:xfrm>
            <a:off x="5259000" y="3383700"/>
            <a:ext cx="1243500" cy="18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0"/>
          <p:cNvSpPr/>
          <p:nvPr/>
        </p:nvSpPr>
        <p:spPr>
          <a:xfrm>
            <a:off x="5557975" y="3784575"/>
            <a:ext cx="1243500" cy="18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2" descr="Branding – Hack Club">
            <a:extLst>
              <a:ext uri="{FF2B5EF4-FFF2-40B4-BE49-F238E27FC236}">
                <a16:creationId xmlns:a16="http://schemas.microsoft.com/office/drawing/2014/main" id="{C1796480-FF2E-4FCE-96ED-B3D2F8A8B7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1"/>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Physics Materials - 3</a:t>
            </a:r>
            <a:endParaRPr sz="3500" b="1">
              <a:solidFill>
                <a:srgbClr val="434343"/>
              </a:solidFill>
              <a:latin typeface="Overpass"/>
              <a:ea typeface="Overpass"/>
              <a:cs typeface="Overpass"/>
              <a:sym typeface="Overpass"/>
            </a:endParaRPr>
          </a:p>
        </p:txBody>
      </p:sp>
      <p:grpSp>
        <p:nvGrpSpPr>
          <p:cNvPr id="434" name="Google Shape;434;p51"/>
          <p:cNvGrpSpPr/>
          <p:nvPr/>
        </p:nvGrpSpPr>
        <p:grpSpPr>
          <a:xfrm>
            <a:off x="131164" y="170287"/>
            <a:ext cx="782291" cy="731330"/>
            <a:chOff x="2113284" y="786494"/>
            <a:chExt cx="952503" cy="952501"/>
          </a:xfrm>
        </p:grpSpPr>
        <p:sp>
          <p:nvSpPr>
            <p:cNvPr id="435" name="Google Shape;435;p51"/>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36" name="Google Shape;436;p51"/>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37" name="Google Shape;437;p51"/>
          <p:cNvSpPr txBox="1"/>
          <p:nvPr/>
        </p:nvSpPr>
        <p:spPr>
          <a:xfrm>
            <a:off x="69150" y="1087050"/>
            <a:ext cx="4999500" cy="3845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Create a </a:t>
            </a:r>
            <a:r>
              <a:rPr lang="en" sz="1600" b="1">
                <a:solidFill>
                  <a:srgbClr val="434343"/>
                </a:solidFill>
                <a:latin typeface="Overpass"/>
                <a:ea typeface="Overpass"/>
                <a:cs typeface="Overpass"/>
                <a:sym typeface="Overpass"/>
              </a:rPr>
              <a:t>sphere object</a:t>
            </a:r>
            <a:r>
              <a:rPr lang="en" sz="1600">
                <a:solidFill>
                  <a:srgbClr val="434343"/>
                </a:solidFill>
                <a:latin typeface="Overpass Light"/>
                <a:ea typeface="Overpass Light"/>
                <a:cs typeface="Overpass Light"/>
                <a:sym typeface="Overpass Light"/>
              </a:rPr>
              <a:t>, or select any other </a:t>
            </a:r>
            <a:r>
              <a:rPr lang="en" sz="1600" b="1">
                <a:solidFill>
                  <a:srgbClr val="434343"/>
                </a:solidFill>
                <a:latin typeface="Overpass"/>
                <a:ea typeface="Overpass"/>
                <a:cs typeface="Overpass"/>
                <a:sym typeface="Overpass"/>
              </a:rPr>
              <a:t>Game object</a:t>
            </a:r>
            <a:r>
              <a:rPr lang="en" sz="1600">
                <a:solidFill>
                  <a:srgbClr val="434343"/>
                </a:solidFill>
                <a:latin typeface="Overpass Light"/>
                <a:ea typeface="Overpass Light"/>
                <a:cs typeface="Overpass Light"/>
                <a:sym typeface="Overpass Light"/>
              </a:rPr>
              <a:t>.</a:t>
            </a:r>
            <a:endParaRPr sz="1600">
              <a:solidFill>
                <a:srgbClr val="434343"/>
              </a:solidFill>
              <a:latin typeface="Overpass Light"/>
              <a:ea typeface="Overpass Light"/>
              <a:cs typeface="Overpass Light"/>
              <a:sym typeface="Overpass Light"/>
            </a:endParaRPr>
          </a:p>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In the </a:t>
            </a:r>
            <a:r>
              <a:rPr lang="en" sz="1600" b="1">
                <a:solidFill>
                  <a:srgbClr val="434343"/>
                </a:solidFill>
                <a:latin typeface="Overpass"/>
                <a:ea typeface="Overpass"/>
                <a:cs typeface="Overpass"/>
                <a:sym typeface="Overpass"/>
              </a:rPr>
              <a:t>Inspector</a:t>
            </a:r>
            <a:r>
              <a:rPr lang="en" sz="1600">
                <a:solidFill>
                  <a:srgbClr val="434343"/>
                </a:solidFill>
                <a:latin typeface="Overpass Light"/>
                <a:ea typeface="Overpass Light"/>
                <a:cs typeface="Overpass Light"/>
                <a:sym typeface="Overpass Light"/>
              </a:rPr>
              <a:t> find the </a:t>
            </a:r>
            <a:r>
              <a:rPr lang="en" sz="1600" b="1">
                <a:solidFill>
                  <a:srgbClr val="434343"/>
                </a:solidFill>
                <a:latin typeface="Overpass"/>
                <a:ea typeface="Overpass"/>
                <a:cs typeface="Overpass"/>
                <a:sym typeface="Overpass"/>
              </a:rPr>
              <a:t>Sphere Collider</a:t>
            </a:r>
            <a:r>
              <a:rPr lang="en" sz="1600">
                <a:solidFill>
                  <a:srgbClr val="434343"/>
                </a:solidFill>
                <a:latin typeface="Overpass Light"/>
                <a:ea typeface="Overpass Light"/>
                <a:cs typeface="Overpass Light"/>
                <a:sym typeface="Overpass Light"/>
              </a:rPr>
              <a:t> or </a:t>
            </a:r>
            <a:r>
              <a:rPr lang="en" sz="1600" b="1">
                <a:solidFill>
                  <a:srgbClr val="434343"/>
                </a:solidFill>
                <a:latin typeface="Overpass"/>
                <a:ea typeface="Overpass"/>
                <a:cs typeface="Overpass"/>
                <a:sym typeface="Overpass"/>
              </a:rPr>
              <a:t>Box Collider</a:t>
            </a:r>
            <a:r>
              <a:rPr lang="en" sz="1600">
                <a:solidFill>
                  <a:srgbClr val="434343"/>
                </a:solidFill>
                <a:latin typeface="Overpass Light"/>
                <a:ea typeface="Overpass Light"/>
                <a:cs typeface="Overpass Light"/>
                <a:sym typeface="Overpass Light"/>
              </a:rPr>
              <a:t> (depending on which object you are applying this to)</a:t>
            </a:r>
            <a:endParaRPr sz="1600">
              <a:solidFill>
                <a:srgbClr val="434343"/>
              </a:solidFill>
              <a:latin typeface="Overpass Light"/>
              <a:ea typeface="Overpass Light"/>
              <a:cs typeface="Overpass Light"/>
              <a:sym typeface="Overpass Light"/>
            </a:endParaRPr>
          </a:p>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Find the </a:t>
            </a:r>
            <a:r>
              <a:rPr lang="en" sz="1600" b="1">
                <a:solidFill>
                  <a:srgbClr val="434343"/>
                </a:solidFill>
                <a:latin typeface="Overpass"/>
                <a:ea typeface="Overpass"/>
                <a:cs typeface="Overpass"/>
                <a:sym typeface="Overpass"/>
              </a:rPr>
              <a:t>Material</a:t>
            </a:r>
            <a:r>
              <a:rPr lang="en" sz="1600">
                <a:solidFill>
                  <a:srgbClr val="434343"/>
                </a:solidFill>
                <a:latin typeface="Overpass Light"/>
                <a:ea typeface="Overpass Light"/>
                <a:cs typeface="Overpass Light"/>
                <a:sym typeface="Overpass Light"/>
              </a:rPr>
              <a:t> property in the </a:t>
            </a:r>
            <a:r>
              <a:rPr lang="en" sz="1600" b="1">
                <a:solidFill>
                  <a:srgbClr val="434343"/>
                </a:solidFill>
                <a:latin typeface="Overpass"/>
                <a:ea typeface="Overpass"/>
                <a:cs typeface="Overpass"/>
                <a:sym typeface="Overpass"/>
              </a:rPr>
              <a:t>Collider</a:t>
            </a:r>
            <a:r>
              <a:rPr lang="en" sz="1600">
                <a:solidFill>
                  <a:srgbClr val="434343"/>
                </a:solidFill>
                <a:latin typeface="Overpass Light"/>
                <a:ea typeface="Overpass Light"/>
                <a:cs typeface="Overpass Light"/>
                <a:sym typeface="Overpass Light"/>
              </a:rPr>
              <a:t> options and click the circle to select your </a:t>
            </a:r>
            <a:r>
              <a:rPr lang="en" sz="1600" b="1">
                <a:solidFill>
                  <a:srgbClr val="434343"/>
                </a:solidFill>
                <a:latin typeface="Overpass"/>
                <a:ea typeface="Overpass"/>
                <a:cs typeface="Overpass"/>
                <a:sym typeface="Overpass"/>
              </a:rPr>
              <a:t>physic material</a:t>
            </a:r>
            <a:r>
              <a:rPr lang="en" sz="1600">
                <a:solidFill>
                  <a:srgbClr val="434343"/>
                </a:solidFill>
                <a:latin typeface="Overpass Light"/>
                <a:ea typeface="Overpass Light"/>
                <a:cs typeface="Overpass Light"/>
                <a:sym typeface="Overpass Light"/>
              </a:rPr>
              <a:t>.  (Or you can drag the </a:t>
            </a:r>
            <a:r>
              <a:rPr lang="en" sz="1600" b="1">
                <a:solidFill>
                  <a:srgbClr val="434343"/>
                </a:solidFill>
                <a:latin typeface="Overpass"/>
                <a:ea typeface="Overpass"/>
                <a:cs typeface="Overpass"/>
                <a:sym typeface="Overpass"/>
              </a:rPr>
              <a:t>physic material</a:t>
            </a:r>
            <a:r>
              <a:rPr lang="en" sz="1600">
                <a:solidFill>
                  <a:srgbClr val="434343"/>
                </a:solidFill>
                <a:latin typeface="Overpass Light"/>
                <a:ea typeface="Overpass Light"/>
                <a:cs typeface="Overpass Light"/>
                <a:sym typeface="Overpass Light"/>
              </a:rPr>
              <a:t> from the </a:t>
            </a:r>
            <a:r>
              <a:rPr lang="en" sz="1600" b="1">
                <a:solidFill>
                  <a:srgbClr val="434343"/>
                </a:solidFill>
                <a:latin typeface="Overpass"/>
                <a:ea typeface="Overpass"/>
                <a:cs typeface="Overpass"/>
                <a:sym typeface="Overpass"/>
              </a:rPr>
              <a:t>Project files</a:t>
            </a:r>
            <a:r>
              <a:rPr lang="en" sz="1600">
                <a:solidFill>
                  <a:srgbClr val="434343"/>
                </a:solidFill>
                <a:latin typeface="Overpass Light"/>
                <a:ea typeface="Overpass Light"/>
                <a:cs typeface="Overpass Light"/>
                <a:sym typeface="Overpass Light"/>
              </a:rPr>
              <a:t> into this box.)</a:t>
            </a:r>
            <a:endParaRPr sz="1600">
              <a:solidFill>
                <a:srgbClr val="434343"/>
              </a:solidFill>
              <a:latin typeface="Overpass Light"/>
              <a:ea typeface="Overpass Light"/>
              <a:cs typeface="Overpass Light"/>
              <a:sym typeface="Overpass Light"/>
            </a:endParaRPr>
          </a:p>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Press </a:t>
            </a:r>
            <a:r>
              <a:rPr lang="en" sz="1600" b="1">
                <a:solidFill>
                  <a:srgbClr val="434343"/>
                </a:solidFill>
                <a:latin typeface="Overpass"/>
                <a:ea typeface="Overpass"/>
                <a:cs typeface="Overpass"/>
                <a:sym typeface="Overpass"/>
              </a:rPr>
              <a:t>Play</a:t>
            </a:r>
            <a:r>
              <a:rPr lang="en" sz="1600">
                <a:solidFill>
                  <a:srgbClr val="434343"/>
                </a:solidFill>
                <a:latin typeface="Overpass Light"/>
                <a:ea typeface="Overpass Light"/>
                <a:cs typeface="Overpass Light"/>
                <a:sym typeface="Overpass Light"/>
              </a:rPr>
              <a:t> to see the affect!</a:t>
            </a:r>
            <a:endParaRPr sz="1600">
              <a:solidFill>
                <a:srgbClr val="434343"/>
              </a:solidFill>
              <a:latin typeface="Overpass Light"/>
              <a:ea typeface="Overpass Light"/>
              <a:cs typeface="Overpass Light"/>
              <a:sym typeface="Overpass Light"/>
            </a:endParaRPr>
          </a:p>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Experiment by changes the values of the </a:t>
            </a:r>
            <a:r>
              <a:rPr lang="en" sz="1600" b="1">
                <a:solidFill>
                  <a:srgbClr val="434343"/>
                </a:solidFill>
                <a:latin typeface="Overpass"/>
                <a:ea typeface="Overpass"/>
                <a:cs typeface="Overpass"/>
                <a:sym typeface="Overpass"/>
              </a:rPr>
              <a:t>bouncy material</a:t>
            </a:r>
            <a:r>
              <a:rPr lang="en" sz="1600">
                <a:solidFill>
                  <a:srgbClr val="434343"/>
                </a:solidFill>
                <a:latin typeface="Overpass Light"/>
                <a:ea typeface="Overpass Light"/>
                <a:cs typeface="Overpass Light"/>
                <a:sym typeface="Overpass Light"/>
              </a:rPr>
              <a:t>.  Can you make it bounce more?  Or less?</a:t>
            </a:r>
            <a:endParaRPr sz="16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600">
              <a:solidFill>
                <a:srgbClr val="434343"/>
              </a:solidFill>
              <a:latin typeface="Overpass Light"/>
              <a:ea typeface="Overpass Light"/>
              <a:cs typeface="Overpass Light"/>
              <a:sym typeface="Overpass Light"/>
            </a:endParaRPr>
          </a:p>
        </p:txBody>
      </p:sp>
      <p:pic>
        <p:nvPicPr>
          <p:cNvPr id="438" name="Google Shape;438;p51"/>
          <p:cNvPicPr preferRelativeResize="0"/>
          <p:nvPr/>
        </p:nvPicPr>
        <p:blipFill>
          <a:blip r:embed="rId3">
            <a:alphaModFix/>
          </a:blip>
          <a:stretch>
            <a:fillRect/>
          </a:stretch>
        </p:blipFill>
        <p:spPr>
          <a:xfrm>
            <a:off x="5221050" y="1087050"/>
            <a:ext cx="2524125" cy="1409700"/>
          </a:xfrm>
          <a:prstGeom prst="rect">
            <a:avLst/>
          </a:prstGeom>
          <a:noFill/>
          <a:ln>
            <a:noFill/>
          </a:ln>
        </p:spPr>
      </p:pic>
      <p:pic>
        <p:nvPicPr>
          <p:cNvPr id="439" name="Google Shape;439;p51"/>
          <p:cNvPicPr preferRelativeResize="0"/>
          <p:nvPr/>
        </p:nvPicPr>
        <p:blipFill>
          <a:blip r:embed="rId4">
            <a:alphaModFix/>
          </a:blip>
          <a:stretch>
            <a:fillRect/>
          </a:stretch>
        </p:blipFill>
        <p:spPr>
          <a:xfrm>
            <a:off x="6960550" y="2571738"/>
            <a:ext cx="752252" cy="870075"/>
          </a:xfrm>
          <a:prstGeom prst="rect">
            <a:avLst/>
          </a:prstGeom>
          <a:noFill/>
          <a:ln>
            <a:noFill/>
          </a:ln>
        </p:spPr>
      </p:pic>
      <p:sp>
        <p:nvSpPr>
          <p:cNvPr id="440" name="Google Shape;440;p51"/>
          <p:cNvSpPr/>
          <p:nvPr/>
        </p:nvSpPr>
        <p:spPr>
          <a:xfrm rot="10800000" flipH="1">
            <a:off x="7806975" y="1644350"/>
            <a:ext cx="659100" cy="11139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2" descr="Branding – Hack Club">
            <a:extLst>
              <a:ext uri="{FF2B5EF4-FFF2-40B4-BE49-F238E27FC236}">
                <a16:creationId xmlns:a16="http://schemas.microsoft.com/office/drawing/2014/main" id="{FEC5B091-D0E4-4DB6-94F6-52C638AF3A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2"/>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Your Task</a:t>
            </a:r>
            <a:endParaRPr sz="3500" b="1">
              <a:solidFill>
                <a:srgbClr val="434343"/>
              </a:solidFill>
              <a:latin typeface="Overpass"/>
              <a:ea typeface="Overpass"/>
              <a:cs typeface="Overpass"/>
              <a:sym typeface="Overpass"/>
            </a:endParaRPr>
          </a:p>
        </p:txBody>
      </p:sp>
      <p:grpSp>
        <p:nvGrpSpPr>
          <p:cNvPr id="446" name="Google Shape;446;p52"/>
          <p:cNvGrpSpPr/>
          <p:nvPr/>
        </p:nvGrpSpPr>
        <p:grpSpPr>
          <a:xfrm>
            <a:off x="131164" y="170287"/>
            <a:ext cx="782291" cy="731330"/>
            <a:chOff x="2113284" y="786494"/>
            <a:chExt cx="952503" cy="952501"/>
          </a:xfrm>
        </p:grpSpPr>
        <p:sp>
          <p:nvSpPr>
            <p:cNvPr id="447" name="Google Shape;447;p52"/>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48" name="Google Shape;448;p52"/>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49" name="Google Shape;449;p52"/>
          <p:cNvSpPr txBox="1"/>
          <p:nvPr/>
        </p:nvSpPr>
        <p:spPr>
          <a:xfrm>
            <a:off x="337400" y="1015350"/>
            <a:ext cx="5066100" cy="3882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Create a character using basic primitives that are grouped as a single object with the parent-child relationship.</a:t>
            </a:r>
            <a:endParaRPr sz="180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Utilize different materials to provide color and texture to the different elements of your character.  </a:t>
            </a:r>
            <a:endParaRPr sz="180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Be creative!  Add extra arms or legs! Maybe create something entirely different.  </a:t>
            </a:r>
            <a:endParaRPr sz="1800">
              <a:solidFill>
                <a:srgbClr val="434343"/>
              </a:solidFill>
              <a:latin typeface="Overpass Light"/>
              <a:ea typeface="Overpass Light"/>
              <a:cs typeface="Overpass Light"/>
              <a:sym typeface="Overpass Light"/>
            </a:endParaRPr>
          </a:p>
        </p:txBody>
      </p:sp>
      <p:pic>
        <p:nvPicPr>
          <p:cNvPr id="450" name="Google Shape;450;p52"/>
          <p:cNvPicPr preferRelativeResize="0"/>
          <p:nvPr/>
        </p:nvPicPr>
        <p:blipFill>
          <a:blip r:embed="rId3">
            <a:alphaModFix/>
          </a:blip>
          <a:stretch>
            <a:fillRect/>
          </a:stretch>
        </p:blipFill>
        <p:spPr>
          <a:xfrm>
            <a:off x="5678125" y="1155100"/>
            <a:ext cx="2152650" cy="3295650"/>
          </a:xfrm>
          <a:prstGeom prst="rect">
            <a:avLst/>
          </a:prstGeom>
          <a:noFill/>
          <a:ln>
            <a:noFill/>
          </a:ln>
        </p:spPr>
      </p:pic>
      <p:pic>
        <p:nvPicPr>
          <p:cNvPr id="8" name="Picture 2" descr="Branding – Hack Club">
            <a:extLst>
              <a:ext uri="{FF2B5EF4-FFF2-40B4-BE49-F238E27FC236}">
                <a16:creationId xmlns:a16="http://schemas.microsoft.com/office/drawing/2014/main" id="{68196F6C-246F-4DB7-A1FC-2FB7D1654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grpSp>
        <p:nvGrpSpPr>
          <p:cNvPr id="455" name="Google Shape;455;p53"/>
          <p:cNvGrpSpPr/>
          <p:nvPr/>
        </p:nvGrpSpPr>
        <p:grpSpPr>
          <a:xfrm>
            <a:off x="599244" y="1735947"/>
            <a:ext cx="671587" cy="849248"/>
            <a:chOff x="2113289" y="2169107"/>
            <a:chExt cx="705671" cy="952499"/>
          </a:xfrm>
        </p:grpSpPr>
        <p:sp>
          <p:nvSpPr>
            <p:cNvPr id="456" name="Google Shape;456;p53"/>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57" name="Google Shape;457;p53"/>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58" name="Google Shape;458;p53"/>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59" name="Google Shape;459;p53"/>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0" name="Google Shape;460;p53"/>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1" name="Google Shape;461;p53"/>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2" name="Google Shape;462;p53"/>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3" name="Google Shape;463;p53"/>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4" name="Google Shape;464;p53"/>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5" name="Google Shape;465;p53"/>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6" name="Google Shape;466;p53"/>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7" name="Google Shape;467;p53"/>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8" name="Google Shape;468;p53"/>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9" name="Google Shape;469;p53"/>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70" name="Google Shape;470;p53"/>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71" name="Google Shape;471;p53"/>
          <p:cNvSpPr txBox="1"/>
          <p:nvPr/>
        </p:nvSpPr>
        <p:spPr>
          <a:xfrm>
            <a:off x="1265000" y="1761875"/>
            <a:ext cx="69144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800" b="1">
                <a:solidFill>
                  <a:srgbClr val="434343"/>
                </a:solidFill>
                <a:latin typeface="Overpass"/>
                <a:ea typeface="Overpass"/>
                <a:cs typeface="Overpass"/>
                <a:sym typeface="Overpass"/>
              </a:rPr>
              <a:t>Share and Reflect</a:t>
            </a:r>
            <a:endParaRPr sz="4800" b="1">
              <a:solidFill>
                <a:srgbClr val="434343"/>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4800" b="1">
              <a:solidFill>
                <a:srgbClr val="434343"/>
              </a:solidFill>
              <a:latin typeface="Overpass"/>
              <a:ea typeface="Overpass"/>
              <a:cs typeface="Overpass"/>
              <a:sym typeface="Overpass"/>
            </a:endParaRPr>
          </a:p>
          <a:p>
            <a:pPr marL="0" lvl="0" indent="0" algn="l" rtl="0">
              <a:spcBef>
                <a:spcPts val="0"/>
              </a:spcBef>
              <a:spcAft>
                <a:spcPts val="0"/>
              </a:spcAft>
              <a:buNone/>
            </a:pPr>
            <a:endParaRPr sz="4800" b="1">
              <a:solidFill>
                <a:srgbClr val="434343"/>
              </a:solidFill>
              <a:latin typeface="Overpass"/>
              <a:ea typeface="Overpass"/>
              <a:cs typeface="Overpass"/>
              <a:sym typeface="Overpass"/>
            </a:endParaRPr>
          </a:p>
        </p:txBody>
      </p:sp>
      <p:sp>
        <p:nvSpPr>
          <p:cNvPr id="472" name="Google Shape;472;p53"/>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Your Characters</a:t>
            </a:r>
            <a:endParaRPr sz="1800">
              <a:solidFill>
                <a:srgbClr val="434343"/>
              </a:solidFill>
              <a:latin typeface="Overpass Light"/>
              <a:ea typeface="Overpass Light"/>
              <a:cs typeface="Overpass Light"/>
              <a:sym typeface="Overpass Light"/>
            </a:endParaRPr>
          </a:p>
        </p:txBody>
      </p:sp>
      <p:pic>
        <p:nvPicPr>
          <p:cNvPr id="20" name="Picture 2" descr="Branding – Hack Club">
            <a:extLst>
              <a:ext uri="{FF2B5EF4-FFF2-40B4-BE49-F238E27FC236}">
                <a16:creationId xmlns:a16="http://schemas.microsoft.com/office/drawing/2014/main" id="{19CFE8AA-0404-43D7-97F9-2A45F8338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4"/>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Show It Off!</a:t>
            </a:r>
            <a:endParaRPr sz="3500" b="1">
              <a:solidFill>
                <a:srgbClr val="434343"/>
              </a:solidFill>
              <a:latin typeface="Overpass"/>
              <a:ea typeface="Overpass"/>
              <a:cs typeface="Overpass"/>
              <a:sym typeface="Overpass"/>
            </a:endParaRPr>
          </a:p>
        </p:txBody>
      </p:sp>
      <p:sp>
        <p:nvSpPr>
          <p:cNvPr id="478" name="Google Shape;478;p54"/>
          <p:cNvSpPr txBox="1"/>
          <p:nvPr/>
        </p:nvSpPr>
        <p:spPr>
          <a:xfrm>
            <a:off x="304650" y="1015375"/>
            <a:ext cx="5331000" cy="3426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Show off your character!  Share your screen with your team to show what you have created.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Make to view your character from many different angles to see if there are alignment or positioning issues.</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Do you think Unity is the right tool for character development  is there a way to create more detailed objects in Unity, or do they know of other methods?</a:t>
            </a:r>
            <a:endParaRPr sz="1500">
              <a:solidFill>
                <a:srgbClr val="434343"/>
              </a:solidFill>
              <a:latin typeface="Overpass Light"/>
              <a:ea typeface="Overpass Light"/>
              <a:cs typeface="Overpass Light"/>
              <a:sym typeface="Overpass Light"/>
            </a:endParaRPr>
          </a:p>
        </p:txBody>
      </p:sp>
      <p:grpSp>
        <p:nvGrpSpPr>
          <p:cNvPr id="479" name="Google Shape;479;p54"/>
          <p:cNvGrpSpPr/>
          <p:nvPr/>
        </p:nvGrpSpPr>
        <p:grpSpPr>
          <a:xfrm>
            <a:off x="162169" y="111322"/>
            <a:ext cx="671587" cy="849248"/>
            <a:chOff x="2113289" y="2169107"/>
            <a:chExt cx="705671" cy="952499"/>
          </a:xfrm>
        </p:grpSpPr>
        <p:sp>
          <p:nvSpPr>
            <p:cNvPr id="480" name="Google Shape;480;p54"/>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81" name="Google Shape;481;p54"/>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82" name="Google Shape;482;p54"/>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83" name="Google Shape;483;p54"/>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84" name="Google Shape;484;p54"/>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85" name="Google Shape;485;p54"/>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86" name="Google Shape;486;p54"/>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87" name="Google Shape;487;p54"/>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88" name="Google Shape;488;p54"/>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89" name="Google Shape;489;p54"/>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90" name="Google Shape;490;p54"/>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91" name="Google Shape;491;p54"/>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92" name="Google Shape;492;p54"/>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93" name="Google Shape;493;p54"/>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94" name="Google Shape;494;p54"/>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495" name="Google Shape;495;p54"/>
          <p:cNvPicPr preferRelativeResize="0"/>
          <p:nvPr/>
        </p:nvPicPr>
        <p:blipFill>
          <a:blip r:embed="rId3">
            <a:alphaModFix/>
          </a:blip>
          <a:stretch>
            <a:fillRect/>
          </a:stretch>
        </p:blipFill>
        <p:spPr>
          <a:xfrm>
            <a:off x="6133050" y="1015375"/>
            <a:ext cx="2152650" cy="3295650"/>
          </a:xfrm>
          <a:prstGeom prst="rect">
            <a:avLst/>
          </a:prstGeom>
          <a:noFill/>
          <a:ln>
            <a:noFill/>
          </a:ln>
        </p:spPr>
      </p:pic>
      <p:pic>
        <p:nvPicPr>
          <p:cNvPr id="21" name="Picture 2" descr="Branding – Hack Club">
            <a:extLst>
              <a:ext uri="{FF2B5EF4-FFF2-40B4-BE49-F238E27FC236}">
                <a16:creationId xmlns:a16="http://schemas.microsoft.com/office/drawing/2014/main" id="{95550BCB-39C3-44C1-852F-15756A36E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5"/>
          <p:cNvSpPr txBox="1"/>
          <p:nvPr/>
        </p:nvSpPr>
        <p:spPr>
          <a:xfrm>
            <a:off x="939475" y="229125"/>
            <a:ext cx="7884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Key Terms - Review</a:t>
            </a:r>
            <a:endParaRPr sz="4800" b="1">
              <a:solidFill>
                <a:srgbClr val="434343"/>
              </a:solidFill>
              <a:latin typeface="Overpass"/>
              <a:ea typeface="Overpass"/>
              <a:cs typeface="Overpass"/>
              <a:sym typeface="Overpass"/>
            </a:endParaRPr>
          </a:p>
        </p:txBody>
      </p:sp>
      <p:grpSp>
        <p:nvGrpSpPr>
          <p:cNvPr id="501" name="Google Shape;501;p55"/>
          <p:cNvGrpSpPr/>
          <p:nvPr/>
        </p:nvGrpSpPr>
        <p:grpSpPr>
          <a:xfrm>
            <a:off x="274969" y="405494"/>
            <a:ext cx="571606" cy="621036"/>
            <a:chOff x="584925" y="238125"/>
            <a:chExt cx="415200" cy="525100"/>
          </a:xfrm>
        </p:grpSpPr>
        <p:sp>
          <p:nvSpPr>
            <p:cNvPr id="502" name="Google Shape;502;p55"/>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5"/>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5"/>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5"/>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5"/>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5"/>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55"/>
          <p:cNvSpPr txBox="1"/>
          <p:nvPr/>
        </p:nvSpPr>
        <p:spPr>
          <a:xfrm>
            <a:off x="274975" y="1212300"/>
            <a:ext cx="8512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It’s important to review key terms from the lesson.  </a:t>
            </a:r>
            <a:endParaRPr>
              <a:solidFill>
                <a:srgbClr val="434343"/>
              </a:solidFill>
              <a:latin typeface="Overpass Light"/>
              <a:ea typeface="Overpass Light"/>
              <a:cs typeface="Overpass Light"/>
              <a:sym typeface="Overpass Light"/>
            </a:endParaRPr>
          </a:p>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Try and define what these terms mean and describe how you used them in your game!</a:t>
            </a:r>
            <a:endParaRPr>
              <a:solidFill>
                <a:srgbClr val="434343"/>
              </a:solidFill>
              <a:latin typeface="Overpass Light"/>
              <a:ea typeface="Overpass Light"/>
              <a:cs typeface="Overpass Light"/>
              <a:sym typeface="Overpass Light"/>
            </a:endParaRPr>
          </a:p>
        </p:txBody>
      </p:sp>
      <p:graphicFrame>
        <p:nvGraphicFramePr>
          <p:cNvPr id="509" name="Google Shape;509;p55"/>
          <p:cNvGraphicFramePr/>
          <p:nvPr>
            <p:extLst>
              <p:ext uri="{D42A27DB-BD31-4B8C-83A1-F6EECF244321}">
                <p14:modId xmlns:p14="http://schemas.microsoft.com/office/powerpoint/2010/main" val="3955621907"/>
              </p:ext>
            </p:extLst>
          </p:nvPr>
        </p:nvGraphicFramePr>
        <p:xfrm>
          <a:off x="3638037" y="2220093"/>
          <a:ext cx="1786075" cy="2694282"/>
        </p:xfrm>
        <a:graphic>
          <a:graphicData uri="http://schemas.openxmlformats.org/drawingml/2006/table">
            <a:tbl>
              <a:tblPr>
                <a:noFill/>
                <a:tableStyleId>{BC4C2591-43B8-41D8-B215-1B8912246CD5}</a:tableStyleId>
              </a:tblPr>
              <a:tblGrid>
                <a:gridCol w="1786075">
                  <a:extLst>
                    <a:ext uri="{9D8B030D-6E8A-4147-A177-3AD203B41FA5}">
                      <a16:colId xmlns:a16="http://schemas.microsoft.com/office/drawing/2014/main" val="20000"/>
                    </a:ext>
                  </a:extLst>
                </a:gridCol>
              </a:tblGrid>
              <a:tr h="634995">
                <a:tc>
                  <a:txBody>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Empty Game Object</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572534">
                <a:tc>
                  <a:txBody>
                    <a:bodyPr/>
                    <a:lstStyle/>
                    <a:p>
                      <a:pPr marL="0" lvl="0" indent="0" algn="ctr" rtl="0">
                        <a:spcBef>
                          <a:spcPts val="0"/>
                        </a:spcBef>
                        <a:spcAft>
                          <a:spcPts val="0"/>
                        </a:spcAft>
                        <a:buNone/>
                      </a:pPr>
                      <a:r>
                        <a:rPr lang="en" sz="1600" b="1" dirty="0">
                          <a:solidFill>
                            <a:srgbClr val="434343"/>
                          </a:solidFill>
                          <a:latin typeface="Overpass"/>
                          <a:ea typeface="Overpass"/>
                          <a:cs typeface="Overpass"/>
                          <a:sym typeface="Overpass"/>
                        </a:rPr>
                        <a:t>Parent/Child relationship</a:t>
                      </a:r>
                      <a:endParaRPr sz="1600" b="1" dirty="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64330">
                <a:tc>
                  <a:txBody>
                    <a:bodyPr/>
                    <a:lstStyle/>
                    <a:p>
                      <a:pPr marL="0" lvl="0" indent="0" algn="ctr" rtl="0">
                        <a:spcBef>
                          <a:spcPts val="0"/>
                        </a:spcBef>
                        <a:spcAft>
                          <a:spcPts val="0"/>
                        </a:spcAft>
                        <a:buClr>
                          <a:schemeClr val="dk1"/>
                        </a:buClr>
                        <a:buSzPts val="1100"/>
                        <a:buFont typeface="Arial"/>
                        <a:buNone/>
                      </a:pPr>
                      <a:r>
                        <a:rPr lang="en" sz="1600" b="1" dirty="0">
                          <a:solidFill>
                            <a:srgbClr val="434343"/>
                          </a:solidFill>
                          <a:latin typeface="Overpass"/>
                          <a:ea typeface="Overpass"/>
                          <a:cs typeface="Overpass"/>
                          <a:sym typeface="Overpass"/>
                        </a:rPr>
                        <a:t>Rigidbody</a:t>
                      </a:r>
                      <a:endParaRPr sz="1600" b="1" dirty="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364330">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Physic Material</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64330">
                <a:tc>
                  <a:txBody>
                    <a:bodyPr/>
                    <a:lstStyle/>
                    <a:p>
                      <a:pPr marL="0" lvl="0" indent="0" algn="ctr" rtl="0">
                        <a:spcBef>
                          <a:spcPts val="0"/>
                        </a:spcBef>
                        <a:spcAft>
                          <a:spcPts val="0"/>
                        </a:spcAft>
                        <a:buNone/>
                      </a:pPr>
                      <a:r>
                        <a:rPr lang="en" sz="1600" b="1" dirty="0">
                          <a:solidFill>
                            <a:srgbClr val="434343"/>
                          </a:solidFill>
                          <a:latin typeface="Overpass"/>
                          <a:ea typeface="Overpass"/>
                          <a:cs typeface="Overpass"/>
                          <a:sym typeface="Overpass"/>
                        </a:rPr>
                        <a:t>Collider</a:t>
                      </a:r>
                      <a:endParaRPr sz="1600" b="1" dirty="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bl>
          </a:graphicData>
        </a:graphic>
      </p:graphicFrame>
      <p:pic>
        <p:nvPicPr>
          <p:cNvPr id="12" name="Picture 2" descr="Branding – Hack Club">
            <a:extLst>
              <a:ext uri="{FF2B5EF4-FFF2-40B4-BE49-F238E27FC236}">
                <a16:creationId xmlns:a16="http://schemas.microsoft.com/office/drawing/2014/main" id="{1C6838B0-735F-482C-B87C-DDC858700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6"/>
          <p:cNvSpPr txBox="1"/>
          <p:nvPr/>
        </p:nvSpPr>
        <p:spPr>
          <a:xfrm>
            <a:off x="1265000" y="1761875"/>
            <a:ext cx="42258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Extension</a:t>
            </a:r>
            <a:endParaRPr sz="4800" b="1">
              <a:solidFill>
                <a:srgbClr val="434343"/>
              </a:solidFill>
              <a:latin typeface="Overpass"/>
              <a:ea typeface="Overpass"/>
              <a:cs typeface="Overpass"/>
              <a:sym typeface="Overpass"/>
            </a:endParaRPr>
          </a:p>
        </p:txBody>
      </p:sp>
      <p:sp>
        <p:nvSpPr>
          <p:cNvPr id="515" name="Google Shape;515;p56"/>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Done Early?</a:t>
            </a:r>
            <a:endParaRPr sz="1800">
              <a:solidFill>
                <a:srgbClr val="434343"/>
              </a:solidFill>
              <a:latin typeface="Overpass Light"/>
              <a:ea typeface="Overpass Light"/>
              <a:cs typeface="Overpass Light"/>
              <a:sym typeface="Overpass Light"/>
            </a:endParaRPr>
          </a:p>
        </p:txBody>
      </p:sp>
      <p:sp>
        <p:nvSpPr>
          <p:cNvPr id="516" name="Google Shape;516;p56"/>
          <p:cNvSpPr/>
          <p:nvPr/>
        </p:nvSpPr>
        <p:spPr>
          <a:xfrm>
            <a:off x="694612" y="1911001"/>
            <a:ext cx="570395" cy="660759"/>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2" descr="Branding – Hack Club">
            <a:extLst>
              <a:ext uri="{FF2B5EF4-FFF2-40B4-BE49-F238E27FC236}">
                <a16:creationId xmlns:a16="http://schemas.microsoft.com/office/drawing/2014/main" id="{4899A797-AD1F-4366-91E0-207AC59B8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30"/>
          <p:cNvGraphicFramePr/>
          <p:nvPr/>
        </p:nvGraphicFramePr>
        <p:xfrm>
          <a:off x="320500" y="1325308"/>
          <a:ext cx="8503000" cy="3040230"/>
        </p:xfrm>
        <a:graphic>
          <a:graphicData uri="http://schemas.openxmlformats.org/drawingml/2006/table">
            <a:tbl>
              <a:tblPr>
                <a:noFill/>
                <a:tableStyleId>{BC4C2591-43B8-41D8-B215-1B8912246CD5}</a:tableStyleId>
              </a:tblPr>
              <a:tblGrid>
                <a:gridCol w="1786075">
                  <a:extLst>
                    <a:ext uri="{9D8B030D-6E8A-4147-A177-3AD203B41FA5}">
                      <a16:colId xmlns:a16="http://schemas.microsoft.com/office/drawing/2014/main" val="20000"/>
                    </a:ext>
                  </a:extLst>
                </a:gridCol>
                <a:gridCol w="6716925">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500" b="1">
                          <a:solidFill>
                            <a:srgbClr val="434343"/>
                          </a:solidFill>
                          <a:latin typeface="Overpass"/>
                          <a:ea typeface="Overpass"/>
                          <a:cs typeface="Overpass"/>
                          <a:sym typeface="Overpass"/>
                        </a:rPr>
                        <a:t>Empty Game Object</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500">
                          <a:solidFill>
                            <a:srgbClr val="434343"/>
                          </a:solidFill>
                          <a:latin typeface="Overpass"/>
                          <a:ea typeface="Overpass"/>
                          <a:cs typeface="Overpass"/>
                          <a:sym typeface="Overpass"/>
                        </a:rPr>
                        <a:t>A starting point for building and organizing </a:t>
                      </a:r>
                      <a:r>
                        <a:rPr lang="en" sz="1500" b="1">
                          <a:solidFill>
                            <a:srgbClr val="434343"/>
                          </a:solidFill>
                          <a:latin typeface="Overpass"/>
                          <a:ea typeface="Overpass"/>
                          <a:cs typeface="Overpass"/>
                          <a:sym typeface="Overpass"/>
                        </a:rPr>
                        <a:t>Game Objects</a:t>
                      </a:r>
                      <a:r>
                        <a:rPr lang="en" sz="1500">
                          <a:solidFill>
                            <a:srgbClr val="434343"/>
                          </a:solidFill>
                          <a:latin typeface="Overpass"/>
                          <a:ea typeface="Overpass"/>
                          <a:cs typeface="Overpass"/>
                          <a:sym typeface="Overpass"/>
                        </a:rPr>
                        <a:t> in the Hierarchy panel. It contains no existing models or elements. </a:t>
                      </a: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408575">
                <a:tc>
                  <a:txBody>
                    <a:bodyPr/>
                    <a:lstStyle/>
                    <a:p>
                      <a:pPr marL="0" lvl="0" indent="0" algn="l" rtl="0">
                        <a:spcBef>
                          <a:spcPts val="0"/>
                        </a:spcBef>
                        <a:spcAft>
                          <a:spcPts val="0"/>
                        </a:spcAft>
                        <a:buNone/>
                      </a:pPr>
                      <a:r>
                        <a:rPr lang="en" sz="1500" b="1">
                          <a:solidFill>
                            <a:srgbClr val="434343"/>
                          </a:solidFill>
                          <a:latin typeface="Overpass"/>
                          <a:ea typeface="Overpass"/>
                          <a:cs typeface="Overpass"/>
                          <a:sym typeface="Overpass"/>
                        </a:rPr>
                        <a:t>Parent/Child relationship</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rgbClr val="434343"/>
                          </a:solidFill>
                          <a:latin typeface="Overpass"/>
                          <a:ea typeface="Overpass"/>
                          <a:cs typeface="Overpass"/>
                          <a:sym typeface="Overpass"/>
                        </a:rPr>
                        <a:t>A method of grouping objects together in the </a:t>
                      </a:r>
                      <a:r>
                        <a:rPr lang="en" sz="1500" b="1">
                          <a:solidFill>
                            <a:srgbClr val="434343"/>
                          </a:solidFill>
                          <a:latin typeface="Overpass"/>
                          <a:ea typeface="Overpass"/>
                          <a:cs typeface="Overpass"/>
                          <a:sym typeface="Overpass"/>
                        </a:rPr>
                        <a:t>Hierarchy Panel </a:t>
                      </a:r>
                      <a:r>
                        <a:rPr lang="en" sz="1500">
                          <a:solidFill>
                            <a:srgbClr val="434343"/>
                          </a:solidFill>
                          <a:latin typeface="Overpass"/>
                          <a:ea typeface="Overpass"/>
                          <a:cs typeface="Overpass"/>
                          <a:sym typeface="Overpass"/>
                        </a:rPr>
                        <a:t>to build complex objects from multiple sources.</a:t>
                      </a: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8575">
                <a:tc>
                  <a:txBody>
                    <a:bodyPr/>
                    <a:lstStyle/>
                    <a:p>
                      <a:pPr marL="0" lvl="0" indent="0" algn="l" rtl="0">
                        <a:spcBef>
                          <a:spcPts val="0"/>
                        </a:spcBef>
                        <a:spcAft>
                          <a:spcPts val="0"/>
                        </a:spcAft>
                        <a:buClr>
                          <a:schemeClr val="dk1"/>
                        </a:buClr>
                        <a:buSzPts val="1100"/>
                        <a:buFont typeface="Arial"/>
                        <a:buNone/>
                      </a:pPr>
                      <a:r>
                        <a:rPr lang="en" sz="1500" b="1">
                          <a:solidFill>
                            <a:srgbClr val="434343"/>
                          </a:solidFill>
                          <a:latin typeface="Overpass"/>
                          <a:ea typeface="Overpass"/>
                          <a:cs typeface="Overpass"/>
                          <a:sym typeface="Overpass"/>
                        </a:rPr>
                        <a:t>Rigidbody</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Clr>
                          <a:schemeClr val="dk1"/>
                        </a:buClr>
                        <a:buSzPts val="1100"/>
                        <a:buFont typeface="Arial"/>
                        <a:buNone/>
                      </a:pPr>
                      <a:r>
                        <a:rPr lang="en" sz="1500">
                          <a:solidFill>
                            <a:srgbClr val="434343"/>
                          </a:solidFill>
                          <a:latin typeface="Overpass"/>
                          <a:ea typeface="Overpass"/>
                          <a:cs typeface="Overpass"/>
                          <a:sym typeface="Overpass"/>
                        </a:rPr>
                        <a:t>A component that when added to a </a:t>
                      </a:r>
                      <a:r>
                        <a:rPr lang="en" sz="1500" b="1">
                          <a:solidFill>
                            <a:srgbClr val="434343"/>
                          </a:solidFill>
                          <a:latin typeface="Overpass"/>
                          <a:ea typeface="Overpass"/>
                          <a:cs typeface="Overpass"/>
                          <a:sym typeface="Overpass"/>
                        </a:rPr>
                        <a:t>Game Object</a:t>
                      </a:r>
                      <a:r>
                        <a:rPr lang="en" sz="1500">
                          <a:solidFill>
                            <a:srgbClr val="434343"/>
                          </a:solidFill>
                          <a:latin typeface="Overpass"/>
                          <a:ea typeface="Overpass"/>
                          <a:cs typeface="Overpass"/>
                          <a:sym typeface="Overpass"/>
                        </a:rPr>
                        <a:t>, tells Unity that the object should be affected by Unity's built-in physics engine.</a:t>
                      </a:r>
                      <a:endParaRPr sz="1500">
                        <a:solidFill>
                          <a:srgbClr val="434343"/>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408575">
                <a:tc>
                  <a:txBody>
                    <a:bodyPr/>
                    <a:lstStyle/>
                    <a:p>
                      <a:pPr marL="0" lvl="0" indent="0" algn="l" rtl="0">
                        <a:spcBef>
                          <a:spcPts val="0"/>
                        </a:spcBef>
                        <a:spcAft>
                          <a:spcPts val="0"/>
                        </a:spcAft>
                        <a:buNone/>
                      </a:pPr>
                      <a:r>
                        <a:rPr lang="en" sz="1500" b="1">
                          <a:solidFill>
                            <a:srgbClr val="434343"/>
                          </a:solidFill>
                          <a:latin typeface="Overpass"/>
                          <a:ea typeface="Overpass"/>
                          <a:cs typeface="Overpass"/>
                          <a:sym typeface="Overpass"/>
                        </a:rPr>
                        <a:t>Physic Material</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rgbClr val="434343"/>
                          </a:solidFill>
                          <a:latin typeface="Overpass"/>
                          <a:ea typeface="Overpass"/>
                          <a:cs typeface="Overpass"/>
                          <a:sym typeface="Overpass"/>
                        </a:rPr>
                        <a:t>A component that affects the physical characteristic of a </a:t>
                      </a:r>
                      <a:r>
                        <a:rPr lang="en" sz="1500" b="1">
                          <a:solidFill>
                            <a:srgbClr val="434343"/>
                          </a:solidFill>
                          <a:latin typeface="Overpass"/>
                          <a:ea typeface="Overpass"/>
                          <a:cs typeface="Overpass"/>
                          <a:sym typeface="Overpass"/>
                        </a:rPr>
                        <a:t>Game Object</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08575">
                <a:tc>
                  <a:txBody>
                    <a:bodyPr/>
                    <a:lstStyle/>
                    <a:p>
                      <a:pPr marL="0" lvl="0" indent="0" algn="l" rtl="0">
                        <a:spcBef>
                          <a:spcPts val="0"/>
                        </a:spcBef>
                        <a:spcAft>
                          <a:spcPts val="0"/>
                        </a:spcAft>
                        <a:buNone/>
                      </a:pPr>
                      <a:r>
                        <a:rPr lang="en" sz="1500" b="1">
                          <a:solidFill>
                            <a:srgbClr val="434343"/>
                          </a:solidFill>
                          <a:latin typeface="Overpass"/>
                          <a:ea typeface="Overpass"/>
                          <a:cs typeface="Overpass"/>
                          <a:sym typeface="Overpass"/>
                        </a:rPr>
                        <a:t>Collider</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500">
                          <a:solidFill>
                            <a:srgbClr val="434343"/>
                          </a:solidFill>
                          <a:latin typeface="Overpass"/>
                          <a:ea typeface="Overpass"/>
                          <a:cs typeface="Overpass"/>
                          <a:sym typeface="Overpass"/>
                        </a:rPr>
                        <a:t>Defines the shape of a game object for the purpose of physical collisions.</a:t>
                      </a: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bl>
          </a:graphicData>
        </a:graphic>
      </p:graphicFrame>
      <p:sp>
        <p:nvSpPr>
          <p:cNvPr id="121" name="Google Shape;121;p30"/>
          <p:cNvSpPr txBox="1"/>
          <p:nvPr/>
        </p:nvSpPr>
        <p:spPr>
          <a:xfrm>
            <a:off x="939475" y="229125"/>
            <a:ext cx="43428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Key Terms </a:t>
            </a:r>
            <a:endParaRPr sz="4800" b="1">
              <a:solidFill>
                <a:srgbClr val="434343"/>
              </a:solidFill>
              <a:latin typeface="Overpass"/>
              <a:ea typeface="Overpass"/>
              <a:cs typeface="Overpass"/>
              <a:sym typeface="Overpass"/>
            </a:endParaRPr>
          </a:p>
        </p:txBody>
      </p:sp>
      <p:grpSp>
        <p:nvGrpSpPr>
          <p:cNvPr id="122" name="Google Shape;122;p30"/>
          <p:cNvGrpSpPr/>
          <p:nvPr/>
        </p:nvGrpSpPr>
        <p:grpSpPr>
          <a:xfrm>
            <a:off x="274969" y="405494"/>
            <a:ext cx="571606" cy="621036"/>
            <a:chOff x="584925" y="238125"/>
            <a:chExt cx="415200" cy="525100"/>
          </a:xfrm>
        </p:grpSpPr>
        <p:sp>
          <p:nvSpPr>
            <p:cNvPr id="123" name="Google Shape;123;p3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2" descr="Branding – Hack Club">
            <a:extLst>
              <a:ext uri="{FF2B5EF4-FFF2-40B4-BE49-F238E27FC236}">
                <a16:creationId xmlns:a16="http://schemas.microsoft.com/office/drawing/2014/main" id="{4C7B8365-3CA5-49AF-9BB2-2CFCA63E3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7"/>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Your Task</a:t>
            </a:r>
            <a:endParaRPr sz="3500" b="1">
              <a:solidFill>
                <a:srgbClr val="434343"/>
              </a:solidFill>
              <a:latin typeface="Overpass"/>
              <a:ea typeface="Overpass"/>
              <a:cs typeface="Overpass"/>
              <a:sym typeface="Overpass"/>
            </a:endParaRPr>
          </a:p>
        </p:txBody>
      </p:sp>
      <p:sp>
        <p:nvSpPr>
          <p:cNvPr id="522" name="Google Shape;522;p57"/>
          <p:cNvSpPr txBox="1"/>
          <p:nvPr/>
        </p:nvSpPr>
        <p:spPr>
          <a:xfrm>
            <a:off x="337400" y="1015350"/>
            <a:ext cx="8367600" cy="314945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dirty="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Char char="●"/>
            </a:pPr>
            <a:r>
              <a:rPr lang="en" sz="1600" dirty="0">
                <a:solidFill>
                  <a:srgbClr val="434343"/>
                </a:solidFill>
                <a:latin typeface="Overpass Light"/>
                <a:ea typeface="Overpass Light"/>
                <a:cs typeface="Overpass Light"/>
                <a:sym typeface="Overpass Light"/>
              </a:rPr>
              <a:t>Use the Sphere primitive to create a bowling ball and a basketball, using both physics and renderer materials to sell the effect.</a:t>
            </a:r>
            <a:endParaRPr sz="1600" dirty="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Char char="●"/>
            </a:pPr>
            <a:r>
              <a:rPr lang="en" sz="1600" dirty="0">
                <a:solidFill>
                  <a:srgbClr val="434343"/>
                </a:solidFill>
                <a:latin typeface="Overpass Light"/>
                <a:ea typeface="Overpass Light"/>
                <a:cs typeface="Overpass Light"/>
                <a:sym typeface="Overpass Light"/>
              </a:rPr>
              <a:t>Drop the ball onto other objects using a collider to initiate over physical movements</a:t>
            </a:r>
            <a:endParaRPr sz="1600" dirty="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600" dirty="0">
              <a:solidFill>
                <a:srgbClr val="434343"/>
              </a:solidFill>
              <a:latin typeface="Overpass Light"/>
              <a:ea typeface="Overpass Light"/>
              <a:cs typeface="Overpass Light"/>
              <a:sym typeface="Overpass Light"/>
            </a:endParaRPr>
          </a:p>
          <a:p>
            <a:pPr marL="0" lvl="0" indent="0" algn="ctr" rtl="0">
              <a:lnSpc>
                <a:spcPct val="115000"/>
              </a:lnSpc>
              <a:spcBef>
                <a:spcPts val="0"/>
              </a:spcBef>
              <a:spcAft>
                <a:spcPts val="0"/>
              </a:spcAft>
              <a:buNone/>
            </a:pPr>
            <a:r>
              <a:rPr lang="en" sz="12500" dirty="0">
                <a:solidFill>
                  <a:srgbClr val="434343"/>
                </a:solidFill>
                <a:latin typeface="Overpass Light"/>
                <a:ea typeface="Overpass Light"/>
                <a:cs typeface="Overpass Light"/>
                <a:sym typeface="Overpass Light"/>
              </a:rPr>
              <a:t>🏀   🎳</a:t>
            </a:r>
            <a:endParaRPr sz="12500" dirty="0">
              <a:solidFill>
                <a:srgbClr val="434343"/>
              </a:solidFill>
              <a:latin typeface="Overpass Light"/>
              <a:ea typeface="Overpass Light"/>
              <a:cs typeface="Overpass Light"/>
              <a:sym typeface="Overpass Light"/>
            </a:endParaRPr>
          </a:p>
        </p:txBody>
      </p:sp>
      <p:sp>
        <p:nvSpPr>
          <p:cNvPr id="523" name="Google Shape;523;p57"/>
          <p:cNvSpPr/>
          <p:nvPr/>
        </p:nvSpPr>
        <p:spPr>
          <a:xfrm>
            <a:off x="374612" y="205576"/>
            <a:ext cx="570395" cy="660759"/>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2" descr="Branding – Hack Club">
            <a:extLst>
              <a:ext uri="{FF2B5EF4-FFF2-40B4-BE49-F238E27FC236}">
                <a16:creationId xmlns:a16="http://schemas.microsoft.com/office/drawing/2014/main" id="{7B4099F4-168B-438B-A9B6-4A15DFDA9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8"/>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Two Options</a:t>
            </a:r>
            <a:endParaRPr sz="3500" b="1">
              <a:solidFill>
                <a:srgbClr val="434343"/>
              </a:solidFill>
              <a:latin typeface="Overpass"/>
              <a:ea typeface="Overpass"/>
              <a:cs typeface="Overpass"/>
              <a:sym typeface="Overpass"/>
            </a:endParaRPr>
          </a:p>
        </p:txBody>
      </p:sp>
      <p:sp>
        <p:nvSpPr>
          <p:cNvPr id="529" name="Google Shape;529;p58"/>
          <p:cNvSpPr txBox="1"/>
          <p:nvPr/>
        </p:nvSpPr>
        <p:spPr>
          <a:xfrm>
            <a:off x="304650" y="1015375"/>
            <a:ext cx="4267200" cy="3426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Font typeface="Overpass Light"/>
              <a:buAutoNum type="arabicPeriod"/>
            </a:pPr>
            <a:r>
              <a:rPr lang="en" sz="1800" b="1">
                <a:solidFill>
                  <a:srgbClr val="434343"/>
                </a:solidFill>
                <a:latin typeface="Overpass"/>
                <a:ea typeface="Overpass"/>
                <a:cs typeface="Overpass"/>
                <a:sym typeface="Overpass"/>
              </a:rPr>
              <a:t>Angry Bird Style Game - </a:t>
            </a:r>
            <a:r>
              <a:rPr lang="en" sz="1800">
                <a:solidFill>
                  <a:srgbClr val="434343"/>
                </a:solidFill>
                <a:latin typeface="Overpass Light"/>
                <a:ea typeface="Overpass Light"/>
                <a:cs typeface="Overpass Light"/>
                <a:sym typeface="Overpass Light"/>
              </a:rPr>
              <a:t>Try to setup a scene where an object is “shot” toward a cluster of other objects and knocks them all down.</a:t>
            </a:r>
            <a:endParaRPr sz="18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80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AutoNum type="arabicPeriod"/>
            </a:pPr>
            <a:r>
              <a:rPr lang="en" sz="1800" b="1">
                <a:solidFill>
                  <a:srgbClr val="434343"/>
                </a:solidFill>
                <a:latin typeface="Overpass"/>
                <a:ea typeface="Overpass"/>
                <a:cs typeface="Overpass"/>
                <a:sym typeface="Overpass"/>
              </a:rPr>
              <a:t>Advanced</a:t>
            </a:r>
            <a:r>
              <a:rPr lang="en" sz="1800">
                <a:solidFill>
                  <a:srgbClr val="434343"/>
                </a:solidFill>
                <a:latin typeface="Overpass Light"/>
                <a:ea typeface="Overpass Light"/>
                <a:cs typeface="Overpass Light"/>
                <a:sym typeface="Overpass Light"/>
              </a:rPr>
              <a:t> - Challenge yourself by creating a Rube Goldberg machine using only primitive shapes and rigidbodies. You can Google “ Rube Goldberg machine” to get some inspiration.</a:t>
            </a:r>
            <a:endParaRPr sz="1800">
              <a:solidFill>
                <a:srgbClr val="434343"/>
              </a:solidFill>
              <a:latin typeface="Overpass Light"/>
              <a:ea typeface="Overpass Light"/>
              <a:cs typeface="Overpass Light"/>
              <a:sym typeface="Overpass Light"/>
            </a:endParaRPr>
          </a:p>
        </p:txBody>
      </p:sp>
      <p:sp>
        <p:nvSpPr>
          <p:cNvPr id="530" name="Google Shape;530;p58"/>
          <p:cNvSpPr/>
          <p:nvPr/>
        </p:nvSpPr>
        <p:spPr>
          <a:xfrm>
            <a:off x="374612" y="205576"/>
            <a:ext cx="570395" cy="660759"/>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1" name="Google Shape;531;p58"/>
          <p:cNvPicPr preferRelativeResize="0"/>
          <p:nvPr/>
        </p:nvPicPr>
        <p:blipFill>
          <a:blip r:embed="rId3">
            <a:alphaModFix/>
          </a:blip>
          <a:stretch>
            <a:fillRect/>
          </a:stretch>
        </p:blipFill>
        <p:spPr>
          <a:xfrm>
            <a:off x="4862275" y="1535650"/>
            <a:ext cx="3961250" cy="2266474"/>
          </a:xfrm>
          <a:prstGeom prst="rect">
            <a:avLst/>
          </a:prstGeom>
          <a:noFill/>
          <a:ln>
            <a:noFill/>
          </a:ln>
        </p:spPr>
      </p:pic>
      <p:pic>
        <p:nvPicPr>
          <p:cNvPr id="6" name="Picture 2" descr="Branding – Hack Club">
            <a:extLst>
              <a:ext uri="{FF2B5EF4-FFF2-40B4-BE49-F238E27FC236}">
                <a16:creationId xmlns:a16="http://schemas.microsoft.com/office/drawing/2014/main" id="{27C955A4-D95B-430E-9BB8-1E6A04FAF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9"/>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Extend your ideas</a:t>
            </a:r>
            <a:endParaRPr sz="3500" b="1">
              <a:solidFill>
                <a:srgbClr val="434343"/>
              </a:solidFill>
              <a:latin typeface="Overpass"/>
              <a:ea typeface="Overpass"/>
              <a:cs typeface="Overpass"/>
              <a:sym typeface="Overpass"/>
            </a:endParaRPr>
          </a:p>
        </p:txBody>
      </p:sp>
      <p:sp>
        <p:nvSpPr>
          <p:cNvPr id="537" name="Google Shape;537;p59"/>
          <p:cNvSpPr txBox="1"/>
          <p:nvPr/>
        </p:nvSpPr>
        <p:spPr>
          <a:xfrm>
            <a:off x="304650" y="1015375"/>
            <a:ext cx="8562300" cy="3426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Font typeface="Overpass Light"/>
              <a:buAutoNum type="arabicPeriod"/>
            </a:pPr>
            <a:r>
              <a:rPr lang="en" sz="1800" b="1">
                <a:solidFill>
                  <a:srgbClr val="434343"/>
                </a:solidFill>
                <a:latin typeface="Overpass"/>
                <a:ea typeface="Overpass"/>
                <a:cs typeface="Overpass"/>
                <a:sym typeface="Overpass"/>
              </a:rPr>
              <a:t>Substructures:  </a:t>
            </a:r>
            <a:r>
              <a:rPr lang="en" sz="1800">
                <a:solidFill>
                  <a:srgbClr val="434343"/>
                </a:solidFill>
                <a:latin typeface="Overpass Light"/>
                <a:ea typeface="Overpass Light"/>
                <a:cs typeface="Overpass Light"/>
                <a:sym typeface="Overpass Light"/>
              </a:rPr>
              <a:t>You can have layers of objects within each game object.  There could be a whole group for an arm, or leg within the parent character object.  Challenge yourself to build a character in a more organized and easier to manipulate manner.  Duplicating substructures is also a good way to make even more complex characters quickly. </a:t>
            </a:r>
            <a:endParaRPr sz="18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80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AutoNum type="arabicPeriod"/>
            </a:pPr>
            <a:r>
              <a:rPr lang="en" sz="1800" b="1">
                <a:solidFill>
                  <a:srgbClr val="434343"/>
                </a:solidFill>
                <a:latin typeface="Overpass"/>
                <a:ea typeface="Overpass"/>
                <a:cs typeface="Overpass"/>
                <a:sym typeface="Overpass"/>
              </a:rPr>
              <a:t>Naming Conventions:  </a:t>
            </a:r>
            <a:r>
              <a:rPr lang="en" sz="1800">
                <a:solidFill>
                  <a:srgbClr val="434343"/>
                </a:solidFill>
                <a:latin typeface="Overpass Light"/>
                <a:ea typeface="Overpass Light"/>
                <a:cs typeface="Overpass Light"/>
                <a:sym typeface="Overpass Light"/>
              </a:rPr>
              <a:t>You should also name each object accordingly to make it easier to navigate and identify in the hierarchy. </a:t>
            </a:r>
            <a:endParaRPr sz="1800">
              <a:solidFill>
                <a:srgbClr val="434343"/>
              </a:solidFill>
              <a:latin typeface="Overpass Light"/>
              <a:ea typeface="Overpass Light"/>
              <a:cs typeface="Overpass Light"/>
              <a:sym typeface="Overpass Light"/>
            </a:endParaRPr>
          </a:p>
        </p:txBody>
      </p:sp>
      <p:sp>
        <p:nvSpPr>
          <p:cNvPr id="538" name="Google Shape;538;p59"/>
          <p:cNvSpPr/>
          <p:nvPr/>
        </p:nvSpPr>
        <p:spPr>
          <a:xfrm>
            <a:off x="374612" y="205576"/>
            <a:ext cx="570395" cy="660759"/>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2" descr="Branding – Hack Club">
            <a:extLst>
              <a:ext uri="{FF2B5EF4-FFF2-40B4-BE49-F238E27FC236}">
                <a16:creationId xmlns:a16="http://schemas.microsoft.com/office/drawing/2014/main" id="{D088EFCD-88A0-47CA-B5A1-8422CFE82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2" name="Picture 2" descr="Branding – Hack Club">
            <a:extLst>
              <a:ext uri="{FF2B5EF4-FFF2-40B4-BE49-F238E27FC236}">
                <a16:creationId xmlns:a16="http://schemas.microsoft.com/office/drawing/2014/main" id="{65C7A786-DE42-4FCE-B363-B69AEA79A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106" y="1379856"/>
            <a:ext cx="2383787" cy="2383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1"/>
          <p:cNvSpPr txBox="1"/>
          <p:nvPr/>
        </p:nvSpPr>
        <p:spPr>
          <a:xfrm>
            <a:off x="1265000" y="1761875"/>
            <a:ext cx="28758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Hook - 1</a:t>
            </a:r>
            <a:endParaRPr sz="4800" b="1">
              <a:solidFill>
                <a:srgbClr val="434343"/>
              </a:solidFill>
              <a:latin typeface="Overpass"/>
              <a:ea typeface="Overpass"/>
              <a:cs typeface="Overpass"/>
              <a:sym typeface="Overpass"/>
            </a:endParaRPr>
          </a:p>
        </p:txBody>
      </p:sp>
      <p:grpSp>
        <p:nvGrpSpPr>
          <p:cNvPr id="134" name="Google Shape;134;p31"/>
          <p:cNvGrpSpPr/>
          <p:nvPr/>
        </p:nvGrpSpPr>
        <p:grpSpPr>
          <a:xfrm>
            <a:off x="524932" y="1807531"/>
            <a:ext cx="666657" cy="706087"/>
            <a:chOff x="3594382" y="4934337"/>
            <a:chExt cx="869515" cy="952499"/>
          </a:xfrm>
        </p:grpSpPr>
        <p:sp>
          <p:nvSpPr>
            <p:cNvPr id="135" name="Google Shape;135;p31"/>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6" name="Google Shape;136;p31"/>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7" name="Google Shape;137;p31"/>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8" name="Google Shape;138;p31"/>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39" name="Google Shape;139;p31"/>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40" name="Google Shape;140;p31"/>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141" name="Google Shape;141;p31"/>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Favorite Characters</a:t>
            </a:r>
            <a:endParaRPr sz="1800">
              <a:solidFill>
                <a:srgbClr val="434343"/>
              </a:solidFill>
              <a:latin typeface="Overpass Light"/>
              <a:ea typeface="Overpass Light"/>
              <a:cs typeface="Overpass Light"/>
              <a:sym typeface="Overpass Light"/>
            </a:endParaRPr>
          </a:p>
        </p:txBody>
      </p:sp>
      <p:pic>
        <p:nvPicPr>
          <p:cNvPr id="11" name="Picture 2" descr="Branding – Hack Club">
            <a:extLst>
              <a:ext uri="{FF2B5EF4-FFF2-40B4-BE49-F238E27FC236}">
                <a16:creationId xmlns:a16="http://schemas.microsoft.com/office/drawing/2014/main" id="{C2281F5A-2E3A-4D91-8E24-90585099A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2"/>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Favorite Characters?</a:t>
            </a:r>
            <a:endParaRPr sz="3500" b="1">
              <a:solidFill>
                <a:srgbClr val="434343"/>
              </a:solidFill>
              <a:latin typeface="Overpass"/>
              <a:ea typeface="Overpass"/>
              <a:cs typeface="Overpass"/>
              <a:sym typeface="Overpass"/>
            </a:endParaRPr>
          </a:p>
        </p:txBody>
      </p:sp>
      <p:grpSp>
        <p:nvGrpSpPr>
          <p:cNvPr id="147" name="Google Shape;147;p32"/>
          <p:cNvGrpSpPr/>
          <p:nvPr/>
        </p:nvGrpSpPr>
        <p:grpSpPr>
          <a:xfrm>
            <a:off x="208082" y="137256"/>
            <a:ext cx="666657" cy="706087"/>
            <a:chOff x="3594382" y="4934337"/>
            <a:chExt cx="869515" cy="952499"/>
          </a:xfrm>
        </p:grpSpPr>
        <p:sp>
          <p:nvSpPr>
            <p:cNvPr id="148" name="Google Shape;148;p32"/>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32"/>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50" name="Google Shape;150;p32"/>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51" name="Google Shape;151;p32"/>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52" name="Google Shape;152;p32"/>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53" name="Google Shape;153;p32"/>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154" name="Google Shape;154;p32"/>
          <p:cNvSpPr txBox="1"/>
          <p:nvPr/>
        </p:nvSpPr>
        <p:spPr>
          <a:xfrm>
            <a:off x="304650" y="1015375"/>
            <a:ext cx="8445000" cy="3426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What is your favorite game character?  (Round table this question with your team)</a:t>
            </a:r>
            <a:endParaRPr sz="1500">
              <a:solidFill>
                <a:srgbClr val="434343"/>
              </a:solidFill>
              <a:latin typeface="Overpass Light"/>
              <a:ea typeface="Overpass Light"/>
              <a:cs typeface="Overpass Light"/>
              <a:sym typeface="Overpass Light"/>
            </a:endParaRPr>
          </a:p>
          <a:p>
            <a:pPr marL="914400" lvl="1" indent="-323850" algn="l" rtl="0">
              <a:lnSpc>
                <a:spcPct val="115000"/>
              </a:lnSpc>
              <a:spcBef>
                <a:spcPts val="0"/>
              </a:spcBef>
              <a:spcAft>
                <a:spcPts val="0"/>
              </a:spcAft>
              <a:buSzPts val="1500"/>
              <a:buFont typeface="Overpass Light"/>
              <a:buChar char="○"/>
            </a:pPr>
            <a:r>
              <a:rPr lang="en" sz="1500">
                <a:solidFill>
                  <a:srgbClr val="434343"/>
                </a:solidFill>
                <a:latin typeface="Overpass Light"/>
                <a:ea typeface="Overpass Light"/>
                <a:cs typeface="Overpass Light"/>
                <a:sym typeface="Overpass Light"/>
              </a:rPr>
              <a:t>Master Chief?</a:t>
            </a:r>
            <a:endParaRPr sz="1500">
              <a:solidFill>
                <a:srgbClr val="434343"/>
              </a:solidFill>
              <a:latin typeface="Overpass Light"/>
              <a:ea typeface="Overpass Light"/>
              <a:cs typeface="Overpass Light"/>
              <a:sym typeface="Overpass Light"/>
            </a:endParaRPr>
          </a:p>
          <a:p>
            <a:pPr marL="914400" lvl="1" indent="-323850" algn="l" rtl="0">
              <a:lnSpc>
                <a:spcPct val="115000"/>
              </a:lnSpc>
              <a:spcBef>
                <a:spcPts val="0"/>
              </a:spcBef>
              <a:spcAft>
                <a:spcPts val="0"/>
              </a:spcAft>
              <a:buSzPts val="1500"/>
              <a:buFont typeface="Overpass Light"/>
              <a:buChar char="○"/>
            </a:pPr>
            <a:r>
              <a:rPr lang="en" sz="1500">
                <a:solidFill>
                  <a:srgbClr val="434343"/>
                </a:solidFill>
                <a:latin typeface="Overpass Light"/>
                <a:ea typeface="Overpass Light"/>
                <a:cs typeface="Overpass Light"/>
                <a:sym typeface="Overpass Light"/>
              </a:rPr>
              <a:t>Mario and Luigi?</a:t>
            </a:r>
            <a:endParaRPr sz="1500">
              <a:solidFill>
                <a:srgbClr val="434343"/>
              </a:solidFill>
              <a:latin typeface="Overpass Light"/>
              <a:ea typeface="Overpass Light"/>
              <a:cs typeface="Overpass Light"/>
              <a:sym typeface="Overpass Light"/>
            </a:endParaRPr>
          </a:p>
          <a:p>
            <a:pPr marL="914400" lvl="1" indent="-323850" algn="l" rtl="0">
              <a:lnSpc>
                <a:spcPct val="115000"/>
              </a:lnSpc>
              <a:spcBef>
                <a:spcPts val="0"/>
              </a:spcBef>
              <a:spcAft>
                <a:spcPts val="0"/>
              </a:spcAft>
              <a:buSzPts val="1500"/>
              <a:buFont typeface="Overpass Light"/>
              <a:buChar char="○"/>
            </a:pPr>
            <a:r>
              <a:rPr lang="en" sz="1500">
                <a:solidFill>
                  <a:srgbClr val="434343"/>
                </a:solidFill>
                <a:latin typeface="Overpass Light"/>
                <a:ea typeface="Overpass Light"/>
                <a:cs typeface="Overpass Light"/>
                <a:sym typeface="Overpass Light"/>
              </a:rPr>
              <a:t>Lara Croft?</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None of these characters are primitive forms.  They are complex, detailed, and masterfully developed.  Unity itself is not a 3D modeling platform.  Most characters are built in 3D modeling programs such as Blender, 3DS Max, or Maya then imported for use in Unity.  Unity is where these models become animated, programmable and provided Artificial Intelligence or given controls for you to play as them.</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But that doesn’t mean we can’t build simplified complex forms with Unity. In this unit you will learn how to build more complex shapes and designs to make your 3D environment more usable and begin building your first game character!</a:t>
            </a:r>
            <a:endParaRPr sz="1500">
              <a:solidFill>
                <a:srgbClr val="434343"/>
              </a:solidFill>
              <a:latin typeface="Overpass Light"/>
              <a:ea typeface="Overpass Light"/>
              <a:cs typeface="Overpass Light"/>
              <a:sym typeface="Overpass Light"/>
            </a:endParaRPr>
          </a:p>
        </p:txBody>
      </p:sp>
      <p:pic>
        <p:nvPicPr>
          <p:cNvPr id="11" name="Picture 2" descr="Branding – Hack Club">
            <a:extLst>
              <a:ext uri="{FF2B5EF4-FFF2-40B4-BE49-F238E27FC236}">
                <a16:creationId xmlns:a16="http://schemas.microsoft.com/office/drawing/2014/main" id="{150067B1-44E9-4E89-A768-7932D601F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Google Shape;159;p33"/>
          <p:cNvGrpSpPr/>
          <p:nvPr/>
        </p:nvGrpSpPr>
        <p:grpSpPr>
          <a:xfrm>
            <a:off x="435550" y="1760433"/>
            <a:ext cx="829440" cy="800291"/>
            <a:chOff x="2113284" y="786494"/>
            <a:chExt cx="952503" cy="952501"/>
          </a:xfrm>
        </p:grpSpPr>
        <p:sp>
          <p:nvSpPr>
            <p:cNvPr id="160" name="Google Shape;160;p33"/>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61" name="Google Shape;161;p33"/>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162" name="Google Shape;162;p33"/>
          <p:cNvSpPr txBox="1"/>
          <p:nvPr/>
        </p:nvSpPr>
        <p:spPr>
          <a:xfrm>
            <a:off x="1264999" y="1761875"/>
            <a:ext cx="2871231"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434343"/>
                </a:solidFill>
                <a:latin typeface="Overpass"/>
                <a:ea typeface="Overpass"/>
                <a:cs typeface="Overpass"/>
                <a:sym typeface="Overpass"/>
              </a:rPr>
              <a:t>Instruct</a:t>
            </a:r>
            <a:endParaRPr sz="4800" b="1" dirty="0">
              <a:solidFill>
                <a:srgbClr val="434343"/>
              </a:solidFill>
              <a:latin typeface="Overpass"/>
              <a:ea typeface="Overpass"/>
              <a:cs typeface="Overpass"/>
              <a:sym typeface="Overpass"/>
            </a:endParaRPr>
          </a:p>
        </p:txBody>
      </p:sp>
      <p:sp>
        <p:nvSpPr>
          <p:cNvPr id="163" name="Google Shape;163;p33"/>
          <p:cNvSpPr txBox="1"/>
          <p:nvPr/>
        </p:nvSpPr>
        <p:spPr>
          <a:xfrm>
            <a:off x="524925" y="2559275"/>
            <a:ext cx="45174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434343"/>
                </a:solidFill>
                <a:latin typeface="Overpass Light"/>
                <a:ea typeface="Overpass Light"/>
                <a:cs typeface="Overpass Light"/>
                <a:sym typeface="Overpass Light"/>
              </a:rPr>
              <a:t>Building More Complex Objects</a:t>
            </a:r>
            <a:endParaRPr sz="1800" dirty="0">
              <a:solidFill>
                <a:srgbClr val="434343"/>
              </a:solidFill>
              <a:latin typeface="Overpass Light"/>
              <a:ea typeface="Overpass Light"/>
              <a:cs typeface="Overpass Light"/>
              <a:sym typeface="Overpass Light"/>
            </a:endParaRPr>
          </a:p>
        </p:txBody>
      </p:sp>
      <p:pic>
        <p:nvPicPr>
          <p:cNvPr id="7" name="Picture 2" descr="Branding – Hack Club">
            <a:extLst>
              <a:ext uri="{FF2B5EF4-FFF2-40B4-BE49-F238E27FC236}">
                <a16:creationId xmlns:a16="http://schemas.microsoft.com/office/drawing/2014/main" id="{909E06EC-501F-48AF-BE5F-DBB2368CD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Empty Game Objects</a:t>
            </a:r>
            <a:endParaRPr sz="3500" b="1">
              <a:solidFill>
                <a:srgbClr val="434343"/>
              </a:solidFill>
              <a:latin typeface="Overpass"/>
              <a:ea typeface="Overpass"/>
              <a:cs typeface="Overpass"/>
              <a:sym typeface="Overpass"/>
            </a:endParaRPr>
          </a:p>
        </p:txBody>
      </p:sp>
      <p:grpSp>
        <p:nvGrpSpPr>
          <p:cNvPr id="169" name="Google Shape;169;p34"/>
          <p:cNvGrpSpPr/>
          <p:nvPr/>
        </p:nvGrpSpPr>
        <p:grpSpPr>
          <a:xfrm>
            <a:off x="131164" y="170287"/>
            <a:ext cx="782291" cy="731330"/>
            <a:chOff x="2113284" y="786494"/>
            <a:chExt cx="952503" cy="952501"/>
          </a:xfrm>
        </p:grpSpPr>
        <p:sp>
          <p:nvSpPr>
            <p:cNvPr id="170" name="Google Shape;170;p34"/>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71" name="Google Shape;171;p34"/>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172" name="Google Shape;172;p34"/>
          <p:cNvSpPr txBox="1"/>
          <p:nvPr/>
        </p:nvSpPr>
        <p:spPr>
          <a:xfrm>
            <a:off x="439200" y="901625"/>
            <a:ext cx="7701600" cy="1175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Creating </a:t>
            </a:r>
            <a:r>
              <a:rPr lang="en" sz="1600" b="1">
                <a:solidFill>
                  <a:srgbClr val="434343"/>
                </a:solidFill>
                <a:latin typeface="Overpass"/>
                <a:ea typeface="Overpass"/>
                <a:cs typeface="Overpass"/>
                <a:sym typeface="Overpass"/>
              </a:rPr>
              <a:t>Empty Game Objects</a:t>
            </a:r>
            <a:r>
              <a:rPr lang="en" sz="1600">
                <a:solidFill>
                  <a:srgbClr val="434343"/>
                </a:solidFill>
                <a:latin typeface="Overpass Light"/>
                <a:ea typeface="Overpass Light"/>
                <a:cs typeface="Overpass Light"/>
                <a:sym typeface="Overpass Light"/>
              </a:rPr>
              <a:t> allows us to build complex objects.</a:t>
            </a:r>
            <a:endParaRPr sz="1600">
              <a:solidFill>
                <a:srgbClr val="434343"/>
              </a:solidFill>
              <a:latin typeface="Overpass Light"/>
              <a:ea typeface="Overpass Light"/>
              <a:cs typeface="Overpass Light"/>
              <a:sym typeface="Overpass Light"/>
            </a:endParaRPr>
          </a:p>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Starting with an </a:t>
            </a:r>
            <a:r>
              <a:rPr lang="en" sz="1600" b="1">
                <a:solidFill>
                  <a:srgbClr val="434343"/>
                </a:solidFill>
                <a:latin typeface="Overpass"/>
                <a:ea typeface="Overpass"/>
                <a:cs typeface="Overpass"/>
                <a:sym typeface="Overpass"/>
              </a:rPr>
              <a:t>Empty Object</a:t>
            </a:r>
            <a:r>
              <a:rPr lang="en" sz="1600">
                <a:solidFill>
                  <a:srgbClr val="434343"/>
                </a:solidFill>
                <a:latin typeface="Overpass Light"/>
                <a:ea typeface="Overpass Light"/>
                <a:cs typeface="Overpass Light"/>
                <a:sym typeface="Overpass Light"/>
              </a:rPr>
              <a:t> is a good method because it sets default attributes to the object.</a:t>
            </a:r>
            <a:endParaRPr sz="1600">
              <a:solidFill>
                <a:srgbClr val="434343"/>
              </a:solidFill>
              <a:latin typeface="Overpass Light"/>
              <a:ea typeface="Overpass Light"/>
              <a:cs typeface="Overpass Light"/>
              <a:sym typeface="Overpass Light"/>
            </a:endParaRPr>
          </a:p>
        </p:txBody>
      </p:sp>
      <p:pic>
        <p:nvPicPr>
          <p:cNvPr id="173" name="Google Shape;173;p34"/>
          <p:cNvPicPr preferRelativeResize="0"/>
          <p:nvPr/>
        </p:nvPicPr>
        <p:blipFill>
          <a:blip r:embed="rId3">
            <a:alphaModFix/>
          </a:blip>
          <a:stretch>
            <a:fillRect/>
          </a:stretch>
        </p:blipFill>
        <p:spPr>
          <a:xfrm>
            <a:off x="304100" y="2250800"/>
            <a:ext cx="2209800" cy="2247900"/>
          </a:xfrm>
          <a:prstGeom prst="rect">
            <a:avLst/>
          </a:prstGeom>
          <a:noFill/>
          <a:ln>
            <a:noFill/>
          </a:ln>
        </p:spPr>
      </p:pic>
      <p:sp>
        <p:nvSpPr>
          <p:cNvPr id="174" name="Google Shape;174;p34"/>
          <p:cNvSpPr txBox="1"/>
          <p:nvPr/>
        </p:nvSpPr>
        <p:spPr>
          <a:xfrm>
            <a:off x="2600650" y="2261125"/>
            <a:ext cx="2926800" cy="2400627"/>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434343"/>
              </a:buClr>
              <a:buSzPts val="1400"/>
              <a:buFont typeface="Overpass Light"/>
              <a:buAutoNum type="arabicPeriod"/>
            </a:pPr>
            <a:r>
              <a:rPr lang="en" sz="1600" dirty="0">
                <a:solidFill>
                  <a:srgbClr val="434343"/>
                </a:solidFill>
                <a:latin typeface="Overpass Light"/>
                <a:ea typeface="Overpass Light"/>
                <a:cs typeface="Overpass Light"/>
                <a:sym typeface="Overpass Light"/>
              </a:rPr>
              <a:t>In the </a:t>
            </a:r>
            <a:r>
              <a:rPr lang="en" sz="1600" b="1" dirty="0">
                <a:solidFill>
                  <a:srgbClr val="434343"/>
                </a:solidFill>
                <a:latin typeface="Overpass"/>
                <a:ea typeface="Overpass"/>
                <a:cs typeface="Overpass"/>
                <a:sym typeface="Overpass"/>
              </a:rPr>
              <a:t>Hierarchy</a:t>
            </a:r>
            <a:r>
              <a:rPr lang="en" sz="1600" dirty="0">
                <a:solidFill>
                  <a:srgbClr val="434343"/>
                </a:solidFill>
                <a:latin typeface="Overpass Light"/>
                <a:ea typeface="Overpass Light"/>
                <a:cs typeface="Overpass Light"/>
                <a:sym typeface="Overpass Light"/>
              </a:rPr>
              <a:t> Panel Click the “+” button and select Create Empty</a:t>
            </a:r>
            <a:endParaRPr sz="1600" dirty="0">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sz="1600" dirty="0">
                <a:solidFill>
                  <a:srgbClr val="434343"/>
                </a:solidFill>
                <a:latin typeface="Overpass Light"/>
                <a:ea typeface="Overpass Light"/>
                <a:cs typeface="Overpass Light"/>
                <a:sym typeface="Overpass Light"/>
              </a:rPr>
              <a:t>Rename this Object “Cube Dude”, or any other friendly name.</a:t>
            </a:r>
            <a:endParaRPr sz="1600" dirty="0">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sz="1600" b="1" dirty="0">
                <a:solidFill>
                  <a:srgbClr val="434343"/>
                </a:solidFill>
                <a:latin typeface="Overpass"/>
                <a:ea typeface="Overpass"/>
                <a:cs typeface="Overpass"/>
                <a:sym typeface="Overpass"/>
              </a:rPr>
              <a:t>Zero out the transformation </a:t>
            </a:r>
            <a:r>
              <a:rPr lang="en" sz="1600" dirty="0">
                <a:solidFill>
                  <a:srgbClr val="434343"/>
                </a:solidFill>
                <a:latin typeface="Overpass Light"/>
                <a:ea typeface="Overpass Light"/>
                <a:cs typeface="Overpass Light"/>
                <a:sym typeface="Overpass Light"/>
              </a:rPr>
              <a:t>so the object origin is at 0,0,0.</a:t>
            </a:r>
            <a:endParaRPr sz="1600" dirty="0">
              <a:solidFill>
                <a:srgbClr val="434343"/>
              </a:solidFill>
              <a:latin typeface="Overpass Light"/>
              <a:ea typeface="Overpass Light"/>
              <a:cs typeface="Overpass Light"/>
              <a:sym typeface="Overpass Light"/>
            </a:endParaRPr>
          </a:p>
        </p:txBody>
      </p:sp>
      <p:pic>
        <p:nvPicPr>
          <p:cNvPr id="175" name="Google Shape;175;p34"/>
          <p:cNvPicPr preferRelativeResize="0"/>
          <p:nvPr/>
        </p:nvPicPr>
        <p:blipFill>
          <a:blip r:embed="rId4">
            <a:alphaModFix/>
          </a:blip>
          <a:stretch>
            <a:fillRect/>
          </a:stretch>
        </p:blipFill>
        <p:spPr>
          <a:xfrm>
            <a:off x="5615250" y="2250800"/>
            <a:ext cx="3390900" cy="2028825"/>
          </a:xfrm>
          <a:prstGeom prst="rect">
            <a:avLst/>
          </a:prstGeom>
          <a:noFill/>
          <a:ln>
            <a:noFill/>
          </a:ln>
        </p:spPr>
      </p:pic>
      <p:grpSp>
        <p:nvGrpSpPr>
          <p:cNvPr id="176" name="Google Shape;176;p34"/>
          <p:cNvGrpSpPr/>
          <p:nvPr/>
        </p:nvGrpSpPr>
        <p:grpSpPr>
          <a:xfrm>
            <a:off x="2618469" y="2261125"/>
            <a:ext cx="428100" cy="428100"/>
            <a:chOff x="8105950" y="468825"/>
            <a:chExt cx="428100" cy="428100"/>
          </a:xfrm>
        </p:grpSpPr>
        <p:sp>
          <p:nvSpPr>
            <p:cNvPr id="177" name="Google Shape;177;p34"/>
            <p:cNvSpPr/>
            <p:nvPr/>
          </p:nvSpPr>
          <p:spPr>
            <a:xfrm>
              <a:off x="8105950" y="468825"/>
              <a:ext cx="428100" cy="4281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4"/>
            <p:cNvSpPr/>
            <p:nvPr/>
          </p:nvSpPr>
          <p:spPr>
            <a:xfrm>
              <a:off x="8265525" y="547350"/>
              <a:ext cx="108950" cy="271051"/>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solidFill>
                    <a:schemeClr val="lt1"/>
                  </a:solidFill>
                  <a:latin typeface="Overpass;800"/>
                </a:rPr>
                <a:t>1</a:t>
              </a:r>
            </a:p>
          </p:txBody>
        </p:sp>
      </p:grpSp>
      <p:grpSp>
        <p:nvGrpSpPr>
          <p:cNvPr id="179" name="Google Shape;179;p34"/>
          <p:cNvGrpSpPr/>
          <p:nvPr/>
        </p:nvGrpSpPr>
        <p:grpSpPr>
          <a:xfrm>
            <a:off x="2618469" y="2904225"/>
            <a:ext cx="428100" cy="428100"/>
            <a:chOff x="8140800" y="1090050"/>
            <a:chExt cx="428100" cy="428100"/>
          </a:xfrm>
        </p:grpSpPr>
        <p:sp>
          <p:nvSpPr>
            <p:cNvPr id="180" name="Google Shape;180;p34"/>
            <p:cNvSpPr/>
            <p:nvPr/>
          </p:nvSpPr>
          <p:spPr>
            <a:xfrm>
              <a:off x="8140800" y="1090050"/>
              <a:ext cx="428100" cy="4281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4"/>
            <p:cNvSpPr/>
            <p:nvPr/>
          </p:nvSpPr>
          <p:spPr>
            <a:xfrm>
              <a:off x="8262924" y="1168575"/>
              <a:ext cx="183866" cy="271049"/>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1"/>
                  </a:solidFill>
                  <a:latin typeface="Overpass;800"/>
                </a:rPr>
                <a:t>2</a:t>
              </a:r>
            </a:p>
          </p:txBody>
        </p:sp>
      </p:grpSp>
      <p:grpSp>
        <p:nvGrpSpPr>
          <p:cNvPr id="182" name="Google Shape;182;p34"/>
          <p:cNvGrpSpPr/>
          <p:nvPr/>
        </p:nvGrpSpPr>
        <p:grpSpPr>
          <a:xfrm>
            <a:off x="2618469" y="3520063"/>
            <a:ext cx="428100" cy="428100"/>
            <a:chOff x="8140813" y="1631163"/>
            <a:chExt cx="428100" cy="428100"/>
          </a:xfrm>
        </p:grpSpPr>
        <p:sp>
          <p:nvSpPr>
            <p:cNvPr id="183" name="Google Shape;183;p34"/>
            <p:cNvSpPr/>
            <p:nvPr/>
          </p:nvSpPr>
          <p:spPr>
            <a:xfrm>
              <a:off x="8140813" y="1631163"/>
              <a:ext cx="428100" cy="4281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4"/>
            <p:cNvSpPr/>
            <p:nvPr/>
          </p:nvSpPr>
          <p:spPr>
            <a:xfrm>
              <a:off x="8262912" y="1709099"/>
              <a:ext cx="183875" cy="272233"/>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solidFill>
                    <a:schemeClr val="lt1"/>
                  </a:solidFill>
                  <a:latin typeface="Overpass;800"/>
                </a:rPr>
                <a:t>3</a:t>
              </a:r>
            </a:p>
          </p:txBody>
        </p:sp>
      </p:grpSp>
      <p:pic>
        <p:nvPicPr>
          <p:cNvPr id="19" name="Picture 2" descr="Branding – Hack Club">
            <a:extLst>
              <a:ext uri="{FF2B5EF4-FFF2-40B4-BE49-F238E27FC236}">
                <a16:creationId xmlns:a16="http://schemas.microsoft.com/office/drawing/2014/main" id="{47FA6841-D920-45CE-8114-FAA79DC1DC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p:nvPr/>
        </p:nvSpPr>
        <p:spPr>
          <a:xfrm>
            <a:off x="945000" y="137250"/>
            <a:ext cx="8241000" cy="6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Parents &amp; Children - 1</a:t>
            </a:r>
            <a:endParaRPr sz="3500" b="1">
              <a:solidFill>
                <a:srgbClr val="434343"/>
              </a:solidFill>
              <a:latin typeface="Overpass"/>
              <a:ea typeface="Overpass"/>
              <a:cs typeface="Overpass"/>
              <a:sym typeface="Overpass"/>
            </a:endParaRPr>
          </a:p>
        </p:txBody>
      </p:sp>
      <p:grpSp>
        <p:nvGrpSpPr>
          <p:cNvPr id="190" name="Google Shape;190;p35"/>
          <p:cNvGrpSpPr/>
          <p:nvPr/>
        </p:nvGrpSpPr>
        <p:grpSpPr>
          <a:xfrm>
            <a:off x="131164" y="170287"/>
            <a:ext cx="782291" cy="731330"/>
            <a:chOff x="2113284" y="786494"/>
            <a:chExt cx="952503" cy="952501"/>
          </a:xfrm>
        </p:grpSpPr>
        <p:sp>
          <p:nvSpPr>
            <p:cNvPr id="191" name="Google Shape;191;p35"/>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35"/>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193" name="Google Shape;193;p35"/>
          <p:cNvSpPr txBox="1"/>
          <p:nvPr/>
        </p:nvSpPr>
        <p:spPr>
          <a:xfrm>
            <a:off x="574225" y="1018575"/>
            <a:ext cx="2140500" cy="98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434343"/>
                </a:solidFill>
                <a:latin typeface="Overpass Light"/>
                <a:ea typeface="Overpass Light"/>
                <a:cs typeface="Overpass Light"/>
                <a:sym typeface="Overpass Light"/>
              </a:rPr>
              <a:t>Create a new Cube object in using the “+” button</a:t>
            </a:r>
            <a:endParaRPr sz="12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r>
              <a:rPr lang="en" sz="1000" i="1">
                <a:solidFill>
                  <a:srgbClr val="434343"/>
                </a:solidFill>
                <a:latin typeface="Overpass Light"/>
                <a:ea typeface="Overpass Light"/>
                <a:cs typeface="Overpass Light"/>
                <a:sym typeface="Overpass Light"/>
              </a:rPr>
              <a:t>*Note the Position of this Cube in the Inspector</a:t>
            </a:r>
            <a:endParaRPr sz="1000" i="1">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200">
              <a:solidFill>
                <a:srgbClr val="434343"/>
              </a:solidFill>
              <a:latin typeface="Overpass Light"/>
              <a:ea typeface="Overpass Light"/>
              <a:cs typeface="Overpass Light"/>
              <a:sym typeface="Overpass Light"/>
            </a:endParaRPr>
          </a:p>
        </p:txBody>
      </p:sp>
      <p:pic>
        <p:nvPicPr>
          <p:cNvPr id="194" name="Google Shape;194;p35"/>
          <p:cNvPicPr preferRelativeResize="0"/>
          <p:nvPr/>
        </p:nvPicPr>
        <p:blipFill rotWithShape="1">
          <a:blip r:embed="rId3">
            <a:alphaModFix/>
          </a:blip>
          <a:srcRect b="31506"/>
          <a:stretch/>
        </p:blipFill>
        <p:spPr>
          <a:xfrm>
            <a:off x="173106" y="1942650"/>
            <a:ext cx="2541594" cy="2037876"/>
          </a:xfrm>
          <a:prstGeom prst="rect">
            <a:avLst/>
          </a:prstGeom>
          <a:noFill/>
          <a:ln>
            <a:noFill/>
          </a:ln>
        </p:spPr>
      </p:pic>
      <p:pic>
        <p:nvPicPr>
          <p:cNvPr id="195" name="Google Shape;195;p35"/>
          <p:cNvPicPr preferRelativeResize="0"/>
          <p:nvPr/>
        </p:nvPicPr>
        <p:blipFill rotWithShape="1">
          <a:blip r:embed="rId4">
            <a:alphaModFix/>
          </a:blip>
          <a:srcRect t="16709" b="25967"/>
          <a:stretch/>
        </p:blipFill>
        <p:spPr>
          <a:xfrm>
            <a:off x="173100" y="4054271"/>
            <a:ext cx="2541593" cy="739279"/>
          </a:xfrm>
          <a:prstGeom prst="rect">
            <a:avLst/>
          </a:prstGeom>
          <a:noFill/>
          <a:ln>
            <a:noFill/>
          </a:ln>
        </p:spPr>
      </p:pic>
      <p:pic>
        <p:nvPicPr>
          <p:cNvPr id="196" name="Google Shape;196;p35"/>
          <p:cNvPicPr preferRelativeResize="0"/>
          <p:nvPr/>
        </p:nvPicPr>
        <p:blipFill>
          <a:blip r:embed="rId5">
            <a:alphaModFix/>
          </a:blip>
          <a:stretch>
            <a:fillRect/>
          </a:stretch>
        </p:blipFill>
        <p:spPr>
          <a:xfrm>
            <a:off x="3671680" y="1942650"/>
            <a:ext cx="2140616" cy="1543050"/>
          </a:xfrm>
          <a:prstGeom prst="rect">
            <a:avLst/>
          </a:prstGeom>
          <a:noFill/>
          <a:ln>
            <a:noFill/>
          </a:ln>
        </p:spPr>
      </p:pic>
      <p:sp>
        <p:nvSpPr>
          <p:cNvPr id="197" name="Google Shape;197;p35"/>
          <p:cNvSpPr/>
          <p:nvPr/>
        </p:nvSpPr>
        <p:spPr>
          <a:xfrm rot="10800000" flipH="1">
            <a:off x="5010137" y="3092425"/>
            <a:ext cx="348300" cy="3033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35"/>
          <p:cNvPicPr preferRelativeResize="0"/>
          <p:nvPr/>
        </p:nvPicPr>
        <p:blipFill>
          <a:blip r:embed="rId6">
            <a:alphaModFix/>
          </a:blip>
          <a:stretch>
            <a:fillRect/>
          </a:stretch>
        </p:blipFill>
        <p:spPr>
          <a:xfrm>
            <a:off x="6474086" y="1942651"/>
            <a:ext cx="2237290" cy="1543050"/>
          </a:xfrm>
          <a:prstGeom prst="rect">
            <a:avLst/>
          </a:prstGeom>
          <a:noFill/>
          <a:ln>
            <a:noFill/>
          </a:ln>
        </p:spPr>
      </p:pic>
      <p:sp>
        <p:nvSpPr>
          <p:cNvPr id="199" name="Google Shape;199;p35"/>
          <p:cNvSpPr txBox="1"/>
          <p:nvPr/>
        </p:nvSpPr>
        <p:spPr>
          <a:xfrm>
            <a:off x="3650737" y="1018575"/>
            <a:ext cx="2182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434343"/>
                </a:solidFill>
                <a:latin typeface="Overpass Light"/>
                <a:ea typeface="Overpass Light"/>
                <a:cs typeface="Overpass Light"/>
                <a:sym typeface="Overpass Light"/>
              </a:rPr>
              <a:t>Select the Cube Object, then drag it onto the </a:t>
            </a:r>
            <a:r>
              <a:rPr lang="en" sz="1200" b="1">
                <a:solidFill>
                  <a:srgbClr val="434343"/>
                </a:solidFill>
                <a:latin typeface="Overpass"/>
                <a:ea typeface="Overpass"/>
                <a:cs typeface="Overpass"/>
                <a:sym typeface="Overpass"/>
              </a:rPr>
              <a:t>Empty “Cube Dude” Object</a:t>
            </a:r>
            <a:endParaRPr sz="1200" b="1">
              <a:solidFill>
                <a:srgbClr val="434343"/>
              </a:solidFill>
              <a:latin typeface="Overpass"/>
              <a:ea typeface="Overpass"/>
              <a:cs typeface="Overpass"/>
              <a:sym typeface="Overpass"/>
            </a:endParaRPr>
          </a:p>
        </p:txBody>
      </p:sp>
      <p:sp>
        <p:nvSpPr>
          <p:cNvPr id="200" name="Google Shape;200;p35"/>
          <p:cNvSpPr txBox="1"/>
          <p:nvPr/>
        </p:nvSpPr>
        <p:spPr>
          <a:xfrm>
            <a:off x="6474000" y="1018575"/>
            <a:ext cx="22374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434343"/>
                </a:solidFill>
                <a:latin typeface="Overpass Light"/>
                <a:ea typeface="Overpass Light"/>
                <a:cs typeface="Overpass Light"/>
                <a:sym typeface="Overpass Light"/>
              </a:rPr>
              <a:t>This Creates a </a:t>
            </a:r>
            <a:r>
              <a:rPr lang="en" sz="1300" b="1">
                <a:solidFill>
                  <a:srgbClr val="434343"/>
                </a:solidFill>
                <a:latin typeface="Overpass"/>
                <a:ea typeface="Overpass"/>
                <a:cs typeface="Overpass"/>
                <a:sym typeface="Overpass"/>
              </a:rPr>
              <a:t>Parent /Child Relationship</a:t>
            </a:r>
            <a:r>
              <a:rPr lang="en" sz="1300">
                <a:solidFill>
                  <a:srgbClr val="434343"/>
                </a:solidFill>
                <a:latin typeface="Overpass Light"/>
                <a:ea typeface="Overpass Light"/>
                <a:cs typeface="Overpass Light"/>
                <a:sym typeface="Overpass Light"/>
              </a:rPr>
              <a:t> where “Cube” is an object within “Cube Dude”</a:t>
            </a:r>
            <a:endParaRPr sz="1300">
              <a:solidFill>
                <a:srgbClr val="434343"/>
              </a:solidFill>
              <a:latin typeface="Overpass Light"/>
              <a:ea typeface="Overpass Light"/>
              <a:cs typeface="Overpass Light"/>
              <a:sym typeface="Overpass Light"/>
            </a:endParaRPr>
          </a:p>
        </p:txBody>
      </p:sp>
      <p:sp>
        <p:nvSpPr>
          <p:cNvPr id="201" name="Google Shape;201;p35"/>
          <p:cNvSpPr txBox="1"/>
          <p:nvPr/>
        </p:nvSpPr>
        <p:spPr>
          <a:xfrm>
            <a:off x="3594325" y="3578475"/>
            <a:ext cx="5379600"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a:t>
            </a:r>
            <a:r>
              <a:rPr lang="en" sz="1600" b="1" dirty="0">
                <a:solidFill>
                  <a:srgbClr val="434343"/>
                </a:solidFill>
                <a:latin typeface="Overpass"/>
                <a:ea typeface="Overpass"/>
                <a:cs typeface="Overpass"/>
                <a:sym typeface="Overpass"/>
              </a:rPr>
              <a:t>Cube Dude</a:t>
            </a:r>
            <a:r>
              <a:rPr lang="en" sz="1600" dirty="0">
                <a:solidFill>
                  <a:srgbClr val="434343"/>
                </a:solidFill>
                <a:latin typeface="Overpass Light"/>
                <a:ea typeface="Overpass Light"/>
                <a:cs typeface="Overpass Light"/>
                <a:sym typeface="Overpass Light"/>
              </a:rPr>
              <a:t>” is still at position 0,0,0 but “</a:t>
            </a:r>
            <a:r>
              <a:rPr lang="en" sz="1600" b="1" dirty="0">
                <a:solidFill>
                  <a:srgbClr val="434343"/>
                </a:solidFill>
                <a:latin typeface="Overpass"/>
                <a:ea typeface="Overpass"/>
                <a:cs typeface="Overpass"/>
                <a:sym typeface="Overpass"/>
              </a:rPr>
              <a:t>Cube</a:t>
            </a:r>
            <a:r>
              <a:rPr lang="en" sz="1600" dirty="0">
                <a:solidFill>
                  <a:srgbClr val="434343"/>
                </a:solidFill>
                <a:latin typeface="Overpass Light"/>
                <a:ea typeface="Overpass Light"/>
                <a:cs typeface="Overpass Light"/>
                <a:sym typeface="Overpass Light"/>
              </a:rPr>
              <a:t>” maintains its position attributes </a:t>
            </a:r>
            <a:r>
              <a:rPr lang="en" sz="1600" b="1" i="1" u="sng" dirty="0">
                <a:solidFill>
                  <a:srgbClr val="434343"/>
                </a:solidFill>
                <a:latin typeface="Overpass"/>
                <a:ea typeface="Overpass"/>
                <a:cs typeface="Overpass"/>
                <a:sym typeface="Overpass"/>
              </a:rPr>
              <a:t>relative to the “Cube Dude” object</a:t>
            </a:r>
            <a:r>
              <a:rPr lang="en" sz="1600" i="1" dirty="0">
                <a:solidFill>
                  <a:srgbClr val="434343"/>
                </a:solidFill>
                <a:latin typeface="Overpass Light"/>
                <a:ea typeface="Overpass Light"/>
                <a:cs typeface="Overpass Light"/>
                <a:sym typeface="Overpass Light"/>
              </a:rPr>
              <a:t>.</a:t>
            </a:r>
            <a:r>
              <a:rPr lang="en" sz="1600" dirty="0">
                <a:solidFill>
                  <a:srgbClr val="434343"/>
                </a:solidFill>
                <a:latin typeface="Overpass Light"/>
                <a:ea typeface="Overpass Light"/>
                <a:cs typeface="Overpass Light"/>
                <a:sym typeface="Overpass Light"/>
              </a:rPr>
              <a:t>  Changing the position of the parent object will now move the cube visually, but not change its position attributes in the inspector.</a:t>
            </a: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600" dirty="0">
              <a:solidFill>
                <a:srgbClr val="434343"/>
              </a:solidFill>
              <a:latin typeface="Overpass Light"/>
              <a:ea typeface="Overpass Light"/>
              <a:cs typeface="Overpass Light"/>
              <a:sym typeface="Overpass Light"/>
            </a:endParaRPr>
          </a:p>
        </p:txBody>
      </p:sp>
      <p:grpSp>
        <p:nvGrpSpPr>
          <p:cNvPr id="202" name="Google Shape;202;p35"/>
          <p:cNvGrpSpPr/>
          <p:nvPr/>
        </p:nvGrpSpPr>
        <p:grpSpPr>
          <a:xfrm>
            <a:off x="173094" y="1165500"/>
            <a:ext cx="428100" cy="428100"/>
            <a:chOff x="8105950" y="468825"/>
            <a:chExt cx="428100" cy="428100"/>
          </a:xfrm>
        </p:grpSpPr>
        <p:sp>
          <p:nvSpPr>
            <p:cNvPr id="203" name="Google Shape;203;p35"/>
            <p:cNvSpPr/>
            <p:nvPr/>
          </p:nvSpPr>
          <p:spPr>
            <a:xfrm>
              <a:off x="8105950" y="468825"/>
              <a:ext cx="428100" cy="4281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a:off x="8265525" y="547350"/>
              <a:ext cx="108950" cy="271051"/>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solidFill>
                    <a:schemeClr val="lt1"/>
                  </a:solidFill>
                  <a:latin typeface="Overpass;800"/>
                </a:rPr>
                <a:t>1</a:t>
              </a:r>
            </a:p>
          </p:txBody>
        </p:sp>
      </p:grpSp>
      <p:grpSp>
        <p:nvGrpSpPr>
          <p:cNvPr id="205" name="Google Shape;205;p35"/>
          <p:cNvGrpSpPr/>
          <p:nvPr/>
        </p:nvGrpSpPr>
        <p:grpSpPr>
          <a:xfrm>
            <a:off x="3243569" y="1165500"/>
            <a:ext cx="428100" cy="428100"/>
            <a:chOff x="8140800" y="1090050"/>
            <a:chExt cx="428100" cy="428100"/>
          </a:xfrm>
        </p:grpSpPr>
        <p:sp>
          <p:nvSpPr>
            <p:cNvPr id="206" name="Google Shape;206;p35"/>
            <p:cNvSpPr/>
            <p:nvPr/>
          </p:nvSpPr>
          <p:spPr>
            <a:xfrm>
              <a:off x="8140800" y="1090050"/>
              <a:ext cx="428100" cy="4281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8262924" y="1168575"/>
              <a:ext cx="183866" cy="271049"/>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1"/>
                  </a:solidFill>
                  <a:latin typeface="Overpass;800"/>
                </a:rPr>
                <a:t>2</a:t>
              </a:r>
            </a:p>
          </p:txBody>
        </p:sp>
      </p:grpSp>
      <p:grpSp>
        <p:nvGrpSpPr>
          <p:cNvPr id="208" name="Google Shape;208;p35"/>
          <p:cNvGrpSpPr/>
          <p:nvPr/>
        </p:nvGrpSpPr>
        <p:grpSpPr>
          <a:xfrm>
            <a:off x="6076919" y="1165500"/>
            <a:ext cx="428100" cy="428100"/>
            <a:chOff x="8140813" y="1631163"/>
            <a:chExt cx="428100" cy="428100"/>
          </a:xfrm>
        </p:grpSpPr>
        <p:sp>
          <p:nvSpPr>
            <p:cNvPr id="209" name="Google Shape;209;p35"/>
            <p:cNvSpPr/>
            <p:nvPr/>
          </p:nvSpPr>
          <p:spPr>
            <a:xfrm>
              <a:off x="8140813" y="1631163"/>
              <a:ext cx="428100" cy="4281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8262912" y="1709099"/>
              <a:ext cx="183875" cy="272233"/>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solidFill>
                    <a:schemeClr val="lt1"/>
                  </a:solidFill>
                  <a:latin typeface="Overpass;800"/>
                </a:rPr>
                <a:t>3</a:t>
              </a:r>
            </a:p>
          </p:txBody>
        </p:sp>
      </p:grpSp>
      <p:pic>
        <p:nvPicPr>
          <p:cNvPr id="24" name="Picture 2" descr="Branding – Hack Club">
            <a:extLst>
              <a:ext uri="{FF2B5EF4-FFF2-40B4-BE49-F238E27FC236}">
                <a16:creationId xmlns:a16="http://schemas.microsoft.com/office/drawing/2014/main" id="{5DA3C6C7-3309-4620-866C-85DD47093A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p:nvPr/>
        </p:nvSpPr>
        <p:spPr>
          <a:xfrm>
            <a:off x="945000" y="137250"/>
            <a:ext cx="8241000" cy="6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Parents &amp; Children - 2</a:t>
            </a:r>
            <a:endParaRPr sz="3500" b="1">
              <a:solidFill>
                <a:srgbClr val="434343"/>
              </a:solidFill>
              <a:latin typeface="Overpass"/>
              <a:ea typeface="Overpass"/>
              <a:cs typeface="Overpass"/>
              <a:sym typeface="Overpass"/>
            </a:endParaRPr>
          </a:p>
        </p:txBody>
      </p:sp>
      <p:grpSp>
        <p:nvGrpSpPr>
          <p:cNvPr id="216" name="Google Shape;216;p36"/>
          <p:cNvGrpSpPr/>
          <p:nvPr/>
        </p:nvGrpSpPr>
        <p:grpSpPr>
          <a:xfrm>
            <a:off x="131164" y="170287"/>
            <a:ext cx="782291" cy="731330"/>
            <a:chOff x="2113284" y="786494"/>
            <a:chExt cx="952503" cy="952501"/>
          </a:xfrm>
        </p:grpSpPr>
        <p:sp>
          <p:nvSpPr>
            <p:cNvPr id="217" name="Google Shape;217;p36"/>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18" name="Google Shape;218;p36"/>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19" name="Google Shape;219;p36"/>
          <p:cNvSpPr txBox="1"/>
          <p:nvPr/>
        </p:nvSpPr>
        <p:spPr>
          <a:xfrm>
            <a:off x="192200" y="1090975"/>
            <a:ext cx="3362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verpass Light"/>
                <a:ea typeface="Overpass Light"/>
                <a:cs typeface="Overpass Light"/>
                <a:sym typeface="Overpass Light"/>
              </a:rPr>
              <a:t>You can add more objects through the drag and drop method, or right click on the parent object and select objects to automatically add them as children. </a:t>
            </a:r>
            <a:endParaRPr>
              <a:latin typeface="Overpass Light"/>
              <a:ea typeface="Overpass Light"/>
              <a:cs typeface="Overpass Light"/>
              <a:sym typeface="Overpass Light"/>
            </a:endParaRPr>
          </a:p>
        </p:txBody>
      </p:sp>
      <p:sp>
        <p:nvSpPr>
          <p:cNvPr id="220" name="Google Shape;220;p36"/>
          <p:cNvSpPr txBox="1"/>
          <p:nvPr/>
        </p:nvSpPr>
        <p:spPr>
          <a:xfrm>
            <a:off x="3934250" y="1090975"/>
            <a:ext cx="46407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Add a </a:t>
            </a:r>
            <a:r>
              <a:rPr lang="en" b="1">
                <a:solidFill>
                  <a:srgbClr val="434343"/>
                </a:solidFill>
                <a:latin typeface="Overpass"/>
                <a:ea typeface="Overpass"/>
                <a:cs typeface="Overpass"/>
                <a:sym typeface="Overpass"/>
              </a:rPr>
              <a:t>Sphere</a:t>
            </a:r>
            <a:r>
              <a:rPr lang="en">
                <a:solidFill>
                  <a:srgbClr val="434343"/>
                </a:solidFill>
                <a:latin typeface="Overpass Light"/>
                <a:ea typeface="Overpass Light"/>
                <a:cs typeface="Overpass Light"/>
                <a:sym typeface="Overpass Light"/>
              </a:rPr>
              <a:t> as a child to the </a:t>
            </a:r>
            <a:r>
              <a:rPr lang="en" b="1">
                <a:solidFill>
                  <a:srgbClr val="434343"/>
                </a:solidFill>
                <a:latin typeface="Overpass"/>
                <a:ea typeface="Overpass"/>
                <a:cs typeface="Overpass"/>
                <a:sym typeface="Overpass"/>
              </a:rPr>
              <a:t>Cube Dude</a:t>
            </a:r>
            <a:r>
              <a:rPr lang="en">
                <a:solidFill>
                  <a:srgbClr val="434343"/>
                </a:solidFill>
                <a:latin typeface="Overpass Light"/>
                <a:ea typeface="Overpass Light"/>
                <a:cs typeface="Overpass Light"/>
                <a:sym typeface="Overpass Light"/>
              </a:rPr>
              <a:t> Object.  Position this on top of the cube to act as the head of a character.   </a:t>
            </a: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200" i="1">
                <a:solidFill>
                  <a:srgbClr val="434343"/>
                </a:solidFill>
                <a:latin typeface="Overpass Light"/>
                <a:ea typeface="Overpass Light"/>
                <a:cs typeface="Overpass Light"/>
                <a:sym typeface="Overpass Light"/>
              </a:rPr>
              <a:t>*Remember that each child will have it’s own attributes but the Transform properties will be relative to the properties of the parent object. </a:t>
            </a:r>
            <a:endParaRPr sz="1200" i="1">
              <a:solidFill>
                <a:srgbClr val="434343"/>
              </a:solidFill>
              <a:latin typeface="Overpass Light"/>
              <a:ea typeface="Overpass Light"/>
              <a:cs typeface="Overpass Light"/>
              <a:sym typeface="Overpass Light"/>
            </a:endParaRPr>
          </a:p>
        </p:txBody>
      </p:sp>
      <p:pic>
        <p:nvPicPr>
          <p:cNvPr id="221" name="Google Shape;221;p36"/>
          <p:cNvPicPr preferRelativeResize="0"/>
          <p:nvPr/>
        </p:nvPicPr>
        <p:blipFill>
          <a:blip r:embed="rId3">
            <a:alphaModFix/>
          </a:blip>
          <a:stretch>
            <a:fillRect/>
          </a:stretch>
        </p:blipFill>
        <p:spPr>
          <a:xfrm>
            <a:off x="192200" y="3005825"/>
            <a:ext cx="3362300" cy="2022099"/>
          </a:xfrm>
          <a:prstGeom prst="rect">
            <a:avLst/>
          </a:prstGeom>
          <a:noFill/>
          <a:ln>
            <a:noFill/>
          </a:ln>
        </p:spPr>
      </p:pic>
      <p:pic>
        <p:nvPicPr>
          <p:cNvPr id="222" name="Google Shape;222;p36"/>
          <p:cNvPicPr preferRelativeResize="0"/>
          <p:nvPr/>
        </p:nvPicPr>
        <p:blipFill>
          <a:blip r:embed="rId4">
            <a:alphaModFix/>
          </a:blip>
          <a:stretch>
            <a:fillRect/>
          </a:stretch>
        </p:blipFill>
        <p:spPr>
          <a:xfrm>
            <a:off x="3991789" y="2667126"/>
            <a:ext cx="3195425" cy="2272125"/>
          </a:xfrm>
          <a:prstGeom prst="rect">
            <a:avLst/>
          </a:prstGeom>
          <a:noFill/>
          <a:ln>
            <a:noFill/>
          </a:ln>
        </p:spPr>
      </p:pic>
      <p:pic>
        <p:nvPicPr>
          <p:cNvPr id="10" name="Picture 2" descr="Branding – Hack Club">
            <a:extLst>
              <a:ext uri="{FF2B5EF4-FFF2-40B4-BE49-F238E27FC236}">
                <a16:creationId xmlns:a16="http://schemas.microsoft.com/office/drawing/2014/main" id="{371F81EE-43F1-4B44-A63A-2A9655B374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1913</Words>
  <Application>Microsoft Office PowerPoint</Application>
  <PresentationFormat>On-screen Show (16:9)</PresentationFormat>
  <Paragraphs>165</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Overpass</vt:lpstr>
      <vt:lpstr>Arial</vt:lpstr>
      <vt:lpstr>Overpass;800</vt:lpstr>
      <vt:lpstr>Overpass Light</vt:lpstr>
      <vt:lpstr>Calibri Light</vt:lpstr>
      <vt:lpstr>Office Theme</vt:lpstr>
      <vt:lpstr>Lesson: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1.2</dc:title>
  <dc:creator>Walid Ahmed Hamdi Kassab Al-Shark</dc:creator>
  <cp:lastModifiedBy>Walid Ahmed Hamdi Kassab Al-Shark</cp:lastModifiedBy>
  <cp:revision>1</cp:revision>
  <dcterms:modified xsi:type="dcterms:W3CDTF">2022-04-01T05:11:08Z</dcterms:modified>
</cp:coreProperties>
</file>