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embeddedFontLst>
    <p:embeddedFont>
      <p:font typeface="Calibri" panose="020F0502020204030204" pitchFamily="34" charset="0"/>
      <p:regular r:id="rId52"/>
      <p:bold r:id="rId53"/>
      <p:italic r:id="rId54"/>
      <p:boldItalic r:id="rId55"/>
    </p:embeddedFont>
    <p:embeddedFont>
      <p:font typeface="Calibri Light" panose="020F0302020204030204" pitchFamily="34" charset="0"/>
      <p:regular r:id="rId56"/>
      <p:italic r:id="rId57"/>
    </p:embeddedFont>
    <p:embeddedFont>
      <p:font typeface="Overpass" panose="020B0604020202020204" charset="0"/>
      <p:regular r:id="rId58"/>
      <p:bold r:id="rId59"/>
      <p:italic r:id="rId60"/>
      <p:boldItalic r:id="rId61"/>
    </p:embeddedFont>
    <p:embeddedFont>
      <p:font typeface="Overpass Light" panose="020B0604020202020204"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187A9A-4B82-4D03-9192-E1F5170A51C2}">
  <a:tblStyle styleId="{B4187A9A-4B82-4D03-9192-E1F5170A51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25C5E6-4470-4F80-A25D-A55CD36A0FA7}"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7c64d0193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7c64d0193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490f5b9d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490f5b9d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a51e1ca6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a51e1ca6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490f5b9d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490f5b9d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490f5b9dc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490f5b9dc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80af23f9b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780af23f9b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490f5b9d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0490f5b9d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490f5b9d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490f5b9d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0490f5b9d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490f5b9d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490f5b9dc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490f5b9dc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73a5ebfc9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73a5ebfc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73a5ebfc9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173a5ebfc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73a5ebfc9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73a5ebfc9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0490f5b9d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0490f5b9d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490f5b9dc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0490f5b9d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0490f5b9d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0490f5b9d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8a54593ad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8a54593ad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173a5ebfc9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173a5ebfc9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73a5ebfc9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173a5ebfc9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73a5ebfc9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73a5ebfc9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73a5ebfc9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173a5ebfc9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73a5ebfc9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173a5ebfc9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73a5ebfc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73a5ebfc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173a5ebfc9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173a5ebfc9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091361bb0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091361bb0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091361bb04_2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091361bb04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091361bb04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091361bb04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091361bb04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091361bb04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91361bb04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91361bb04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091361bb04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091361bb04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091361bb04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091361bb0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091361bb04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091361bb04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091361bb04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091361bb04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7d1f1a60c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7d1f1a60c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091361bb04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091361bb04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091361bb04_2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091361bb04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091361bb04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091361bb04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091361bb04_2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091361bb04_2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091361bb04_2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091361bb04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091361bb04_2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091361bb04_2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091361bb04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091361bb04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173a5ebfc9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173a5ebfc9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091361bb04_2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091361bb04_2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77d1f1a60c_3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77d1f1a60c_3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91361bb04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91361bb04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73a5ebfc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73a5ebfc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73a5ebf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73a5ebf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7c64d0193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7c64d0193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a54593ad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a54593ad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BEDA-B911-4D33-9097-F421548E840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41079F7-89DE-4BF4-A026-CEAF93BDB6F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A168EE2-99AE-4814-AAF7-C3FF200743FA}"/>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5" name="Footer Placeholder 4">
            <a:extLst>
              <a:ext uri="{FF2B5EF4-FFF2-40B4-BE49-F238E27FC236}">
                <a16:creationId xmlns:a16="http://schemas.microsoft.com/office/drawing/2014/main" id="{D3B63C32-D06A-4CD8-A4FD-53D38D4F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91296-9700-4E56-B97D-81BFEDCCFC30}"/>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18726242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65DB-C027-4B4D-B386-4D6150712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5767E1-94C0-4B6E-8893-DD317A642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32A9D-A2BC-4C64-AA52-1126E7DAE4B9}"/>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5" name="Footer Placeholder 4">
            <a:extLst>
              <a:ext uri="{FF2B5EF4-FFF2-40B4-BE49-F238E27FC236}">
                <a16:creationId xmlns:a16="http://schemas.microsoft.com/office/drawing/2014/main" id="{FDA3D426-C73F-4067-8C7B-C42C97CBF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6F185-C073-40A9-8420-02EBBCF3B683}"/>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38554450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377A9-B820-4473-889F-38BD248EE8A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7F06D8-0046-4C16-8845-61C38B6A57B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B951C-9C9A-49EB-AFB8-CBA1F05EFE3E}"/>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5" name="Footer Placeholder 4">
            <a:extLst>
              <a:ext uri="{FF2B5EF4-FFF2-40B4-BE49-F238E27FC236}">
                <a16:creationId xmlns:a16="http://schemas.microsoft.com/office/drawing/2014/main" id="{820607AD-771B-41FC-AA45-2D9761343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0D88C-EA0C-41F3-A263-7BA0C140BAC5}"/>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4046819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221133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Terms">
  <p:cSld name="Key Terms">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2286431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ook">
  <p:cSld name="Hoo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4274561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struct">
  <p:cSld name="Instruct">
    <p:spTree>
      <p:nvGrpSpPr>
        <p:cNvPr id="1" name="Shape 27"/>
        <p:cNvGrpSpPr/>
        <p:nvPr/>
      </p:nvGrpSpPr>
      <p:grpSpPr>
        <a:xfrm>
          <a:off x="0" y="0"/>
          <a:ext cx="0" cy="0"/>
          <a:chOff x="0" y="0"/>
          <a:chExt cx="0" cy="0"/>
        </a:xfrm>
      </p:grpSpPr>
      <p:sp>
        <p:nvSpPr>
          <p:cNvPr id="28" name="Google Shape;28;p9"/>
          <p:cNvSpPr txBox="1">
            <a:spLocks noGrp="1"/>
          </p:cNvSpPr>
          <p:nvPr>
            <p:ph type="body" idx="1"/>
          </p:nvPr>
        </p:nvSpPr>
        <p:spPr>
          <a:xfrm>
            <a:off x="386325" y="1182975"/>
            <a:ext cx="8352600" cy="3126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117976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xplore">
  <p:cSld name="Explore">
    <p:spTree>
      <p:nvGrpSpPr>
        <p:cNvPr id="1" name="Shape 30"/>
        <p:cNvGrpSpPr/>
        <p:nvPr/>
      </p:nvGrpSpPr>
      <p:grpSpPr>
        <a:xfrm>
          <a:off x="0" y="0"/>
          <a:ext cx="0" cy="0"/>
          <a:chOff x="0" y="0"/>
          <a:chExt cx="0" cy="0"/>
        </a:xfrm>
      </p:grpSpPr>
    </p:spTree>
    <p:extLst>
      <p:ext uri="{BB962C8B-B14F-4D97-AF65-F5344CB8AC3E}">
        <p14:creationId xmlns:p14="http://schemas.microsoft.com/office/powerpoint/2010/main" val="127333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eck for Understanding">
  <p:cSld name="Check for Understanding">
    <p:spTree>
      <p:nvGrpSpPr>
        <p:cNvPr id="1" name="Shape 32"/>
        <p:cNvGrpSpPr/>
        <p:nvPr/>
      </p:nvGrpSpPr>
      <p:grpSpPr>
        <a:xfrm>
          <a:off x="0" y="0"/>
          <a:ext cx="0" cy="0"/>
          <a:chOff x="0" y="0"/>
          <a:chExt cx="0" cy="0"/>
        </a:xfrm>
      </p:grpSpPr>
    </p:spTree>
    <p:extLst>
      <p:ext uri="{BB962C8B-B14F-4D97-AF65-F5344CB8AC3E}">
        <p14:creationId xmlns:p14="http://schemas.microsoft.com/office/powerpoint/2010/main" val="394983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1">
  <p:cSld name="Title slide 1">
    <p:spTree>
      <p:nvGrpSpPr>
        <p:cNvPr id="1" name="Shape 95"/>
        <p:cNvGrpSpPr/>
        <p:nvPr/>
      </p:nvGrpSpPr>
      <p:grpSpPr>
        <a:xfrm>
          <a:off x="0" y="0"/>
          <a:ext cx="0" cy="0"/>
          <a:chOff x="0" y="0"/>
          <a:chExt cx="0" cy="0"/>
        </a:xfrm>
      </p:grpSpPr>
    </p:spTree>
    <p:extLst>
      <p:ext uri="{BB962C8B-B14F-4D97-AF65-F5344CB8AC3E}">
        <p14:creationId xmlns:p14="http://schemas.microsoft.com/office/powerpoint/2010/main" val="84219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0F02-D76F-412D-92CB-C5CA25DA3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890A47-9D66-4F26-9466-AD1C9210F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428DE-385D-45E3-B379-09A6EB5B3065}"/>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5" name="Footer Placeholder 4">
            <a:extLst>
              <a:ext uri="{FF2B5EF4-FFF2-40B4-BE49-F238E27FC236}">
                <a16:creationId xmlns:a16="http://schemas.microsoft.com/office/drawing/2014/main" id="{70816EE5-6130-4380-B6F8-069A04537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5BD4D-F776-4C75-BA2E-46E22A139784}"/>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35646237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33F6-A352-4BA2-A251-9133AF0C438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F53BC79-E4B9-42A5-ABE5-902970BB4E0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FBEE81-8E52-424C-8E75-A70087C8EE39}"/>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5" name="Footer Placeholder 4">
            <a:extLst>
              <a:ext uri="{FF2B5EF4-FFF2-40B4-BE49-F238E27FC236}">
                <a16:creationId xmlns:a16="http://schemas.microsoft.com/office/drawing/2014/main" id="{F6AAF67A-D4A4-4F8D-8789-70C7959EF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2108C1-319A-46C9-A28A-DEBCFDA2179F}"/>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18304757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327E-57E9-4D27-AC0E-44249C6A8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C357E-96C3-4118-A40F-A461D46F0B8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0DA7FC-8149-489F-98F1-61140AED300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A58155-A981-4C26-88BD-3727C616DA80}"/>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6" name="Footer Placeholder 5">
            <a:extLst>
              <a:ext uri="{FF2B5EF4-FFF2-40B4-BE49-F238E27FC236}">
                <a16:creationId xmlns:a16="http://schemas.microsoft.com/office/drawing/2014/main" id="{AB803F7A-8938-4ECB-8A35-48A9FAE6F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133D5-18BD-4FCA-96D5-956040ED9585}"/>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19498785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245F-A554-4528-9A2C-AF8DBE8A54B6}"/>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AD4F8-33D4-4875-9092-3131FCEBEAC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5C15013-E20E-4F63-A842-F928F46C9D1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4F266-74F0-4D01-A0FE-2772F97D5F0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193F8E-520A-4F38-884B-DA034EF2CF8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8E2E3E-9407-4A9C-B86C-C138C1B6C6E8}"/>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8" name="Footer Placeholder 7">
            <a:extLst>
              <a:ext uri="{FF2B5EF4-FFF2-40B4-BE49-F238E27FC236}">
                <a16:creationId xmlns:a16="http://schemas.microsoft.com/office/drawing/2014/main" id="{E2F0C1BB-9F77-4C68-926B-0EEDDC5B26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B80466-6959-4698-8F33-14B9F9FC69B5}"/>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17667428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7758-FE88-4666-826A-CD611A2C57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5C30DE-B93A-450C-9BCC-C42BE705BC1C}"/>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4" name="Footer Placeholder 3">
            <a:extLst>
              <a:ext uri="{FF2B5EF4-FFF2-40B4-BE49-F238E27FC236}">
                <a16:creationId xmlns:a16="http://schemas.microsoft.com/office/drawing/2014/main" id="{0C0C7E9B-80DE-422E-AF2B-C11213080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2910CC-3BAE-488B-8AFF-8A9158E8BBAE}"/>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40211243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9769B-1D7A-46D4-9515-245AC0D8433C}"/>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3" name="Footer Placeholder 2">
            <a:extLst>
              <a:ext uri="{FF2B5EF4-FFF2-40B4-BE49-F238E27FC236}">
                <a16:creationId xmlns:a16="http://schemas.microsoft.com/office/drawing/2014/main" id="{8A512506-F5F1-448A-8239-07AA6FAEA3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48E902-3AC8-4DE8-88C5-FA2920413365}"/>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138998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319E-0DBD-4A06-9BBF-F31EAF8546B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FF1DFC9-A0FF-452F-8E6D-C211CB908B2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0081A8-F62D-4D3C-A973-9892EAD818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5D99DD-75D6-4B7A-BE04-5CE2A091FA99}"/>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6" name="Footer Placeholder 5">
            <a:extLst>
              <a:ext uri="{FF2B5EF4-FFF2-40B4-BE49-F238E27FC236}">
                <a16:creationId xmlns:a16="http://schemas.microsoft.com/office/drawing/2014/main" id="{4BEE72D1-60B1-44D9-8F07-A7101DF9C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AADA1-D12F-4413-8806-987049459155}"/>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10044048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D752-1CAA-4CE9-93AF-70B18A3CF96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7AE3343-6DB5-4095-B7C4-F201EDA1AF4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30617EB-9A10-4B7F-AA0C-D0A08140589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A4110-02E2-44E6-A93B-D4CFA9AB1275}"/>
              </a:ext>
            </a:extLst>
          </p:cNvPr>
          <p:cNvSpPr>
            <a:spLocks noGrp="1"/>
          </p:cNvSpPr>
          <p:nvPr>
            <p:ph type="dt" sz="half" idx="10"/>
          </p:nvPr>
        </p:nvSpPr>
        <p:spPr/>
        <p:txBody>
          <a:bodyPr/>
          <a:lstStyle/>
          <a:p>
            <a:fld id="{C6BD2114-534E-451F-AD1D-AF8C175D2C7C}" type="datetimeFigureOut">
              <a:rPr lang="en-US" smtClean="0"/>
              <a:t>4/22/2022</a:t>
            </a:fld>
            <a:endParaRPr lang="en-US"/>
          </a:p>
        </p:txBody>
      </p:sp>
      <p:sp>
        <p:nvSpPr>
          <p:cNvPr id="6" name="Footer Placeholder 5">
            <a:extLst>
              <a:ext uri="{FF2B5EF4-FFF2-40B4-BE49-F238E27FC236}">
                <a16:creationId xmlns:a16="http://schemas.microsoft.com/office/drawing/2014/main" id="{3F5C9E20-8A05-4939-9220-8787C8A23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19B2C-43FF-4D5E-BD18-0BB02CA9D0F3}"/>
              </a:ext>
            </a:extLst>
          </p:cNvPr>
          <p:cNvSpPr>
            <a:spLocks noGrp="1"/>
          </p:cNvSpPr>
          <p:nvPr>
            <p:ph type="sldNum" sz="quarter" idx="12"/>
          </p:nvPr>
        </p:nvSpPr>
        <p:spPr/>
        <p:txBody>
          <a:bodyPr/>
          <a:lstStyle/>
          <a:p>
            <a:fld id="{82828122-0618-492B-89BA-77D4DA745103}" type="slidenum">
              <a:rPr lang="en-US" smtClean="0"/>
              <a:t>‹#›</a:t>
            </a:fld>
            <a:endParaRPr lang="en-US"/>
          </a:p>
        </p:txBody>
      </p:sp>
    </p:spTree>
    <p:extLst>
      <p:ext uri="{BB962C8B-B14F-4D97-AF65-F5344CB8AC3E}">
        <p14:creationId xmlns:p14="http://schemas.microsoft.com/office/powerpoint/2010/main" val="32866416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2A3D16-B759-4CAF-9487-263FDE1B422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4CD894-F09D-4A71-8D67-1FD7618BDD9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0E02A-F02B-4F2A-AAEF-C87CF39AB04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6BD2114-534E-451F-AD1D-AF8C175D2C7C}" type="datetimeFigureOut">
              <a:rPr lang="en-US" smtClean="0"/>
              <a:t>4/22/2022</a:t>
            </a:fld>
            <a:endParaRPr lang="en-US"/>
          </a:p>
        </p:txBody>
      </p:sp>
      <p:sp>
        <p:nvSpPr>
          <p:cNvPr id="5" name="Footer Placeholder 4">
            <a:extLst>
              <a:ext uri="{FF2B5EF4-FFF2-40B4-BE49-F238E27FC236}">
                <a16:creationId xmlns:a16="http://schemas.microsoft.com/office/drawing/2014/main" id="{B0D4FBBA-2402-459F-8FDD-B2C1802E677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F74F6E-63D2-4F44-A646-728AC52476A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2828122-0618-492B-89BA-77D4DA745103}" type="slidenum">
              <a:rPr lang="en-US" smtClean="0"/>
              <a:t>‹#›</a:t>
            </a:fld>
            <a:endParaRPr lang="en-US"/>
          </a:p>
        </p:txBody>
      </p:sp>
    </p:spTree>
    <p:extLst>
      <p:ext uri="{BB962C8B-B14F-4D97-AF65-F5344CB8AC3E}">
        <p14:creationId xmlns:p14="http://schemas.microsoft.com/office/powerpoint/2010/main" val="363800528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docs.unity3d.com/Manual/ManagedCodeDebugging.html"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8"/>
          <p:cNvSpPr txBox="1">
            <a:spLocks noGrp="1"/>
          </p:cNvSpPr>
          <p:nvPr>
            <p:ph type="ctrTitle"/>
          </p:nvPr>
        </p:nvSpPr>
        <p:spPr>
          <a:xfrm>
            <a:off x="373383" y="1942299"/>
            <a:ext cx="8520600" cy="17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Lesson: 2.1</a:t>
            </a:r>
            <a:endParaRPr/>
          </a:p>
        </p:txBody>
      </p:sp>
      <p:sp>
        <p:nvSpPr>
          <p:cNvPr id="102" name="Google Shape;102;p28"/>
          <p:cNvSpPr txBox="1">
            <a:spLocks noGrp="1"/>
          </p:cNvSpPr>
          <p:nvPr>
            <p:ph type="subTitle" idx="1"/>
          </p:nvPr>
        </p:nvSpPr>
        <p:spPr>
          <a:xfrm>
            <a:off x="373375" y="3726198"/>
            <a:ext cx="85206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 to Scripting</a:t>
            </a:r>
            <a:endParaRPr/>
          </a:p>
        </p:txBody>
      </p:sp>
      <p:pic>
        <p:nvPicPr>
          <p:cNvPr id="4" name="Picture 4" descr="Branding – Hack Club">
            <a:extLst>
              <a:ext uri="{FF2B5EF4-FFF2-40B4-BE49-F238E27FC236}">
                <a16:creationId xmlns:a16="http://schemas.microsoft.com/office/drawing/2014/main" id="{F0DF4C39-5167-405E-BAD7-54E543FBD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375" y="819150"/>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500" b="1">
                <a:solidFill>
                  <a:srgbClr val="434343"/>
                </a:solidFill>
                <a:latin typeface="Overpass"/>
                <a:ea typeface="Overpass"/>
                <a:cs typeface="Overpass"/>
                <a:sym typeface="Overpass"/>
              </a:rPr>
              <a:t>Let’s Script! </a:t>
            </a:r>
            <a:r>
              <a:rPr lang="en" sz="2200" b="1">
                <a:solidFill>
                  <a:srgbClr val="434343"/>
                </a:solidFill>
                <a:latin typeface="Overpass"/>
                <a:ea typeface="Overpass"/>
                <a:cs typeface="Overpass"/>
                <a:sym typeface="Overpass"/>
              </a:rPr>
              <a:t>Adding a Script to a GameObject - 2</a:t>
            </a:r>
            <a:endParaRPr sz="2200" b="1">
              <a:solidFill>
                <a:srgbClr val="434343"/>
              </a:solidFill>
              <a:latin typeface="Overpass"/>
              <a:ea typeface="Overpass"/>
              <a:cs typeface="Overpass"/>
              <a:sym typeface="Overpass"/>
            </a:endParaRPr>
          </a:p>
          <a:p>
            <a:pPr marL="0" lvl="0" indent="0" algn="l" rtl="0">
              <a:spcBef>
                <a:spcPts val="0"/>
              </a:spcBef>
              <a:spcAft>
                <a:spcPts val="0"/>
              </a:spcAft>
              <a:buNone/>
            </a:pPr>
            <a:endParaRPr sz="3500" b="1">
              <a:solidFill>
                <a:srgbClr val="434343"/>
              </a:solidFill>
              <a:latin typeface="Overpass"/>
              <a:ea typeface="Overpass"/>
              <a:cs typeface="Overpass"/>
              <a:sym typeface="Overpass"/>
            </a:endParaRPr>
          </a:p>
        </p:txBody>
      </p:sp>
      <p:sp>
        <p:nvSpPr>
          <p:cNvPr id="226" name="Google Shape;226;p37"/>
          <p:cNvSpPr txBox="1"/>
          <p:nvPr/>
        </p:nvSpPr>
        <p:spPr>
          <a:xfrm>
            <a:off x="152400" y="980600"/>
            <a:ext cx="8811600" cy="174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solidFill>
                  <a:srgbClr val="434343"/>
                </a:solidFill>
                <a:latin typeface="Overpass Light"/>
                <a:ea typeface="Overpass Light"/>
                <a:cs typeface="Overpass Light"/>
                <a:sym typeface="Overpass Light"/>
              </a:rPr>
              <a:t>This script is now a physical file in the </a:t>
            </a:r>
            <a:r>
              <a:rPr lang="en" sz="1500" b="1" dirty="0">
                <a:solidFill>
                  <a:srgbClr val="434343"/>
                </a:solidFill>
                <a:latin typeface="Overpass"/>
                <a:ea typeface="Overpass"/>
                <a:cs typeface="Overpass"/>
                <a:sym typeface="Overpass"/>
              </a:rPr>
              <a:t>Projects view</a:t>
            </a:r>
            <a:r>
              <a:rPr lang="en" sz="1500" dirty="0">
                <a:solidFill>
                  <a:srgbClr val="434343"/>
                </a:solidFill>
                <a:latin typeface="Overpass Light"/>
                <a:ea typeface="Overpass Light"/>
                <a:cs typeface="Overpass Light"/>
                <a:sym typeface="Overpass Light"/>
              </a:rPr>
              <a:t>. </a:t>
            </a:r>
            <a:endParaRPr sz="1500" dirty="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b="1" dirty="0">
                <a:solidFill>
                  <a:srgbClr val="434343"/>
                </a:solidFill>
                <a:latin typeface="Overpass"/>
                <a:ea typeface="Overpass"/>
                <a:cs typeface="Overpass"/>
                <a:sym typeface="Overpass"/>
              </a:rPr>
              <a:t>Make a Scripts folder</a:t>
            </a:r>
            <a:r>
              <a:rPr lang="en" sz="1500" dirty="0">
                <a:solidFill>
                  <a:srgbClr val="434343"/>
                </a:solidFill>
                <a:latin typeface="Overpass Light"/>
                <a:ea typeface="Overpass Light"/>
                <a:cs typeface="Overpass Light"/>
                <a:sym typeface="Overpass Light"/>
              </a:rPr>
              <a:t> and </a:t>
            </a:r>
            <a:r>
              <a:rPr lang="en" sz="1500" b="1" dirty="0">
                <a:solidFill>
                  <a:srgbClr val="434343"/>
                </a:solidFill>
                <a:latin typeface="Overpass"/>
                <a:ea typeface="Overpass"/>
                <a:cs typeface="Overpass"/>
                <a:sym typeface="Overpass"/>
              </a:rPr>
              <a:t>move the script into </a:t>
            </a:r>
            <a:r>
              <a:rPr lang="en" sz="1500" dirty="0">
                <a:solidFill>
                  <a:srgbClr val="434343"/>
                </a:solidFill>
                <a:latin typeface="Overpass Light"/>
                <a:ea typeface="Overpass Light"/>
                <a:cs typeface="Overpass Light"/>
                <a:sym typeface="Overpass Light"/>
              </a:rPr>
              <a:t>it to keep your folders neat.</a:t>
            </a:r>
            <a:endParaRPr sz="1500" dirty="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dirty="0">
                <a:solidFill>
                  <a:srgbClr val="434343"/>
                </a:solidFill>
                <a:latin typeface="Overpass Light"/>
                <a:ea typeface="Overpass Light"/>
                <a:cs typeface="Overpass Light"/>
                <a:sym typeface="Overpass Light"/>
              </a:rPr>
              <a:t>Double click on the 'TestScript' name, either in the </a:t>
            </a:r>
            <a:r>
              <a:rPr lang="en" sz="1500" b="1" dirty="0">
                <a:solidFill>
                  <a:srgbClr val="434343"/>
                </a:solidFill>
                <a:latin typeface="Overpass"/>
                <a:ea typeface="Overpass"/>
                <a:cs typeface="Overpass"/>
                <a:sym typeface="Overpass"/>
              </a:rPr>
              <a:t>Inspector</a:t>
            </a:r>
            <a:r>
              <a:rPr lang="en" sz="1500" dirty="0">
                <a:solidFill>
                  <a:srgbClr val="434343"/>
                </a:solidFill>
                <a:latin typeface="Overpass Light"/>
                <a:ea typeface="Overpass Light"/>
                <a:cs typeface="Overpass Light"/>
                <a:sym typeface="Overpass Light"/>
              </a:rPr>
              <a:t> or the </a:t>
            </a:r>
            <a:r>
              <a:rPr lang="en" sz="1500" b="1" dirty="0">
                <a:solidFill>
                  <a:srgbClr val="434343"/>
                </a:solidFill>
                <a:latin typeface="Overpass"/>
                <a:ea typeface="Overpass"/>
                <a:cs typeface="Overpass"/>
                <a:sym typeface="Overpass"/>
              </a:rPr>
              <a:t>Project View</a:t>
            </a:r>
            <a:r>
              <a:rPr lang="en" sz="1500" dirty="0">
                <a:solidFill>
                  <a:srgbClr val="434343"/>
                </a:solidFill>
                <a:latin typeface="Overpass Light"/>
                <a:ea typeface="Overpass Light"/>
                <a:cs typeface="Overpass Light"/>
                <a:sym typeface="Overpass Light"/>
              </a:rPr>
              <a:t>. </a:t>
            </a:r>
            <a:br>
              <a:rPr lang="en" sz="1500" dirty="0">
                <a:solidFill>
                  <a:srgbClr val="434343"/>
                </a:solidFill>
                <a:latin typeface="Overpass Light"/>
                <a:ea typeface="Overpass Light"/>
                <a:cs typeface="Overpass Light"/>
                <a:sym typeface="Overpass Light"/>
              </a:rPr>
            </a:br>
            <a:r>
              <a:rPr lang="en" sz="1500" dirty="0">
                <a:solidFill>
                  <a:srgbClr val="434343"/>
                </a:solidFill>
                <a:latin typeface="Overpass Light"/>
                <a:ea typeface="Overpass Light"/>
                <a:cs typeface="Overpass Light"/>
                <a:sym typeface="Overpass Light"/>
              </a:rPr>
              <a:t>This will open up the script in </a:t>
            </a:r>
            <a:r>
              <a:rPr lang="en" sz="1500" b="1" dirty="0">
                <a:solidFill>
                  <a:srgbClr val="434343"/>
                </a:solidFill>
                <a:latin typeface="Overpass"/>
                <a:ea typeface="Overpass"/>
                <a:cs typeface="Overpass"/>
                <a:sym typeface="Overpass"/>
              </a:rPr>
              <a:t>Visual Studio.</a:t>
            </a:r>
            <a:endParaRPr sz="1500" b="1" dirty="0">
              <a:solidFill>
                <a:srgbClr val="434343"/>
              </a:solidFill>
              <a:latin typeface="Overpass"/>
              <a:ea typeface="Overpass"/>
              <a:cs typeface="Overpass"/>
              <a:sym typeface="Overpass"/>
            </a:endParaRPr>
          </a:p>
          <a:p>
            <a:pPr marL="457200" lvl="0" indent="-311150" algn="l" rtl="0">
              <a:lnSpc>
                <a:spcPct val="115000"/>
              </a:lnSpc>
              <a:spcBef>
                <a:spcPts val="0"/>
              </a:spcBef>
              <a:spcAft>
                <a:spcPts val="0"/>
              </a:spcAft>
              <a:buClr>
                <a:srgbClr val="434343"/>
              </a:buClr>
              <a:buSzPts val="1300"/>
              <a:buFont typeface="Overpass Light"/>
              <a:buChar char="●"/>
            </a:pPr>
            <a:r>
              <a:rPr lang="en" sz="1300" i="1" dirty="0">
                <a:solidFill>
                  <a:srgbClr val="434343"/>
                </a:solidFill>
                <a:latin typeface="Overpass Light"/>
                <a:ea typeface="Overpass Light"/>
                <a:cs typeface="Overpass Light"/>
                <a:sym typeface="Overpass Light"/>
              </a:rPr>
              <a:t>* Any IED or Text Editor will work, but we are using Visual Studio for our demo.  This includes color coded text for development purposes.  You may also want to require all C# files to automatically be opened with Visual Studio.  </a:t>
            </a:r>
            <a:endParaRPr sz="1300" i="1" dirty="0">
              <a:solidFill>
                <a:srgbClr val="434343"/>
              </a:solidFill>
              <a:latin typeface="Overpass Light"/>
              <a:ea typeface="Overpass Light"/>
              <a:cs typeface="Overpass Light"/>
              <a:sym typeface="Overpass Light"/>
            </a:endParaRPr>
          </a:p>
        </p:txBody>
      </p:sp>
      <p:pic>
        <p:nvPicPr>
          <p:cNvPr id="227" name="Google Shape;227;p37"/>
          <p:cNvPicPr preferRelativeResize="0"/>
          <p:nvPr/>
        </p:nvPicPr>
        <p:blipFill>
          <a:blip r:embed="rId3">
            <a:alphaModFix/>
          </a:blip>
          <a:stretch>
            <a:fillRect/>
          </a:stretch>
        </p:blipFill>
        <p:spPr>
          <a:xfrm>
            <a:off x="2403600" y="2784325"/>
            <a:ext cx="4336811" cy="2196937"/>
          </a:xfrm>
          <a:prstGeom prst="rect">
            <a:avLst/>
          </a:prstGeom>
          <a:noFill/>
          <a:ln>
            <a:noFill/>
          </a:ln>
        </p:spPr>
      </p:pic>
      <p:sp>
        <p:nvSpPr>
          <p:cNvPr id="228" name="Google Shape;228;p37"/>
          <p:cNvSpPr/>
          <p:nvPr/>
        </p:nvSpPr>
        <p:spPr>
          <a:xfrm flipH="1">
            <a:off x="5441675" y="4300975"/>
            <a:ext cx="884100" cy="4554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37"/>
          <p:cNvGrpSpPr/>
          <p:nvPr/>
        </p:nvGrpSpPr>
        <p:grpSpPr>
          <a:xfrm>
            <a:off x="131164" y="170287"/>
            <a:ext cx="782291" cy="731330"/>
            <a:chOff x="2113284" y="786494"/>
            <a:chExt cx="952503" cy="952501"/>
          </a:xfrm>
        </p:grpSpPr>
        <p:sp>
          <p:nvSpPr>
            <p:cNvPr id="230" name="Google Shape;230;p37"/>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1" name="Google Shape;231;p37"/>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9" name="Picture 4" descr="Branding – Hack Club">
            <a:extLst>
              <a:ext uri="{FF2B5EF4-FFF2-40B4-BE49-F238E27FC236}">
                <a16:creationId xmlns:a16="http://schemas.microsoft.com/office/drawing/2014/main" id="{70153A7A-E393-45A2-A458-6615F4381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9757"/>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Default Script for Unity - 1</a:t>
            </a:r>
            <a:endParaRPr sz="3500" b="1">
              <a:solidFill>
                <a:srgbClr val="434343"/>
              </a:solidFill>
              <a:latin typeface="Overpass"/>
              <a:ea typeface="Overpass"/>
              <a:cs typeface="Overpass"/>
              <a:sym typeface="Overpass"/>
            </a:endParaRPr>
          </a:p>
        </p:txBody>
      </p:sp>
      <p:grpSp>
        <p:nvGrpSpPr>
          <p:cNvPr id="237" name="Google Shape;237;p38"/>
          <p:cNvGrpSpPr/>
          <p:nvPr/>
        </p:nvGrpSpPr>
        <p:grpSpPr>
          <a:xfrm>
            <a:off x="131164" y="170287"/>
            <a:ext cx="782291" cy="731330"/>
            <a:chOff x="2113284" y="786494"/>
            <a:chExt cx="952503" cy="952501"/>
          </a:xfrm>
        </p:grpSpPr>
        <p:sp>
          <p:nvSpPr>
            <p:cNvPr id="238" name="Google Shape;238;p38"/>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9" name="Google Shape;239;p38"/>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240" name="Google Shape;240;p38"/>
          <p:cNvPicPr preferRelativeResize="0"/>
          <p:nvPr/>
        </p:nvPicPr>
        <p:blipFill>
          <a:blip r:embed="rId3">
            <a:alphaModFix/>
          </a:blip>
          <a:stretch>
            <a:fillRect/>
          </a:stretch>
        </p:blipFill>
        <p:spPr>
          <a:xfrm>
            <a:off x="131178" y="1318025"/>
            <a:ext cx="5589074" cy="3733751"/>
          </a:xfrm>
          <a:prstGeom prst="rect">
            <a:avLst/>
          </a:prstGeom>
          <a:noFill/>
          <a:ln>
            <a:noFill/>
          </a:ln>
        </p:spPr>
      </p:pic>
      <p:sp>
        <p:nvSpPr>
          <p:cNvPr id="241" name="Google Shape;241;p38"/>
          <p:cNvSpPr txBox="1"/>
          <p:nvPr/>
        </p:nvSpPr>
        <p:spPr>
          <a:xfrm>
            <a:off x="149700" y="801750"/>
            <a:ext cx="8844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rgbClr val="434343"/>
                </a:solidFill>
                <a:latin typeface="Overpass Light"/>
                <a:ea typeface="Overpass Light"/>
                <a:cs typeface="Overpass Light"/>
                <a:sym typeface="Overpass Light"/>
              </a:rPr>
              <a:t>All Unity Script Files come preloaded to look like this.  Let’s go over what this is...</a:t>
            </a:r>
            <a:endParaRPr sz="1600">
              <a:solidFill>
                <a:srgbClr val="434343"/>
              </a:solidFill>
              <a:latin typeface="Overpass Light"/>
              <a:ea typeface="Overpass Light"/>
              <a:cs typeface="Overpass Light"/>
              <a:sym typeface="Overpass Light"/>
            </a:endParaRPr>
          </a:p>
        </p:txBody>
      </p:sp>
      <p:sp>
        <p:nvSpPr>
          <p:cNvPr id="242" name="Google Shape;242;p38"/>
          <p:cNvSpPr/>
          <p:nvPr/>
        </p:nvSpPr>
        <p:spPr>
          <a:xfrm>
            <a:off x="3988425" y="1555975"/>
            <a:ext cx="2106300" cy="645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8"/>
          <p:cNvSpPr/>
          <p:nvPr/>
        </p:nvSpPr>
        <p:spPr>
          <a:xfrm>
            <a:off x="4572000" y="2293350"/>
            <a:ext cx="1522800" cy="27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p:nvPr/>
        </p:nvSpPr>
        <p:spPr>
          <a:xfrm>
            <a:off x="4572000" y="3129075"/>
            <a:ext cx="1522800" cy="27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8"/>
          <p:cNvSpPr/>
          <p:nvPr/>
        </p:nvSpPr>
        <p:spPr>
          <a:xfrm>
            <a:off x="4572000" y="4229800"/>
            <a:ext cx="1522800" cy="27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8"/>
          <p:cNvSpPr txBox="1"/>
          <p:nvPr/>
        </p:nvSpPr>
        <p:spPr>
          <a:xfrm>
            <a:off x="6169475" y="1616575"/>
            <a:ext cx="2914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Unity Libraries </a:t>
            </a:r>
            <a:br>
              <a:rPr lang="en">
                <a:solidFill>
                  <a:srgbClr val="434343"/>
                </a:solidFill>
                <a:latin typeface="Overpass Light"/>
                <a:ea typeface="Overpass Light"/>
                <a:cs typeface="Overpass Light"/>
                <a:sym typeface="Overpass Light"/>
              </a:rPr>
            </a:br>
            <a:r>
              <a:rPr lang="en" sz="1200" i="1">
                <a:solidFill>
                  <a:srgbClr val="434343"/>
                </a:solidFill>
                <a:latin typeface="Overpass Light"/>
                <a:ea typeface="Overpass Light"/>
                <a:cs typeface="Overpass Light"/>
                <a:sym typeface="Overpass Light"/>
              </a:rPr>
              <a:t>(don’t ever touch or delete these)</a:t>
            </a:r>
            <a:endParaRPr sz="1200" i="1">
              <a:solidFill>
                <a:srgbClr val="434343"/>
              </a:solidFill>
              <a:latin typeface="Overpass Light"/>
              <a:ea typeface="Overpass Light"/>
              <a:cs typeface="Overpass Light"/>
              <a:sym typeface="Overpass Light"/>
            </a:endParaRPr>
          </a:p>
        </p:txBody>
      </p:sp>
      <p:sp>
        <p:nvSpPr>
          <p:cNvPr id="247" name="Google Shape;247;p38"/>
          <p:cNvSpPr txBox="1"/>
          <p:nvPr/>
        </p:nvSpPr>
        <p:spPr>
          <a:xfrm>
            <a:off x="6169475" y="2229975"/>
            <a:ext cx="2914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This Script as a Class!</a:t>
            </a:r>
            <a:endParaRPr b="1">
              <a:solidFill>
                <a:srgbClr val="434343"/>
              </a:solidFill>
              <a:latin typeface="Overpass"/>
              <a:ea typeface="Overpass"/>
              <a:cs typeface="Overpass"/>
              <a:sym typeface="Overpass"/>
            </a:endParaRPr>
          </a:p>
          <a:p>
            <a:pPr marL="0" lvl="0" indent="0" algn="l" rtl="0">
              <a:spcBef>
                <a:spcPts val="0"/>
              </a:spcBef>
              <a:spcAft>
                <a:spcPts val="0"/>
              </a:spcAft>
              <a:buNone/>
            </a:pPr>
            <a:r>
              <a:rPr lang="en" sz="1200" i="1">
                <a:solidFill>
                  <a:srgbClr val="434343"/>
                </a:solidFill>
                <a:latin typeface="Overpass Light"/>
                <a:ea typeface="Overpass Light"/>
                <a:cs typeface="Overpass Light"/>
                <a:sym typeface="Overpass Light"/>
              </a:rPr>
              <a:t>(See the File name already there…?)</a:t>
            </a:r>
            <a:endParaRPr sz="1200" i="1">
              <a:solidFill>
                <a:srgbClr val="434343"/>
              </a:solidFill>
              <a:latin typeface="Overpass Light"/>
              <a:ea typeface="Overpass Light"/>
              <a:cs typeface="Overpass Light"/>
              <a:sym typeface="Overpass Light"/>
            </a:endParaRPr>
          </a:p>
        </p:txBody>
      </p:sp>
      <p:sp>
        <p:nvSpPr>
          <p:cNvPr id="248" name="Google Shape;248;p38"/>
          <p:cNvSpPr txBox="1"/>
          <p:nvPr/>
        </p:nvSpPr>
        <p:spPr>
          <a:xfrm>
            <a:off x="6169475" y="3054350"/>
            <a:ext cx="2914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Start Function</a:t>
            </a:r>
            <a:endParaRPr b="1">
              <a:solidFill>
                <a:srgbClr val="434343"/>
              </a:solidFill>
              <a:latin typeface="Overpass"/>
              <a:ea typeface="Overpass"/>
              <a:cs typeface="Overpass"/>
              <a:sym typeface="Overpass"/>
            </a:endParaRPr>
          </a:p>
          <a:p>
            <a:pPr marL="0" lvl="0" indent="0" algn="l" rtl="0">
              <a:spcBef>
                <a:spcPts val="0"/>
              </a:spcBef>
              <a:spcAft>
                <a:spcPts val="0"/>
              </a:spcAft>
              <a:buNone/>
            </a:pPr>
            <a:r>
              <a:rPr lang="en" sz="1200" i="1">
                <a:solidFill>
                  <a:srgbClr val="434343"/>
                </a:solidFill>
                <a:latin typeface="Overpass Light"/>
                <a:ea typeface="Overpass Light"/>
                <a:cs typeface="Overpass Light"/>
                <a:sym typeface="Overpass Light"/>
              </a:rPr>
              <a:t>(What to do before the game begins)</a:t>
            </a:r>
            <a:endParaRPr sz="1200" i="1">
              <a:solidFill>
                <a:srgbClr val="434343"/>
              </a:solidFill>
              <a:latin typeface="Overpass Light"/>
              <a:ea typeface="Overpass Light"/>
              <a:cs typeface="Overpass Light"/>
              <a:sym typeface="Overpass Light"/>
            </a:endParaRPr>
          </a:p>
        </p:txBody>
      </p:sp>
      <p:sp>
        <p:nvSpPr>
          <p:cNvPr id="249" name="Google Shape;249;p38"/>
          <p:cNvSpPr txBox="1"/>
          <p:nvPr/>
        </p:nvSpPr>
        <p:spPr>
          <a:xfrm>
            <a:off x="6169475" y="3970775"/>
            <a:ext cx="2914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Update Function</a:t>
            </a:r>
            <a:endParaRPr b="1">
              <a:solidFill>
                <a:srgbClr val="434343"/>
              </a:solidFill>
              <a:latin typeface="Overpass"/>
              <a:ea typeface="Overpass"/>
              <a:cs typeface="Overpass"/>
              <a:sym typeface="Overpass"/>
            </a:endParaRPr>
          </a:p>
          <a:p>
            <a:pPr marL="0" lvl="0" indent="0" algn="l" rtl="0">
              <a:spcBef>
                <a:spcPts val="0"/>
              </a:spcBef>
              <a:spcAft>
                <a:spcPts val="0"/>
              </a:spcAft>
              <a:buNone/>
            </a:pPr>
            <a:r>
              <a:rPr lang="en" sz="1200" i="1">
                <a:solidFill>
                  <a:srgbClr val="434343"/>
                </a:solidFill>
                <a:latin typeface="Overpass Light"/>
                <a:ea typeface="Overpass Light"/>
                <a:cs typeface="Overpass Light"/>
                <a:sym typeface="Overpass Light"/>
              </a:rPr>
              <a:t>(What to do during the game)</a:t>
            </a:r>
            <a:endParaRPr sz="1200" i="1">
              <a:solidFill>
                <a:srgbClr val="434343"/>
              </a:solidFill>
              <a:latin typeface="Overpass Light"/>
              <a:ea typeface="Overpass Light"/>
              <a:cs typeface="Overpass Light"/>
              <a:sym typeface="Overpass Light"/>
            </a:endParaRPr>
          </a:p>
        </p:txBody>
      </p:sp>
      <p:pic>
        <p:nvPicPr>
          <p:cNvPr id="16" name="Picture 4" descr="Branding – Hack Club">
            <a:extLst>
              <a:ext uri="{FF2B5EF4-FFF2-40B4-BE49-F238E27FC236}">
                <a16:creationId xmlns:a16="http://schemas.microsoft.com/office/drawing/2014/main" id="{DCA749C3-FA02-4B6E-8971-8F02274E57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Default Script for Unity - 2</a:t>
            </a:r>
            <a:endParaRPr sz="3500" b="1">
              <a:solidFill>
                <a:srgbClr val="434343"/>
              </a:solidFill>
              <a:latin typeface="Overpass"/>
              <a:ea typeface="Overpass"/>
              <a:cs typeface="Overpass"/>
              <a:sym typeface="Overpass"/>
            </a:endParaRPr>
          </a:p>
        </p:txBody>
      </p:sp>
      <p:grpSp>
        <p:nvGrpSpPr>
          <p:cNvPr id="255" name="Google Shape;255;p39"/>
          <p:cNvGrpSpPr/>
          <p:nvPr/>
        </p:nvGrpSpPr>
        <p:grpSpPr>
          <a:xfrm>
            <a:off x="131164" y="170287"/>
            <a:ext cx="782291" cy="731330"/>
            <a:chOff x="2113284" y="786494"/>
            <a:chExt cx="952503" cy="952501"/>
          </a:xfrm>
        </p:grpSpPr>
        <p:sp>
          <p:nvSpPr>
            <p:cNvPr id="256" name="Google Shape;256;p39"/>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57" name="Google Shape;257;p39"/>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258" name="Google Shape;258;p39"/>
          <p:cNvPicPr preferRelativeResize="0"/>
          <p:nvPr/>
        </p:nvPicPr>
        <p:blipFill>
          <a:blip r:embed="rId3">
            <a:alphaModFix/>
          </a:blip>
          <a:stretch>
            <a:fillRect/>
          </a:stretch>
        </p:blipFill>
        <p:spPr>
          <a:xfrm>
            <a:off x="131178" y="1318025"/>
            <a:ext cx="5589074" cy="3733751"/>
          </a:xfrm>
          <a:prstGeom prst="rect">
            <a:avLst/>
          </a:prstGeom>
          <a:noFill/>
          <a:ln>
            <a:noFill/>
          </a:ln>
        </p:spPr>
      </p:pic>
      <p:sp>
        <p:nvSpPr>
          <p:cNvPr id="259" name="Google Shape;259;p39"/>
          <p:cNvSpPr txBox="1"/>
          <p:nvPr/>
        </p:nvSpPr>
        <p:spPr>
          <a:xfrm>
            <a:off x="149700" y="801750"/>
            <a:ext cx="8844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Don’t worry if this is a bit much…We will walk you through this slowly.</a:t>
            </a:r>
            <a:endParaRPr sz="1600" b="1">
              <a:solidFill>
                <a:srgbClr val="434343"/>
              </a:solidFill>
              <a:latin typeface="Overpass"/>
              <a:ea typeface="Overpass"/>
              <a:cs typeface="Overpass"/>
              <a:sym typeface="Overpass"/>
            </a:endParaRPr>
          </a:p>
        </p:txBody>
      </p:sp>
      <p:sp>
        <p:nvSpPr>
          <p:cNvPr id="260" name="Google Shape;260;p39"/>
          <p:cNvSpPr/>
          <p:nvPr/>
        </p:nvSpPr>
        <p:spPr>
          <a:xfrm>
            <a:off x="3988425" y="1555975"/>
            <a:ext cx="2106300" cy="645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4572000" y="2293350"/>
            <a:ext cx="1522800" cy="27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p:nvPr/>
        </p:nvSpPr>
        <p:spPr>
          <a:xfrm>
            <a:off x="4572000" y="3129075"/>
            <a:ext cx="1522800" cy="27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4572000" y="4229800"/>
            <a:ext cx="1522800" cy="2784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4" name="Google Shape;264;p39"/>
          <p:cNvPicPr preferRelativeResize="0"/>
          <p:nvPr/>
        </p:nvPicPr>
        <p:blipFill>
          <a:blip r:embed="rId4">
            <a:alphaModFix/>
          </a:blip>
          <a:stretch>
            <a:fillRect/>
          </a:stretch>
        </p:blipFill>
        <p:spPr>
          <a:xfrm>
            <a:off x="6287053" y="1318025"/>
            <a:ext cx="1389850" cy="3247826"/>
          </a:xfrm>
          <a:prstGeom prst="rect">
            <a:avLst/>
          </a:prstGeom>
          <a:noFill/>
          <a:ln>
            <a:noFill/>
          </a:ln>
        </p:spPr>
      </p:pic>
      <p:sp>
        <p:nvSpPr>
          <p:cNvPr id="265" name="Google Shape;265;p39"/>
          <p:cNvSpPr/>
          <p:nvPr/>
        </p:nvSpPr>
        <p:spPr>
          <a:xfrm rot="1662318">
            <a:off x="7922250" y="1146800"/>
            <a:ext cx="773694" cy="121915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t>
            </a:r>
          </a:p>
        </p:txBody>
      </p:sp>
      <p:sp>
        <p:nvSpPr>
          <p:cNvPr id="266" name="Google Shape;266;p39"/>
          <p:cNvSpPr/>
          <p:nvPr/>
        </p:nvSpPr>
        <p:spPr>
          <a:xfrm rot="-1246385">
            <a:off x="7919780" y="2697386"/>
            <a:ext cx="492993" cy="664161"/>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t>
            </a:r>
          </a:p>
        </p:txBody>
      </p:sp>
      <p:sp>
        <p:nvSpPr>
          <p:cNvPr id="267" name="Google Shape;267;p39"/>
          <p:cNvSpPr/>
          <p:nvPr/>
        </p:nvSpPr>
        <p:spPr>
          <a:xfrm rot="-1246373">
            <a:off x="5968681" y="2530146"/>
            <a:ext cx="405290" cy="54261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t>
            </a:r>
          </a:p>
        </p:txBody>
      </p:sp>
      <p:sp>
        <p:nvSpPr>
          <p:cNvPr id="268" name="Google Shape;268;p39"/>
          <p:cNvSpPr/>
          <p:nvPr/>
        </p:nvSpPr>
        <p:spPr>
          <a:xfrm rot="1296229">
            <a:off x="5805906" y="3547333"/>
            <a:ext cx="405291" cy="54261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t>
            </a:r>
          </a:p>
        </p:txBody>
      </p:sp>
      <p:sp>
        <p:nvSpPr>
          <p:cNvPr id="269" name="Google Shape;269;p39"/>
          <p:cNvSpPr/>
          <p:nvPr/>
        </p:nvSpPr>
        <p:spPr>
          <a:xfrm rot="1296229">
            <a:off x="7728781" y="3866683"/>
            <a:ext cx="405291" cy="542610"/>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a:t>
            </a:r>
          </a:p>
        </p:txBody>
      </p:sp>
      <p:pic>
        <p:nvPicPr>
          <p:cNvPr id="18" name="Picture 4" descr="Branding – Hack Club">
            <a:extLst>
              <a:ext uri="{FF2B5EF4-FFF2-40B4-BE49-F238E27FC236}">
                <a16:creationId xmlns:a16="http://schemas.microsoft.com/office/drawing/2014/main" id="{19A4557E-C4F8-46E2-BA24-73D7FA4766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p:nvPr/>
        </p:nvSpPr>
        <p:spPr>
          <a:xfrm>
            <a:off x="455225" y="1141500"/>
            <a:ext cx="8377200" cy="572461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434343"/>
                </a:solidFill>
                <a:latin typeface="Overpass Light"/>
                <a:ea typeface="Overpass Light"/>
                <a:cs typeface="Overpass Light"/>
                <a:sym typeface="Overpass Light"/>
              </a:rPr>
              <a:t>Now is a good time to check in with your team about their comfort level with code.  </a:t>
            </a:r>
            <a:endParaRPr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dirty="0">
                <a:solidFill>
                  <a:srgbClr val="434343"/>
                </a:solidFill>
                <a:latin typeface="Overpass Light"/>
                <a:ea typeface="Overpass Light"/>
                <a:cs typeface="Overpass Light"/>
                <a:sym typeface="Overpass Light"/>
              </a:rPr>
              <a:t>Go around and ask general questions about their previous experience with coding:</a:t>
            </a:r>
            <a:endParaRPr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dirty="0">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Do you have any experience with coding?</a:t>
            </a:r>
            <a:endParaRPr dirty="0">
              <a:solidFill>
                <a:srgbClr val="434343"/>
              </a:solidFill>
              <a:latin typeface="Overpass Light"/>
              <a:ea typeface="Overpass Light"/>
              <a:cs typeface="Overpass Light"/>
              <a:sym typeface="Overpass Light"/>
            </a:endParaRPr>
          </a:p>
          <a:p>
            <a:pPr marL="914400" lvl="1" indent="-317500" algn="l" rtl="0">
              <a:spcBef>
                <a:spcPts val="0"/>
              </a:spcBef>
              <a:spcAft>
                <a:spcPts val="0"/>
              </a:spcAft>
              <a:buClr>
                <a:srgbClr val="434343"/>
              </a:buClr>
              <a:buSzPts val="1400"/>
              <a:buFont typeface="Overpass Light"/>
              <a:buAutoNum type="alphaLcPeriod"/>
            </a:pPr>
            <a:r>
              <a:rPr lang="en" dirty="0">
                <a:solidFill>
                  <a:srgbClr val="434343"/>
                </a:solidFill>
                <a:latin typeface="Overpass Light"/>
                <a:ea typeface="Overpass Light"/>
                <a:cs typeface="Overpass Light"/>
                <a:sym typeface="Overpass Light"/>
              </a:rPr>
              <a:t>If No, does it intimidate you?</a:t>
            </a:r>
            <a:endParaRPr dirty="0">
              <a:solidFill>
                <a:srgbClr val="434343"/>
              </a:solidFill>
              <a:latin typeface="Overpass Light"/>
              <a:ea typeface="Overpass Light"/>
              <a:cs typeface="Overpass Light"/>
              <a:sym typeface="Overpass Light"/>
            </a:endParaRPr>
          </a:p>
          <a:p>
            <a:pPr marL="914400" lvl="1" indent="-317500" algn="l" rtl="0">
              <a:spcBef>
                <a:spcPts val="0"/>
              </a:spcBef>
              <a:spcAft>
                <a:spcPts val="0"/>
              </a:spcAft>
              <a:buClr>
                <a:srgbClr val="434343"/>
              </a:buClr>
              <a:buSzPts val="1400"/>
              <a:buFont typeface="Overpass Light"/>
              <a:buAutoNum type="alphaLcPeriod"/>
            </a:pPr>
            <a:r>
              <a:rPr lang="en" dirty="0">
                <a:solidFill>
                  <a:srgbClr val="434343"/>
                </a:solidFill>
                <a:latin typeface="Overpass Light"/>
                <a:ea typeface="Overpass Light"/>
                <a:cs typeface="Overpass Light"/>
                <a:sym typeface="Overpass Light"/>
              </a:rPr>
              <a:t>Have you ever used block coding like Scratch, or MakeCode, or Lego Mindstorms</a:t>
            </a:r>
            <a:r>
              <a:rPr lang="ar-EG" dirty="0">
                <a:solidFill>
                  <a:srgbClr val="434343"/>
                </a:solidFill>
                <a:latin typeface="Overpass Light"/>
                <a:ea typeface="Overpass Light"/>
                <a:cs typeface="Overpass Light"/>
                <a:sym typeface="Overpass Light"/>
              </a:rPr>
              <a:t> </a:t>
            </a:r>
            <a:r>
              <a:rPr lang="en-US" dirty="0">
                <a:solidFill>
                  <a:srgbClr val="434343"/>
                </a:solidFill>
                <a:latin typeface="Overpass Light"/>
                <a:ea typeface="Overpass Light"/>
                <a:cs typeface="Overpass Light"/>
                <a:sym typeface="Overpass Light"/>
              </a:rPr>
              <a:t> if yes , then try bolt if you don’t really like C#</a:t>
            </a:r>
            <a:r>
              <a:rPr lang="en" dirty="0">
                <a:solidFill>
                  <a:srgbClr val="434343"/>
                </a:solidFill>
                <a:latin typeface="Overpass Light"/>
                <a:ea typeface="Overpass Light"/>
                <a:cs typeface="Overpass Light"/>
                <a:sym typeface="Overpass Light"/>
              </a:rPr>
              <a:t>?</a:t>
            </a:r>
            <a:endParaRPr dirty="0">
              <a:solidFill>
                <a:srgbClr val="434343"/>
              </a:solidFill>
              <a:latin typeface="Overpass Light"/>
              <a:ea typeface="Overpass Light"/>
              <a:cs typeface="Overpass Light"/>
              <a:sym typeface="Overpass Light"/>
            </a:endParaRPr>
          </a:p>
          <a:p>
            <a:pPr marL="914400" lvl="1" indent="-317500" algn="l" rtl="0">
              <a:spcBef>
                <a:spcPts val="0"/>
              </a:spcBef>
              <a:spcAft>
                <a:spcPts val="0"/>
              </a:spcAft>
              <a:buClr>
                <a:srgbClr val="434343"/>
              </a:buClr>
              <a:buSzPts val="1400"/>
              <a:buFont typeface="Overpass Light"/>
              <a:buAutoNum type="alphaLcPeriod"/>
            </a:pPr>
            <a:r>
              <a:rPr lang="en" dirty="0">
                <a:solidFill>
                  <a:srgbClr val="434343"/>
                </a:solidFill>
                <a:latin typeface="Overpass Light"/>
                <a:ea typeface="Overpass Light"/>
                <a:cs typeface="Overpass Light"/>
                <a:sym typeface="Overpass Light"/>
              </a:rPr>
              <a:t>Are you excited about coding?</a:t>
            </a:r>
            <a:endParaRPr dirty="0">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If so, which language?</a:t>
            </a:r>
            <a:endParaRPr dirty="0">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How did you use it?</a:t>
            </a:r>
            <a:endParaRPr dirty="0">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What is your comfort level with coding in general?</a:t>
            </a:r>
            <a:endParaRPr dirty="0">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What about the last slide did you understand?</a:t>
            </a:r>
            <a:endParaRPr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dirty="0">
                <a:solidFill>
                  <a:srgbClr val="434343"/>
                </a:solidFill>
                <a:latin typeface="Overpass Light"/>
                <a:ea typeface="Overpass Light"/>
                <a:cs typeface="Overpass Light"/>
                <a:sym typeface="Overpass Light"/>
              </a:rPr>
              <a:t>Getting a sense of where your peers and teammates  are with coding will give you a better understanding of how quickly you will need to work through the next set of slides.  Teammates with little to no coding experience may need extra time to absorb the information while experienced peers could use the refresher, but may move quicker through the slides.</a:t>
            </a:r>
            <a:endParaRPr dirty="0">
              <a:solidFill>
                <a:srgbClr val="434343"/>
              </a:solidFill>
              <a:latin typeface="Overpass Light"/>
              <a:ea typeface="Overpass Light"/>
              <a:cs typeface="Overpass Light"/>
              <a:sym typeface="Overpass Light"/>
            </a:endParaRPr>
          </a:p>
        </p:txBody>
      </p:sp>
      <p:grpSp>
        <p:nvGrpSpPr>
          <p:cNvPr id="275" name="Google Shape;275;p40"/>
          <p:cNvGrpSpPr/>
          <p:nvPr/>
        </p:nvGrpSpPr>
        <p:grpSpPr>
          <a:xfrm>
            <a:off x="278674" y="166240"/>
            <a:ext cx="491769" cy="739418"/>
            <a:chOff x="6730350" y="2315900"/>
            <a:chExt cx="257700" cy="420100"/>
          </a:xfrm>
        </p:grpSpPr>
        <p:sp>
          <p:nvSpPr>
            <p:cNvPr id="276" name="Google Shape;276;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40"/>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Brain Break</a:t>
            </a:r>
            <a:endParaRPr sz="3500" b="1">
              <a:solidFill>
                <a:srgbClr val="434343"/>
              </a:solidFill>
              <a:latin typeface="Overpass"/>
              <a:ea typeface="Overpass"/>
              <a:cs typeface="Overpass"/>
              <a:sym typeface="Overpass"/>
            </a:endParaRPr>
          </a:p>
        </p:txBody>
      </p:sp>
      <p:pic>
        <p:nvPicPr>
          <p:cNvPr id="10" name="Picture 4" descr="Branding – Hack Club">
            <a:extLst>
              <a:ext uri="{FF2B5EF4-FFF2-40B4-BE49-F238E27FC236}">
                <a16:creationId xmlns:a16="http://schemas.microsoft.com/office/drawing/2014/main" id="{7B5E6D6F-F092-415B-9F8D-F6B4E0FEC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What is Coding?</a:t>
            </a:r>
            <a:endParaRPr sz="3500" b="1">
              <a:solidFill>
                <a:srgbClr val="434343"/>
              </a:solidFill>
              <a:latin typeface="Overpass"/>
              <a:ea typeface="Overpass"/>
              <a:cs typeface="Overpass"/>
              <a:sym typeface="Overpass"/>
            </a:endParaRPr>
          </a:p>
        </p:txBody>
      </p:sp>
      <p:grpSp>
        <p:nvGrpSpPr>
          <p:cNvPr id="287" name="Google Shape;287;p41"/>
          <p:cNvGrpSpPr/>
          <p:nvPr/>
        </p:nvGrpSpPr>
        <p:grpSpPr>
          <a:xfrm>
            <a:off x="131164" y="170287"/>
            <a:ext cx="782291" cy="731330"/>
            <a:chOff x="2113284" y="786494"/>
            <a:chExt cx="952503" cy="952501"/>
          </a:xfrm>
        </p:grpSpPr>
        <p:sp>
          <p:nvSpPr>
            <p:cNvPr id="288" name="Google Shape;288;p4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89" name="Google Shape;289;p4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90" name="Google Shape;290;p41"/>
          <p:cNvSpPr txBox="1"/>
          <p:nvPr/>
        </p:nvSpPr>
        <p:spPr>
          <a:xfrm>
            <a:off x="2826550" y="1531663"/>
            <a:ext cx="59046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Coding</a:t>
            </a:r>
            <a:r>
              <a:rPr lang="en">
                <a:solidFill>
                  <a:srgbClr val="434343"/>
                </a:solidFill>
                <a:latin typeface="Overpass Light"/>
                <a:ea typeface="Overpass Light"/>
                <a:cs typeface="Overpass Light"/>
                <a:sym typeface="Overpass Light"/>
              </a:rPr>
              <a:t>, in simple terms, are just instructions.  We use instructions to do things all the time.  Like following a recipe to bake a cake, getting directions to the store, learning to use the controllers on your favorite game or even asking your parents to teach you something new.  It all requires following a set of step by step actions in order to accomplish a task.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Coding is no different.  It’s creating a set of instructions for the computer to follow.  If you write the instructions in a way the computer can follow and understand you can teach it to do anything you want!</a:t>
            </a:r>
            <a:endParaRPr>
              <a:solidFill>
                <a:srgbClr val="434343"/>
              </a:solidFill>
              <a:latin typeface="Overpass Light"/>
              <a:ea typeface="Overpass Light"/>
              <a:cs typeface="Overpass Light"/>
              <a:sym typeface="Overpass Light"/>
            </a:endParaRPr>
          </a:p>
        </p:txBody>
      </p:sp>
      <p:pic>
        <p:nvPicPr>
          <p:cNvPr id="291" name="Google Shape;291;p41"/>
          <p:cNvPicPr preferRelativeResize="0"/>
          <p:nvPr/>
        </p:nvPicPr>
        <p:blipFill>
          <a:blip r:embed="rId3">
            <a:alphaModFix/>
          </a:blip>
          <a:stretch>
            <a:fillRect/>
          </a:stretch>
        </p:blipFill>
        <p:spPr>
          <a:xfrm>
            <a:off x="410600" y="1675725"/>
            <a:ext cx="1906286" cy="2051575"/>
          </a:xfrm>
          <a:prstGeom prst="rect">
            <a:avLst/>
          </a:prstGeom>
          <a:noFill/>
          <a:ln>
            <a:noFill/>
          </a:ln>
        </p:spPr>
      </p:pic>
      <p:pic>
        <p:nvPicPr>
          <p:cNvPr id="8" name="Picture 4" descr="Branding – Hack Club">
            <a:extLst>
              <a:ext uri="{FF2B5EF4-FFF2-40B4-BE49-F238E27FC236}">
                <a16:creationId xmlns:a16="http://schemas.microsoft.com/office/drawing/2014/main" id="{3AABDAFF-2A26-46F6-9D9C-87873ED60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What is a Library?</a:t>
            </a:r>
            <a:endParaRPr sz="3500" b="1">
              <a:solidFill>
                <a:srgbClr val="434343"/>
              </a:solidFill>
              <a:latin typeface="Overpass"/>
              <a:ea typeface="Overpass"/>
              <a:cs typeface="Overpass"/>
              <a:sym typeface="Overpass"/>
            </a:endParaRPr>
          </a:p>
        </p:txBody>
      </p:sp>
      <p:grpSp>
        <p:nvGrpSpPr>
          <p:cNvPr id="297" name="Google Shape;297;p42"/>
          <p:cNvGrpSpPr/>
          <p:nvPr/>
        </p:nvGrpSpPr>
        <p:grpSpPr>
          <a:xfrm>
            <a:off x="131164" y="170287"/>
            <a:ext cx="782291" cy="731330"/>
            <a:chOff x="2113284" y="786494"/>
            <a:chExt cx="952503" cy="952501"/>
          </a:xfrm>
        </p:grpSpPr>
        <p:sp>
          <p:nvSpPr>
            <p:cNvPr id="298" name="Google Shape;298;p42"/>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99" name="Google Shape;299;p42"/>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00" name="Google Shape;300;p42"/>
          <p:cNvSpPr txBox="1"/>
          <p:nvPr/>
        </p:nvSpPr>
        <p:spPr>
          <a:xfrm>
            <a:off x="210625" y="964825"/>
            <a:ext cx="87651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latin typeface="Overpass Light"/>
                <a:ea typeface="Overpass Light"/>
                <a:cs typeface="Overpass Light"/>
                <a:sym typeface="Overpass Light"/>
              </a:rPr>
              <a:t>Computers are like babies.  They don’t really know anything and have to be explained even the smallest thing.  Computers start knowing only the difference between on and off.  </a:t>
            </a:r>
            <a:endParaRPr sz="1400" dirty="0">
              <a:latin typeface="Overpass Light"/>
              <a:ea typeface="Overpass Light"/>
              <a:cs typeface="Overpass Light"/>
              <a:sym typeface="Overpass Light"/>
            </a:endParaRPr>
          </a:p>
          <a:p>
            <a:pPr marL="0" lvl="0" indent="0" algn="l" rtl="0">
              <a:spcBef>
                <a:spcPts val="0"/>
              </a:spcBef>
              <a:spcAft>
                <a:spcPts val="0"/>
              </a:spcAft>
              <a:buNone/>
            </a:pPr>
            <a:endParaRPr sz="1400" dirty="0">
              <a:latin typeface="Overpass Light"/>
              <a:ea typeface="Overpass Light"/>
              <a:cs typeface="Overpass Light"/>
              <a:sym typeface="Overpass Light"/>
            </a:endParaRPr>
          </a:p>
          <a:p>
            <a:pPr marL="0" lvl="0" indent="0" algn="l" rtl="0">
              <a:spcBef>
                <a:spcPts val="0"/>
              </a:spcBef>
              <a:spcAft>
                <a:spcPts val="0"/>
              </a:spcAft>
              <a:buNone/>
            </a:pPr>
            <a:r>
              <a:rPr lang="en" sz="1400" dirty="0">
                <a:latin typeface="Overpass Light"/>
                <a:ea typeface="Overpass Light"/>
                <a:cs typeface="Overpass Light"/>
                <a:sym typeface="Overpass Light"/>
              </a:rPr>
              <a:t>Fortunately for you, many other smart programmers out there have done the hard work of teaching computers to do amazing things.  These rich set of instructions for computers are things like applications, Operating systems and drivers for hardware.  </a:t>
            </a:r>
            <a:endParaRPr sz="1400" dirty="0">
              <a:latin typeface="Overpass Light"/>
              <a:ea typeface="Overpass Light"/>
              <a:cs typeface="Overpass Light"/>
              <a:sym typeface="Overpass Light"/>
            </a:endParaRPr>
          </a:p>
          <a:p>
            <a:pPr marL="0" lvl="0" indent="0" algn="l" rtl="0">
              <a:spcBef>
                <a:spcPts val="0"/>
              </a:spcBef>
              <a:spcAft>
                <a:spcPts val="0"/>
              </a:spcAft>
              <a:buNone/>
            </a:pPr>
            <a:endParaRPr sz="1400" dirty="0">
              <a:latin typeface="Overpass Light"/>
              <a:ea typeface="Overpass Light"/>
              <a:cs typeface="Overpass Light"/>
              <a:sym typeface="Overpass Light"/>
            </a:endParaRPr>
          </a:p>
          <a:p>
            <a:pPr marL="0" lvl="0" indent="0" algn="l" rtl="0">
              <a:spcBef>
                <a:spcPts val="0"/>
              </a:spcBef>
              <a:spcAft>
                <a:spcPts val="0"/>
              </a:spcAft>
              <a:buNone/>
            </a:pPr>
            <a:r>
              <a:rPr lang="en" sz="1400" dirty="0">
                <a:latin typeface="Overpass Light"/>
                <a:ea typeface="Overpass Light"/>
                <a:cs typeface="Overpass Light"/>
                <a:sym typeface="Overpass Light"/>
              </a:rPr>
              <a:t>Imagine being asked to race a car, and the only thing your are given is a pile of scrap metal.  You’d have to build your car from scratch before you can even get on the road let alone win the race.  That alone is a tone of work!  A library is like someone giving you an </a:t>
            </a:r>
            <a:r>
              <a:rPr lang="en" sz="1400" i="1" dirty="0">
                <a:latin typeface="Overpass Light"/>
                <a:ea typeface="Overpass Light"/>
                <a:cs typeface="Overpass Light"/>
                <a:sym typeface="Overpass Light"/>
              </a:rPr>
              <a:t>actual race car</a:t>
            </a:r>
            <a:r>
              <a:rPr lang="en" sz="1400" dirty="0">
                <a:latin typeface="Overpass Light"/>
                <a:ea typeface="Overpass Light"/>
                <a:cs typeface="Overpass Light"/>
                <a:sym typeface="Overpass Light"/>
              </a:rPr>
              <a:t> instead of that pile of scrap metal. </a:t>
            </a:r>
            <a:endParaRPr sz="1400" dirty="0">
              <a:latin typeface="Overpass Light"/>
              <a:ea typeface="Overpass Light"/>
              <a:cs typeface="Overpass Light"/>
              <a:sym typeface="Overpass Light"/>
            </a:endParaRPr>
          </a:p>
          <a:p>
            <a:pPr marL="0" lvl="0" indent="0" algn="l" rtl="0">
              <a:spcBef>
                <a:spcPts val="0"/>
              </a:spcBef>
              <a:spcAft>
                <a:spcPts val="0"/>
              </a:spcAft>
              <a:buNone/>
            </a:pPr>
            <a:endParaRPr lang="en-US" sz="1400" dirty="0">
              <a:latin typeface="Overpass Light"/>
              <a:ea typeface="Overpass Light"/>
              <a:cs typeface="Overpass Light"/>
              <a:sym typeface="Overpass Light"/>
            </a:endParaRPr>
          </a:p>
          <a:p>
            <a:pPr marL="0" lvl="0" indent="0" algn="l" rtl="0">
              <a:spcBef>
                <a:spcPts val="0"/>
              </a:spcBef>
              <a:spcAft>
                <a:spcPts val="0"/>
              </a:spcAft>
              <a:buNone/>
            </a:pPr>
            <a:endParaRPr lang="en-US" sz="1400" dirty="0">
              <a:latin typeface="Overpass Light"/>
              <a:ea typeface="Overpass Light"/>
              <a:cs typeface="Overpass Light"/>
              <a:sym typeface="Overpass Light"/>
            </a:endParaRPr>
          </a:p>
          <a:p>
            <a:pPr marL="0" lvl="0" indent="0" algn="l" rtl="0">
              <a:spcBef>
                <a:spcPts val="0"/>
              </a:spcBef>
              <a:spcAft>
                <a:spcPts val="0"/>
              </a:spcAft>
              <a:buNone/>
            </a:pPr>
            <a:endParaRPr lang="en-US" sz="1400" dirty="0">
              <a:latin typeface="Overpass Light"/>
              <a:ea typeface="Overpass Light"/>
              <a:cs typeface="Overpass Light"/>
              <a:sym typeface="Overpass Light"/>
            </a:endParaRPr>
          </a:p>
          <a:p>
            <a:pPr marL="0" lvl="0" indent="0" algn="l" rtl="0">
              <a:spcBef>
                <a:spcPts val="0"/>
              </a:spcBef>
              <a:spcAft>
                <a:spcPts val="0"/>
              </a:spcAft>
              <a:buNone/>
            </a:pPr>
            <a:endParaRPr lang="en-US" sz="1400" dirty="0">
              <a:latin typeface="Overpass Light"/>
              <a:ea typeface="Overpass Light"/>
              <a:cs typeface="Overpass Light"/>
              <a:sym typeface="Overpass Light"/>
            </a:endParaRPr>
          </a:p>
          <a:p>
            <a:pPr marL="0" lvl="0" indent="0" algn="l" rtl="0">
              <a:spcBef>
                <a:spcPts val="0"/>
              </a:spcBef>
              <a:spcAft>
                <a:spcPts val="0"/>
              </a:spcAft>
              <a:buNone/>
            </a:pPr>
            <a:endParaRPr sz="1400" dirty="0">
              <a:latin typeface="Overpass Light"/>
              <a:ea typeface="Overpass Light"/>
              <a:cs typeface="Overpass Light"/>
              <a:sym typeface="Overpass Light"/>
            </a:endParaRPr>
          </a:p>
          <a:p>
            <a:pPr marL="0" lvl="0" indent="0" algn="l" rtl="0">
              <a:spcBef>
                <a:spcPts val="0"/>
              </a:spcBef>
              <a:spcAft>
                <a:spcPts val="0"/>
              </a:spcAft>
              <a:buClr>
                <a:schemeClr val="dk1"/>
              </a:buClr>
              <a:buSzPts val="1100"/>
              <a:buFont typeface="Arial"/>
              <a:buNone/>
            </a:pPr>
            <a:r>
              <a:rPr lang="en" sz="1400" b="1" dirty="0">
                <a:solidFill>
                  <a:schemeClr val="dk1"/>
                </a:solidFill>
                <a:latin typeface="Overpass"/>
                <a:ea typeface="Overpass"/>
                <a:cs typeface="Overpass"/>
                <a:sym typeface="Overpass"/>
              </a:rPr>
              <a:t>Libraries</a:t>
            </a:r>
            <a:r>
              <a:rPr lang="en" sz="1400" dirty="0">
                <a:solidFill>
                  <a:schemeClr val="dk1"/>
                </a:solidFill>
                <a:latin typeface="Overpass Light"/>
                <a:ea typeface="Overpass Light"/>
                <a:cs typeface="Overpass Light"/>
                <a:sym typeface="Overpass Light"/>
              </a:rPr>
              <a:t> are sets of code that has already been written for you.   </a:t>
            </a:r>
            <a:endParaRPr sz="1400" dirty="0">
              <a:latin typeface="Overpass Light"/>
              <a:ea typeface="Overpass Light"/>
              <a:cs typeface="Overpass Light"/>
              <a:sym typeface="Overpass Light"/>
            </a:endParaRPr>
          </a:p>
          <a:p>
            <a:pPr marL="0" lvl="0" indent="0" algn="l" rtl="0">
              <a:spcBef>
                <a:spcPts val="0"/>
              </a:spcBef>
              <a:spcAft>
                <a:spcPts val="0"/>
              </a:spcAft>
              <a:buNone/>
            </a:pPr>
            <a:endParaRPr sz="1400" dirty="0">
              <a:latin typeface="Overpass Light"/>
              <a:ea typeface="Overpass Light"/>
              <a:cs typeface="Overpass Light"/>
              <a:sym typeface="Overpass Light"/>
            </a:endParaRPr>
          </a:p>
          <a:p>
            <a:pPr marL="0" lvl="0" indent="0" algn="l" rtl="0">
              <a:spcBef>
                <a:spcPts val="0"/>
              </a:spcBef>
              <a:spcAft>
                <a:spcPts val="0"/>
              </a:spcAft>
              <a:buNone/>
            </a:pPr>
            <a:r>
              <a:rPr lang="en" sz="1400" dirty="0">
                <a:latin typeface="Overpass Light"/>
                <a:ea typeface="Overpass Light"/>
                <a:cs typeface="Overpass Light"/>
                <a:sym typeface="Overpass Light"/>
              </a:rPr>
              <a:t>At the top of the default script are libraries your script needs to have to do some amazing things. </a:t>
            </a:r>
            <a:endParaRPr sz="1400" dirty="0">
              <a:latin typeface="Overpass Light"/>
              <a:ea typeface="Overpass Light"/>
              <a:cs typeface="Overpass Light"/>
              <a:sym typeface="Overpass Light"/>
            </a:endParaRPr>
          </a:p>
        </p:txBody>
      </p:sp>
      <p:pic>
        <p:nvPicPr>
          <p:cNvPr id="301" name="Google Shape;301;p42"/>
          <p:cNvPicPr preferRelativeResize="0"/>
          <p:nvPr/>
        </p:nvPicPr>
        <p:blipFill rotWithShape="1">
          <a:blip r:embed="rId3">
            <a:alphaModFix/>
          </a:blip>
          <a:srcRect t="6373" b="76334"/>
          <a:stretch/>
        </p:blipFill>
        <p:spPr>
          <a:xfrm>
            <a:off x="281451" y="3394793"/>
            <a:ext cx="5589074" cy="645599"/>
          </a:xfrm>
          <a:prstGeom prst="rect">
            <a:avLst/>
          </a:prstGeom>
          <a:noFill/>
          <a:ln>
            <a:noFill/>
          </a:ln>
        </p:spPr>
      </p:pic>
      <p:sp>
        <p:nvSpPr>
          <p:cNvPr id="302" name="Google Shape;302;p42"/>
          <p:cNvSpPr/>
          <p:nvPr/>
        </p:nvSpPr>
        <p:spPr>
          <a:xfrm>
            <a:off x="5870525" y="3411996"/>
            <a:ext cx="1603500" cy="5229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2"/>
          <p:cNvSpPr txBox="1"/>
          <p:nvPr/>
        </p:nvSpPr>
        <p:spPr>
          <a:xfrm>
            <a:off x="7405149" y="3473346"/>
            <a:ext cx="291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Overpass"/>
                <a:ea typeface="Overpass"/>
                <a:cs typeface="Overpass"/>
                <a:sym typeface="Overpass"/>
              </a:rPr>
              <a:t>Unity Libraries </a:t>
            </a:r>
            <a:endParaRPr sz="1200" i="1" dirty="0">
              <a:latin typeface="Overpass Light"/>
              <a:ea typeface="Overpass Light"/>
              <a:cs typeface="Overpass Light"/>
              <a:sym typeface="Overpass Light"/>
            </a:endParaRPr>
          </a:p>
        </p:txBody>
      </p:sp>
      <p:pic>
        <p:nvPicPr>
          <p:cNvPr id="10" name="Picture 4" descr="Branding – Hack Club">
            <a:extLst>
              <a:ext uri="{FF2B5EF4-FFF2-40B4-BE49-F238E27FC236}">
                <a16:creationId xmlns:a16="http://schemas.microsoft.com/office/drawing/2014/main" id="{B044185D-35ED-4819-BDA1-2F3AD0F97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What is a Script Class?</a:t>
            </a:r>
            <a:endParaRPr sz="3500" b="1">
              <a:solidFill>
                <a:srgbClr val="434343"/>
              </a:solidFill>
              <a:latin typeface="Overpass"/>
              <a:ea typeface="Overpass"/>
              <a:cs typeface="Overpass"/>
              <a:sym typeface="Overpass"/>
            </a:endParaRPr>
          </a:p>
        </p:txBody>
      </p:sp>
      <p:grpSp>
        <p:nvGrpSpPr>
          <p:cNvPr id="309" name="Google Shape;309;p43"/>
          <p:cNvGrpSpPr/>
          <p:nvPr/>
        </p:nvGrpSpPr>
        <p:grpSpPr>
          <a:xfrm>
            <a:off x="131164" y="170287"/>
            <a:ext cx="782291" cy="731330"/>
            <a:chOff x="2113284" y="786494"/>
            <a:chExt cx="952503" cy="952501"/>
          </a:xfrm>
        </p:grpSpPr>
        <p:sp>
          <p:nvSpPr>
            <p:cNvPr id="310" name="Google Shape;310;p43"/>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11" name="Google Shape;311;p43"/>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12" name="Google Shape;312;p43"/>
          <p:cNvSpPr txBox="1"/>
          <p:nvPr/>
        </p:nvSpPr>
        <p:spPr>
          <a:xfrm>
            <a:off x="210625" y="964825"/>
            <a:ext cx="8765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On line 5 is the definition of your new script.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Char char="●"/>
            </a:pPr>
            <a:r>
              <a:rPr lang="en" b="1">
                <a:solidFill>
                  <a:srgbClr val="434343"/>
                </a:solidFill>
                <a:latin typeface="Overpass"/>
                <a:ea typeface="Overpass"/>
                <a:cs typeface="Overpass"/>
                <a:sym typeface="Overpass"/>
              </a:rPr>
              <a:t>Public</a:t>
            </a:r>
            <a:r>
              <a:rPr lang="en">
                <a:solidFill>
                  <a:srgbClr val="434343"/>
                </a:solidFill>
                <a:latin typeface="Overpass Light"/>
                <a:ea typeface="Overpass Light"/>
                <a:cs typeface="Overpass Light"/>
                <a:sym typeface="Overpass Light"/>
              </a:rPr>
              <a:t> means it can be used anywhere in your game </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Char char="●"/>
            </a:pPr>
            <a:r>
              <a:rPr lang="en" b="1">
                <a:solidFill>
                  <a:srgbClr val="434343"/>
                </a:solidFill>
                <a:latin typeface="Overpass"/>
                <a:ea typeface="Overpass"/>
                <a:cs typeface="Overpass"/>
                <a:sym typeface="Overpass"/>
              </a:rPr>
              <a:t>Class</a:t>
            </a:r>
            <a:r>
              <a:rPr lang="en">
                <a:solidFill>
                  <a:srgbClr val="434343"/>
                </a:solidFill>
                <a:latin typeface="Overpass Light"/>
                <a:ea typeface="Overpass Light"/>
                <a:cs typeface="Overpass Light"/>
                <a:sym typeface="Overpass Light"/>
              </a:rPr>
              <a:t> refers to this script as a </a:t>
            </a:r>
            <a:r>
              <a:rPr lang="en" b="1" i="1" u="sng">
                <a:solidFill>
                  <a:srgbClr val="434343"/>
                </a:solidFill>
                <a:latin typeface="Overpass"/>
                <a:ea typeface="Overpass"/>
                <a:cs typeface="Overpass"/>
                <a:sym typeface="Overpass"/>
              </a:rPr>
              <a:t>set of functions</a:t>
            </a:r>
            <a:r>
              <a:rPr lang="en">
                <a:solidFill>
                  <a:srgbClr val="434343"/>
                </a:solidFill>
                <a:latin typeface="Overpass Light"/>
                <a:ea typeface="Overpass Light"/>
                <a:cs typeface="Overpass Light"/>
                <a:sym typeface="Overpass Light"/>
              </a:rPr>
              <a:t>, meaning there can be more than one action and they are grouped together under a single name.</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a:buChar char="●"/>
            </a:pPr>
            <a:r>
              <a:rPr lang="en" b="1">
                <a:solidFill>
                  <a:srgbClr val="434343"/>
                </a:solidFill>
                <a:latin typeface="Overpass"/>
                <a:ea typeface="Overpass"/>
                <a:cs typeface="Overpass"/>
                <a:sym typeface="Overpass"/>
              </a:rPr>
              <a:t>TestScript </a:t>
            </a:r>
            <a:r>
              <a:rPr lang="en">
                <a:solidFill>
                  <a:srgbClr val="434343"/>
                </a:solidFill>
                <a:latin typeface="Overpass Light"/>
                <a:ea typeface="Overpass Light"/>
                <a:cs typeface="Overpass Light"/>
                <a:sym typeface="Overpass Light"/>
              </a:rPr>
              <a:t>is actually the name you gave your script when you named it.  </a:t>
            </a:r>
            <a:r>
              <a:rPr lang="en" i="1">
                <a:solidFill>
                  <a:srgbClr val="434343"/>
                </a:solidFill>
                <a:latin typeface="Overpass Light"/>
                <a:ea typeface="Overpass Light"/>
                <a:cs typeface="Overpass Light"/>
                <a:sym typeface="Overpass Light"/>
              </a:rPr>
              <a:t>This name has to match the name of the file you created in order to work. </a:t>
            </a:r>
            <a:r>
              <a:rPr lang="en">
                <a:solidFill>
                  <a:srgbClr val="434343"/>
                </a:solidFill>
                <a:latin typeface="Overpass Light"/>
                <a:ea typeface="Overpass Light"/>
                <a:cs typeface="Overpass Light"/>
                <a:sym typeface="Overpass Light"/>
              </a:rPr>
              <a:t>  Giving your script a name also allows it to be referenced by that name in other scripts. </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Char char="●"/>
            </a:pPr>
            <a:r>
              <a:rPr lang="en" b="1">
                <a:solidFill>
                  <a:srgbClr val="434343"/>
                </a:solidFill>
                <a:latin typeface="Overpass"/>
                <a:ea typeface="Overpass"/>
                <a:cs typeface="Overpass"/>
                <a:sym typeface="Overpass"/>
              </a:rPr>
              <a:t>MonoBehaviour</a:t>
            </a:r>
            <a:r>
              <a:rPr lang="en">
                <a:solidFill>
                  <a:srgbClr val="434343"/>
                </a:solidFill>
                <a:latin typeface="Overpass"/>
                <a:ea typeface="Overpass"/>
                <a:cs typeface="Overpass"/>
                <a:sym typeface="Overpass"/>
              </a:rPr>
              <a:t> is the base class from which every Unity script derives. You can ignore that- just know you shouldn't change or remove that part. </a:t>
            </a:r>
            <a:endParaRPr>
              <a:solidFill>
                <a:srgbClr val="434343"/>
              </a:solidFill>
              <a:latin typeface="Overpass"/>
              <a:ea typeface="Overpass"/>
              <a:cs typeface="Overpass"/>
              <a:sym typeface="Overpass"/>
            </a:endParaRPr>
          </a:p>
        </p:txBody>
      </p:sp>
      <p:pic>
        <p:nvPicPr>
          <p:cNvPr id="313" name="Google Shape;313;p43"/>
          <p:cNvPicPr preferRelativeResize="0"/>
          <p:nvPr/>
        </p:nvPicPr>
        <p:blipFill rotWithShape="1">
          <a:blip r:embed="rId3">
            <a:alphaModFix/>
          </a:blip>
          <a:srcRect t="26244" b="63036"/>
          <a:stretch/>
        </p:blipFill>
        <p:spPr>
          <a:xfrm>
            <a:off x="211563" y="3221275"/>
            <a:ext cx="8720875" cy="624449"/>
          </a:xfrm>
          <a:prstGeom prst="rect">
            <a:avLst/>
          </a:prstGeom>
          <a:noFill/>
          <a:ln>
            <a:noFill/>
          </a:ln>
        </p:spPr>
      </p:pic>
      <p:sp>
        <p:nvSpPr>
          <p:cNvPr id="314" name="Google Shape;314;p43"/>
          <p:cNvSpPr/>
          <p:nvPr/>
        </p:nvSpPr>
        <p:spPr>
          <a:xfrm rot="1619311">
            <a:off x="1530776" y="3832670"/>
            <a:ext cx="1143646" cy="301608"/>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3"/>
          <p:cNvSpPr txBox="1"/>
          <p:nvPr/>
        </p:nvSpPr>
        <p:spPr>
          <a:xfrm>
            <a:off x="2680550" y="4069725"/>
            <a:ext cx="585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Also note the Curly Brackets.  All of your code must be placed between the open and closing curly brackets.  They act as containers for your scripts</a:t>
            </a:r>
            <a:endParaRPr sz="1200" i="1">
              <a:solidFill>
                <a:srgbClr val="434343"/>
              </a:solidFill>
              <a:latin typeface="Overpass Light"/>
              <a:ea typeface="Overpass Light"/>
              <a:cs typeface="Overpass Light"/>
              <a:sym typeface="Overpass Light"/>
            </a:endParaRPr>
          </a:p>
        </p:txBody>
      </p:sp>
      <p:pic>
        <p:nvPicPr>
          <p:cNvPr id="10" name="Picture 4" descr="Branding – Hack Club">
            <a:extLst>
              <a:ext uri="{FF2B5EF4-FFF2-40B4-BE49-F238E27FC236}">
                <a16:creationId xmlns:a16="http://schemas.microsoft.com/office/drawing/2014/main" id="{937E57F8-552C-4833-8C8D-BFE802FB1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4"/>
          <p:cNvPicPr preferRelativeResize="0"/>
          <p:nvPr/>
        </p:nvPicPr>
        <p:blipFill rotWithShape="1">
          <a:blip r:embed="rId3">
            <a:alphaModFix/>
          </a:blip>
          <a:srcRect t="25414" b="39709"/>
          <a:stretch/>
        </p:blipFill>
        <p:spPr>
          <a:xfrm>
            <a:off x="333850" y="3475350"/>
            <a:ext cx="6569426" cy="1571125"/>
          </a:xfrm>
          <a:prstGeom prst="rect">
            <a:avLst/>
          </a:prstGeom>
          <a:noFill/>
          <a:ln>
            <a:noFill/>
          </a:ln>
        </p:spPr>
      </p:pic>
      <p:sp>
        <p:nvSpPr>
          <p:cNvPr id="321" name="Google Shape;321;p44"/>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What is void Start?</a:t>
            </a:r>
            <a:endParaRPr sz="3500" b="1">
              <a:solidFill>
                <a:srgbClr val="434343"/>
              </a:solidFill>
              <a:latin typeface="Overpass"/>
              <a:ea typeface="Overpass"/>
              <a:cs typeface="Overpass"/>
              <a:sym typeface="Overpass"/>
            </a:endParaRPr>
          </a:p>
        </p:txBody>
      </p:sp>
      <p:grpSp>
        <p:nvGrpSpPr>
          <p:cNvPr id="322" name="Google Shape;322;p44"/>
          <p:cNvGrpSpPr/>
          <p:nvPr/>
        </p:nvGrpSpPr>
        <p:grpSpPr>
          <a:xfrm>
            <a:off x="131164" y="170287"/>
            <a:ext cx="782291" cy="731330"/>
            <a:chOff x="2113284" y="786494"/>
            <a:chExt cx="952503" cy="952501"/>
          </a:xfrm>
        </p:grpSpPr>
        <p:sp>
          <p:nvSpPr>
            <p:cNvPr id="323" name="Google Shape;323;p44"/>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44"/>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25" name="Google Shape;325;p44"/>
          <p:cNvSpPr txBox="1"/>
          <p:nvPr/>
        </p:nvSpPr>
        <p:spPr>
          <a:xfrm>
            <a:off x="217425" y="901625"/>
            <a:ext cx="8765100" cy="27545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Inside your class definition (after the first opening curly bracket) is a </a:t>
            </a:r>
            <a:r>
              <a:rPr lang="en" sz="1600" b="1" dirty="0">
                <a:solidFill>
                  <a:srgbClr val="434343"/>
                </a:solidFill>
                <a:latin typeface="Overpass"/>
                <a:ea typeface="Overpass"/>
                <a:cs typeface="Overpass"/>
                <a:sym typeface="Overpass"/>
              </a:rPr>
              <a:t>function</a:t>
            </a:r>
            <a:r>
              <a:rPr lang="en" sz="1600" dirty="0">
                <a:solidFill>
                  <a:srgbClr val="434343"/>
                </a:solidFill>
                <a:latin typeface="Overpass Light"/>
                <a:ea typeface="Overpass Light"/>
                <a:cs typeface="Overpass Light"/>
                <a:sym typeface="Overpass Light"/>
              </a:rPr>
              <a:t> called </a:t>
            </a:r>
            <a:r>
              <a:rPr lang="en" sz="1600" b="1" dirty="0">
                <a:solidFill>
                  <a:srgbClr val="434343"/>
                </a:solidFill>
                <a:latin typeface="Overpass"/>
                <a:ea typeface="Overpass"/>
                <a:cs typeface="Overpass"/>
                <a:sym typeface="Overpass"/>
              </a:rPr>
              <a:t>Start()</a:t>
            </a:r>
            <a:endParaRPr sz="1600" b="1" dirty="0">
              <a:solidFill>
                <a:srgbClr val="434343"/>
              </a:solidFill>
              <a:latin typeface="Overpass"/>
              <a:ea typeface="Overpass"/>
              <a:cs typeface="Overpass"/>
              <a:sym typeface="Overpass"/>
            </a:endParaRPr>
          </a:p>
          <a:p>
            <a:pPr marL="0" lvl="0" indent="0" algn="l" rtl="0">
              <a:spcBef>
                <a:spcPts val="0"/>
              </a:spcBef>
              <a:spcAft>
                <a:spcPts val="0"/>
              </a:spcAft>
              <a:buNone/>
            </a:pPr>
            <a:endParaRPr sz="1600" b="1" dirty="0">
              <a:solidFill>
                <a:srgbClr val="434343"/>
              </a:solidFill>
              <a:latin typeface="Overpass"/>
              <a:ea typeface="Overpass"/>
              <a:cs typeface="Overpass"/>
              <a:sym typeface="Overpass"/>
            </a:endParaRPr>
          </a:p>
          <a:p>
            <a:pPr marL="457200" lvl="0" indent="-317500" algn="l" rtl="0">
              <a:spcBef>
                <a:spcPts val="0"/>
              </a:spcBef>
              <a:spcAft>
                <a:spcPts val="0"/>
              </a:spcAft>
              <a:buClr>
                <a:srgbClr val="434343"/>
              </a:buClr>
              <a:buSzPts val="1400"/>
              <a:buFont typeface="Overpass"/>
              <a:buChar char="●"/>
            </a:pPr>
            <a:r>
              <a:rPr lang="en" sz="1600" b="1" dirty="0">
                <a:solidFill>
                  <a:srgbClr val="434343"/>
                </a:solidFill>
                <a:latin typeface="Overpass"/>
                <a:ea typeface="Overpass"/>
                <a:cs typeface="Overpass"/>
                <a:sym typeface="Overpass"/>
              </a:rPr>
              <a:t>Void </a:t>
            </a:r>
            <a:r>
              <a:rPr lang="en" sz="1600" dirty="0">
                <a:solidFill>
                  <a:srgbClr val="434343"/>
                </a:solidFill>
                <a:latin typeface="Overpass Light"/>
                <a:ea typeface="Overpass Light"/>
                <a:cs typeface="Overpass Light"/>
                <a:sym typeface="Overpass Light"/>
              </a:rPr>
              <a:t>refers to the type of information you are expecting to be returned from your function.  To start, we are not expecting anything back.  Hence the word </a:t>
            </a:r>
            <a:r>
              <a:rPr lang="en" sz="1600" b="1" dirty="0">
                <a:solidFill>
                  <a:srgbClr val="434343"/>
                </a:solidFill>
                <a:latin typeface="Overpass"/>
                <a:ea typeface="Overpass"/>
                <a:cs typeface="Overpass"/>
                <a:sym typeface="Overpass"/>
              </a:rPr>
              <a:t>void</a:t>
            </a:r>
            <a:r>
              <a:rPr lang="en" sz="1600" dirty="0">
                <a:solidFill>
                  <a:srgbClr val="434343"/>
                </a:solidFill>
                <a:latin typeface="Overpass Light"/>
                <a:ea typeface="Overpass Light"/>
                <a:cs typeface="Overpass Light"/>
                <a:sym typeface="Overpass Light"/>
              </a:rPr>
              <a:t>, </a:t>
            </a:r>
            <a:r>
              <a:rPr lang="en" sz="1600" i="1" dirty="0">
                <a:solidFill>
                  <a:srgbClr val="434343"/>
                </a:solidFill>
                <a:latin typeface="Overpass Light"/>
                <a:ea typeface="Overpass Light"/>
                <a:cs typeface="Overpass Light"/>
                <a:sym typeface="Overpass Light"/>
              </a:rPr>
              <a:t>it means we are expecting nothing to be returned.</a:t>
            </a:r>
            <a:br>
              <a:rPr lang="en" sz="1600" dirty="0">
                <a:solidFill>
                  <a:srgbClr val="434343"/>
                </a:solidFill>
                <a:latin typeface="Overpass Light"/>
                <a:ea typeface="Overpass Light"/>
                <a:cs typeface="Overpass Light"/>
                <a:sym typeface="Overpass Light"/>
              </a:rPr>
            </a:br>
            <a:r>
              <a:rPr lang="en" sz="900" i="1" dirty="0">
                <a:solidFill>
                  <a:srgbClr val="434343"/>
                </a:solidFill>
                <a:latin typeface="Overpass Light"/>
                <a:ea typeface="Overpass Light"/>
                <a:cs typeface="Overpass Light"/>
                <a:sym typeface="Overpass Light"/>
              </a:rPr>
              <a:t>** it may seem odd that we start this line with what are expecting at the end.  This is just how this particular language was written.  It isn’t this way in other languages.</a:t>
            </a:r>
            <a:endParaRPr sz="900" i="1" dirty="0">
              <a:solidFill>
                <a:srgbClr val="434343"/>
              </a:solidFill>
              <a:latin typeface="Overpass Light"/>
              <a:ea typeface="Overpass Light"/>
              <a:cs typeface="Overpass Light"/>
              <a:sym typeface="Overpass Light"/>
            </a:endParaRPr>
          </a:p>
          <a:p>
            <a:pPr marL="457200" lvl="0" indent="-311150" algn="l" rtl="0">
              <a:spcBef>
                <a:spcPts val="0"/>
              </a:spcBef>
              <a:spcAft>
                <a:spcPts val="0"/>
              </a:spcAft>
              <a:buClr>
                <a:srgbClr val="434343"/>
              </a:buClr>
              <a:buSzPts val="1300"/>
              <a:buFont typeface="Overpass"/>
              <a:buChar char="●"/>
            </a:pPr>
            <a:r>
              <a:rPr lang="en" sz="1200" b="1" dirty="0">
                <a:solidFill>
                  <a:srgbClr val="434343"/>
                </a:solidFill>
                <a:latin typeface="Overpass"/>
                <a:ea typeface="Overpass"/>
                <a:cs typeface="Overpass"/>
                <a:sym typeface="Overpass"/>
              </a:rPr>
              <a:t>Start() </a:t>
            </a:r>
            <a:r>
              <a:rPr lang="en" sz="1200" dirty="0">
                <a:solidFill>
                  <a:srgbClr val="434343"/>
                </a:solidFill>
                <a:latin typeface="Overpass Light"/>
                <a:ea typeface="Overpass Light"/>
                <a:cs typeface="Overpass Light"/>
                <a:sym typeface="Overpass Light"/>
              </a:rPr>
              <a:t>is the name of a function that was defined in the Unity Library.  It’s a function that will run just once, before your game begins.  It’s good for setting up some rules about your game before you actually play it.</a:t>
            </a:r>
            <a:endParaRPr sz="1200" dirty="0">
              <a:solidFill>
                <a:srgbClr val="434343"/>
              </a:solidFill>
              <a:latin typeface="Overpass Light"/>
              <a:ea typeface="Overpass Light"/>
              <a:cs typeface="Overpass Light"/>
              <a:sym typeface="Overpass Light"/>
            </a:endParaRPr>
          </a:p>
          <a:p>
            <a:pPr marL="457200" lvl="0" indent="-311150" algn="l" rtl="0">
              <a:spcBef>
                <a:spcPts val="0"/>
              </a:spcBef>
              <a:spcAft>
                <a:spcPts val="0"/>
              </a:spcAft>
              <a:buClr>
                <a:srgbClr val="434343"/>
              </a:buClr>
              <a:buSzPts val="1300"/>
              <a:buFont typeface="Overpass Light"/>
              <a:buChar char="●"/>
            </a:pPr>
            <a:r>
              <a:rPr lang="en" sz="1200" b="1" dirty="0">
                <a:solidFill>
                  <a:srgbClr val="434343"/>
                </a:solidFill>
                <a:latin typeface="Overpass"/>
                <a:ea typeface="Overpass"/>
                <a:cs typeface="Overpass"/>
                <a:sym typeface="Overpass"/>
              </a:rPr>
              <a:t>* Note that start is indented in.  </a:t>
            </a:r>
            <a:r>
              <a:rPr lang="en" sz="1200" dirty="0">
                <a:solidFill>
                  <a:srgbClr val="434343"/>
                </a:solidFill>
                <a:latin typeface="Overpass Light"/>
                <a:ea typeface="Overpass Light"/>
                <a:cs typeface="Overpass Light"/>
                <a:sym typeface="Overpass Light"/>
              </a:rPr>
              <a:t>This is because it is inside your TestScript Class (after the first curly bracket, but before the last curly bracket).  It’s good coding practice to indent code that belongs inside other functions.</a:t>
            </a:r>
            <a:endParaRPr sz="1200" dirty="0">
              <a:solidFill>
                <a:srgbClr val="434343"/>
              </a:solidFill>
              <a:latin typeface="Overpass Light"/>
              <a:ea typeface="Overpass Light"/>
              <a:cs typeface="Overpass Light"/>
              <a:sym typeface="Overpass Light"/>
            </a:endParaRPr>
          </a:p>
          <a:p>
            <a:pPr marL="457200" lvl="0" indent="-311150" algn="l" rtl="0">
              <a:spcBef>
                <a:spcPts val="0"/>
              </a:spcBef>
              <a:spcAft>
                <a:spcPts val="0"/>
              </a:spcAft>
              <a:buClr>
                <a:srgbClr val="434343"/>
              </a:buClr>
              <a:buSzPts val="1300"/>
              <a:buFont typeface="Overpass Light"/>
              <a:buChar char="●"/>
            </a:pPr>
            <a:r>
              <a:rPr lang="en" sz="1200" b="1" dirty="0">
                <a:solidFill>
                  <a:srgbClr val="434343"/>
                </a:solidFill>
                <a:latin typeface="Overpass"/>
                <a:ea typeface="Overpass"/>
                <a:cs typeface="Overpass"/>
                <a:sym typeface="Overpass"/>
              </a:rPr>
              <a:t>** Notice more curly brackets!!</a:t>
            </a:r>
            <a:r>
              <a:rPr lang="en" sz="1200" dirty="0">
                <a:solidFill>
                  <a:srgbClr val="434343"/>
                </a:solidFill>
                <a:latin typeface="Overpass Light"/>
                <a:ea typeface="Overpass Light"/>
                <a:cs typeface="Overpass Light"/>
                <a:sym typeface="Overpass Light"/>
              </a:rPr>
              <a:t>  The code you want to run just once has to be placed after the curly brackets on line 9, and before the curly bracket on line 11.  Don’t worry, you can add more lines here.</a:t>
            </a:r>
            <a:endParaRPr sz="1200" dirty="0">
              <a:solidFill>
                <a:srgbClr val="434343"/>
              </a:solidFill>
              <a:latin typeface="Overpass Light"/>
              <a:ea typeface="Overpass Light"/>
              <a:cs typeface="Overpass Light"/>
              <a:sym typeface="Overpass Light"/>
            </a:endParaRPr>
          </a:p>
        </p:txBody>
      </p:sp>
      <p:sp>
        <p:nvSpPr>
          <p:cNvPr id="326" name="Google Shape;326;p44"/>
          <p:cNvSpPr/>
          <p:nvPr/>
        </p:nvSpPr>
        <p:spPr>
          <a:xfrm rot="10800000">
            <a:off x="396176" y="4179589"/>
            <a:ext cx="1143600" cy="301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4"/>
          <p:cNvSpPr/>
          <p:nvPr/>
        </p:nvSpPr>
        <p:spPr>
          <a:xfrm rot="392062">
            <a:off x="1841199" y="4505730"/>
            <a:ext cx="1173121" cy="16879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4"/>
          <p:cNvSpPr/>
          <p:nvPr/>
        </p:nvSpPr>
        <p:spPr>
          <a:xfrm rot="-758786">
            <a:off x="1841272" y="4712466"/>
            <a:ext cx="1172956" cy="168783"/>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4"/>
          <p:cNvSpPr txBox="1"/>
          <p:nvPr/>
        </p:nvSpPr>
        <p:spPr>
          <a:xfrm>
            <a:off x="3135225" y="4439525"/>
            <a:ext cx="4161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Overpass Light"/>
                <a:ea typeface="Overpass Light"/>
                <a:cs typeface="Overpass Light"/>
                <a:sym typeface="Overpass Light"/>
              </a:rPr>
              <a:t>All functions begin and end with curly brackets.  </a:t>
            </a:r>
            <a:endParaRPr sz="1300">
              <a:solidFill>
                <a:schemeClr val="lt1"/>
              </a:solidFill>
              <a:latin typeface="Overpass Light"/>
              <a:ea typeface="Overpass Light"/>
              <a:cs typeface="Overpass Light"/>
              <a:sym typeface="Overpass Light"/>
            </a:endParaRPr>
          </a:p>
        </p:txBody>
      </p:sp>
      <p:pic>
        <p:nvPicPr>
          <p:cNvPr id="12" name="Picture 4" descr="Branding – Hack Club">
            <a:extLst>
              <a:ext uri="{FF2B5EF4-FFF2-40B4-BE49-F238E27FC236}">
                <a16:creationId xmlns:a16="http://schemas.microsoft.com/office/drawing/2014/main" id="{BCEE9EF0-CA93-4D0D-ACD3-F2F1C65E1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97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What is a function?</a:t>
            </a:r>
            <a:endParaRPr sz="3500" b="1">
              <a:solidFill>
                <a:srgbClr val="434343"/>
              </a:solidFill>
              <a:latin typeface="Overpass"/>
              <a:ea typeface="Overpass"/>
              <a:cs typeface="Overpass"/>
              <a:sym typeface="Overpass"/>
            </a:endParaRPr>
          </a:p>
        </p:txBody>
      </p:sp>
      <p:grpSp>
        <p:nvGrpSpPr>
          <p:cNvPr id="335" name="Google Shape;335;p45"/>
          <p:cNvGrpSpPr/>
          <p:nvPr/>
        </p:nvGrpSpPr>
        <p:grpSpPr>
          <a:xfrm>
            <a:off x="131164" y="170287"/>
            <a:ext cx="782291" cy="731330"/>
            <a:chOff x="2113284" y="786494"/>
            <a:chExt cx="952503" cy="952501"/>
          </a:xfrm>
        </p:grpSpPr>
        <p:sp>
          <p:nvSpPr>
            <p:cNvPr id="336" name="Google Shape;336;p45"/>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37" name="Google Shape;337;p45"/>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38" name="Google Shape;338;p45"/>
          <p:cNvSpPr txBox="1"/>
          <p:nvPr/>
        </p:nvSpPr>
        <p:spPr>
          <a:xfrm>
            <a:off x="217425" y="901625"/>
            <a:ext cx="8765100" cy="2769959"/>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pPr>
            <a:r>
              <a:rPr lang="en" sz="1400" dirty="0">
                <a:solidFill>
                  <a:srgbClr val="434343"/>
                </a:solidFill>
                <a:latin typeface="Overpass Light"/>
                <a:ea typeface="Overpass Light"/>
                <a:cs typeface="Overpass Light"/>
                <a:sym typeface="Overpass Light"/>
              </a:rPr>
              <a:t>We started using the word function without a proper introduction.  In coding, </a:t>
            </a:r>
            <a:r>
              <a:rPr lang="en" sz="1400" b="1" dirty="0">
                <a:solidFill>
                  <a:srgbClr val="434343"/>
                </a:solidFill>
                <a:latin typeface="Overpass"/>
                <a:ea typeface="Overpass"/>
                <a:cs typeface="Overpass"/>
                <a:sym typeface="Overpass"/>
              </a:rPr>
              <a:t>a function is a named set of instructions</a:t>
            </a:r>
            <a:r>
              <a:rPr lang="en" sz="1400" dirty="0">
                <a:solidFill>
                  <a:srgbClr val="434343"/>
                </a:solidFill>
                <a:latin typeface="Overpass Light"/>
                <a:ea typeface="Overpass Light"/>
                <a:cs typeface="Overpass Light"/>
                <a:sym typeface="Overpass Light"/>
              </a:rPr>
              <a:t>.   If you had a robot and wanted to program it to get you ice cream from the freezer you’d first have to tell it where to turn and move to get to the freezer, and then open the door and find the ice cream etc.  </a:t>
            </a:r>
            <a:endParaRPr sz="1400" dirty="0">
              <a:solidFill>
                <a:srgbClr val="434343"/>
              </a:solidFill>
              <a:latin typeface="Overpass Light"/>
              <a:ea typeface="Overpass Light"/>
              <a:cs typeface="Overpass Light"/>
              <a:sym typeface="Overpass Light"/>
            </a:endParaRPr>
          </a:p>
          <a:p>
            <a:pPr marL="0" lvl="0" indent="0" algn="l">
              <a:spcBef>
                <a:spcPts val="0"/>
              </a:spcBef>
              <a:spcAft>
                <a:spcPts val="0"/>
              </a:spcAft>
              <a:buNone/>
            </a:pPr>
            <a:endParaRPr sz="1400" dirty="0">
              <a:solidFill>
                <a:srgbClr val="434343"/>
              </a:solidFill>
              <a:latin typeface="Overpass Light"/>
              <a:ea typeface="Overpass Light"/>
              <a:cs typeface="Overpass Light"/>
              <a:sym typeface="Overpass Light"/>
            </a:endParaRPr>
          </a:p>
          <a:p>
            <a:pPr marL="0" lvl="0" indent="0" algn="l">
              <a:spcBef>
                <a:spcPts val="0"/>
              </a:spcBef>
              <a:spcAft>
                <a:spcPts val="0"/>
              </a:spcAft>
              <a:buNone/>
            </a:pPr>
            <a:r>
              <a:rPr lang="en" sz="1400" i="1" u="sng" dirty="0">
                <a:solidFill>
                  <a:srgbClr val="434343"/>
                </a:solidFill>
                <a:latin typeface="Overpass Light"/>
                <a:ea typeface="Overpass Light"/>
                <a:cs typeface="Overpass Light"/>
                <a:sym typeface="Overpass Light"/>
              </a:rPr>
              <a:t>But</a:t>
            </a:r>
            <a:r>
              <a:rPr lang="en" sz="1400" dirty="0">
                <a:solidFill>
                  <a:srgbClr val="434343"/>
                </a:solidFill>
                <a:latin typeface="Overpass Light"/>
                <a:ea typeface="Overpass Light"/>
                <a:cs typeface="Overpass Light"/>
                <a:sym typeface="Overpass Light"/>
              </a:rPr>
              <a:t> you don’t want to repeat that information every time you make this request.  Instead you name the set of instructions and then ask the robot to follow them when you call that name.</a:t>
            </a:r>
            <a:endParaRPr sz="1400" dirty="0">
              <a:solidFill>
                <a:srgbClr val="434343"/>
              </a:solidFill>
              <a:latin typeface="Overpass Light"/>
              <a:ea typeface="Overpass Light"/>
              <a:cs typeface="Overpass Light"/>
              <a:sym typeface="Overpass Light"/>
            </a:endParaRPr>
          </a:p>
          <a:p>
            <a:pPr marL="0" lvl="0" indent="0" algn="l">
              <a:spcBef>
                <a:spcPts val="0"/>
              </a:spcBef>
              <a:spcAft>
                <a:spcPts val="0"/>
              </a:spcAft>
              <a:buNone/>
            </a:pPr>
            <a:endParaRPr lang="ar-EG" sz="1400" dirty="0">
              <a:solidFill>
                <a:srgbClr val="434343"/>
              </a:solidFill>
              <a:latin typeface="Overpass Light"/>
              <a:ea typeface="Overpass Light"/>
              <a:cs typeface="Overpass Light"/>
              <a:sym typeface="Overpass Light"/>
            </a:endParaRPr>
          </a:p>
          <a:p>
            <a:pPr marL="0" lvl="0" indent="0" algn="l">
              <a:spcBef>
                <a:spcPts val="0"/>
              </a:spcBef>
              <a:spcAft>
                <a:spcPts val="0"/>
              </a:spcAft>
              <a:buNone/>
            </a:pPr>
            <a:endParaRPr sz="1400" dirty="0">
              <a:solidFill>
                <a:srgbClr val="434343"/>
              </a:solidFill>
              <a:latin typeface="Overpass Light"/>
              <a:ea typeface="Overpass Light"/>
              <a:cs typeface="Overpass Light"/>
              <a:sym typeface="Overpass Light"/>
            </a:endParaRPr>
          </a:p>
          <a:p>
            <a:pPr marL="457200" lvl="0" indent="-317500" algn="l">
              <a:spcBef>
                <a:spcPts val="0"/>
              </a:spcBef>
              <a:spcAft>
                <a:spcPts val="0"/>
              </a:spcAft>
              <a:buClr>
                <a:srgbClr val="434343"/>
              </a:buClr>
              <a:buSzPts val="1400"/>
              <a:buFont typeface="Overpass"/>
              <a:buChar char="●"/>
            </a:pPr>
            <a:r>
              <a:rPr lang="en" sz="1400" b="1" dirty="0">
                <a:solidFill>
                  <a:srgbClr val="434343"/>
                </a:solidFill>
                <a:latin typeface="Overpass"/>
                <a:ea typeface="Overpass"/>
                <a:cs typeface="Overpass"/>
                <a:sym typeface="Overpass"/>
              </a:rPr>
              <a:t>Function - </a:t>
            </a:r>
            <a:r>
              <a:rPr lang="en" sz="1400" dirty="0">
                <a:solidFill>
                  <a:srgbClr val="434343"/>
                </a:solidFill>
                <a:latin typeface="Overpass Light"/>
                <a:ea typeface="Overpass Light"/>
                <a:cs typeface="Overpass Light"/>
                <a:sym typeface="Overpass Light"/>
              </a:rPr>
              <a:t>A named set of instructions.</a:t>
            </a:r>
            <a:endParaRPr sz="1400" dirty="0">
              <a:solidFill>
                <a:srgbClr val="434343"/>
              </a:solidFill>
              <a:latin typeface="Overpass Light"/>
              <a:ea typeface="Overpass Light"/>
              <a:cs typeface="Overpass Light"/>
              <a:sym typeface="Overpass Light"/>
            </a:endParaRPr>
          </a:p>
          <a:p>
            <a:pPr marL="457200" lvl="0" indent="-317500" algn="l">
              <a:spcBef>
                <a:spcPts val="0"/>
              </a:spcBef>
              <a:spcAft>
                <a:spcPts val="0"/>
              </a:spcAft>
              <a:buClr>
                <a:srgbClr val="434343"/>
              </a:buClr>
              <a:buSzPts val="1400"/>
              <a:buFont typeface="Overpass"/>
              <a:buChar char="●"/>
            </a:pPr>
            <a:r>
              <a:rPr lang="en" sz="1400" b="1" dirty="0">
                <a:solidFill>
                  <a:srgbClr val="434343"/>
                </a:solidFill>
                <a:latin typeface="Overpass"/>
                <a:ea typeface="Overpass"/>
                <a:cs typeface="Overpass"/>
                <a:sym typeface="Overpass"/>
              </a:rPr>
              <a:t>Call or Run </a:t>
            </a:r>
            <a:r>
              <a:rPr lang="en" sz="1400" dirty="0">
                <a:solidFill>
                  <a:srgbClr val="434343"/>
                </a:solidFill>
                <a:latin typeface="Overpass Light"/>
                <a:ea typeface="Overpass Light"/>
                <a:cs typeface="Overpass Light"/>
                <a:sym typeface="Overpass Light"/>
              </a:rPr>
              <a:t>- Commanding that the function actions be carried out.</a:t>
            </a:r>
            <a:endParaRPr sz="1400" dirty="0">
              <a:solidFill>
                <a:srgbClr val="434343"/>
              </a:solidFill>
              <a:latin typeface="Overpass Light"/>
              <a:ea typeface="Overpass Light"/>
              <a:cs typeface="Overpass Light"/>
              <a:sym typeface="Overpass Light"/>
            </a:endParaRPr>
          </a:p>
          <a:p>
            <a:pPr marL="457200" lvl="0" indent="-317500" algn="l">
              <a:spcBef>
                <a:spcPts val="0"/>
              </a:spcBef>
              <a:spcAft>
                <a:spcPts val="0"/>
              </a:spcAft>
              <a:buClr>
                <a:srgbClr val="434343"/>
              </a:buClr>
              <a:buSzPts val="1400"/>
              <a:buFont typeface="Overpass Light"/>
              <a:buChar char="●"/>
            </a:pPr>
            <a:r>
              <a:rPr lang="en" sz="1400" dirty="0">
                <a:solidFill>
                  <a:srgbClr val="434343"/>
                </a:solidFill>
                <a:latin typeface="Overpass Light"/>
                <a:ea typeface="Overpass Light"/>
                <a:cs typeface="Overpass Light"/>
                <a:sym typeface="Overpass Light"/>
              </a:rPr>
              <a:t>Defining the function doesn’t make it happen.  A function will only be run when  it is called to run.</a:t>
            </a:r>
            <a:endParaRPr sz="1400" dirty="0">
              <a:solidFill>
                <a:srgbClr val="434343"/>
              </a:solidFill>
              <a:latin typeface="Overpass Light"/>
              <a:ea typeface="Overpass Light"/>
              <a:cs typeface="Overpass Light"/>
              <a:sym typeface="Overpass Light"/>
            </a:endParaRPr>
          </a:p>
        </p:txBody>
      </p:sp>
      <p:pic>
        <p:nvPicPr>
          <p:cNvPr id="339" name="Google Shape;339;p45"/>
          <p:cNvPicPr preferRelativeResize="0"/>
          <p:nvPr/>
        </p:nvPicPr>
        <p:blipFill rotWithShape="1">
          <a:blip r:embed="rId3">
            <a:alphaModFix/>
          </a:blip>
          <a:srcRect t="41932" b="39708"/>
          <a:stretch/>
        </p:blipFill>
        <p:spPr>
          <a:xfrm>
            <a:off x="1366488" y="3888500"/>
            <a:ext cx="6569426" cy="827050"/>
          </a:xfrm>
          <a:prstGeom prst="rect">
            <a:avLst/>
          </a:prstGeom>
          <a:noFill/>
          <a:ln>
            <a:noFill/>
          </a:ln>
        </p:spPr>
      </p:pic>
      <p:sp>
        <p:nvSpPr>
          <p:cNvPr id="340" name="Google Shape;340;p45"/>
          <p:cNvSpPr/>
          <p:nvPr/>
        </p:nvSpPr>
        <p:spPr>
          <a:xfrm rot="392062">
            <a:off x="2873836" y="4174805"/>
            <a:ext cx="1173121" cy="16879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rot="-758786">
            <a:off x="2873909" y="4381541"/>
            <a:ext cx="1172956" cy="168783"/>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5"/>
          <p:cNvSpPr txBox="1"/>
          <p:nvPr/>
        </p:nvSpPr>
        <p:spPr>
          <a:xfrm>
            <a:off x="4111013" y="4061075"/>
            <a:ext cx="375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Overpass Light"/>
                <a:ea typeface="Overpass Light"/>
                <a:cs typeface="Overpass Light"/>
                <a:sym typeface="Overpass Light"/>
              </a:rPr>
              <a:t>Code that belongs to a function must be placed between theses curly brackets</a:t>
            </a:r>
            <a:endParaRPr>
              <a:solidFill>
                <a:schemeClr val="lt1"/>
              </a:solidFill>
              <a:latin typeface="Overpass Light"/>
              <a:ea typeface="Overpass Light"/>
              <a:cs typeface="Overpass Light"/>
              <a:sym typeface="Overpass Light"/>
            </a:endParaRPr>
          </a:p>
        </p:txBody>
      </p:sp>
      <p:pic>
        <p:nvPicPr>
          <p:cNvPr id="11" name="Picture 4" descr="Branding – Hack Club">
            <a:extLst>
              <a:ext uri="{FF2B5EF4-FFF2-40B4-BE49-F238E27FC236}">
                <a16:creationId xmlns:a16="http://schemas.microsoft.com/office/drawing/2014/main" id="{5CF16DD6-515D-4598-A90B-E12675F21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97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grpSp>
        <p:nvGrpSpPr>
          <p:cNvPr id="347" name="Google Shape;347;p46"/>
          <p:cNvGrpSpPr/>
          <p:nvPr/>
        </p:nvGrpSpPr>
        <p:grpSpPr>
          <a:xfrm>
            <a:off x="463422" y="1849380"/>
            <a:ext cx="801580" cy="622382"/>
            <a:chOff x="3918650" y="293075"/>
            <a:chExt cx="488500" cy="412775"/>
          </a:xfrm>
        </p:grpSpPr>
        <p:sp>
          <p:nvSpPr>
            <p:cNvPr id="348" name="Google Shape;348;p46"/>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49" name="Google Shape;349;p46"/>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50" name="Google Shape;350;p46"/>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grpSp>
      <p:sp>
        <p:nvSpPr>
          <p:cNvPr id="351" name="Google Shape;351;p46"/>
          <p:cNvSpPr txBox="1"/>
          <p:nvPr/>
        </p:nvSpPr>
        <p:spPr>
          <a:xfrm>
            <a:off x="1265000" y="1761875"/>
            <a:ext cx="2427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Explore</a:t>
            </a:r>
            <a:endParaRPr sz="4800" b="1">
              <a:solidFill>
                <a:srgbClr val="434343"/>
              </a:solidFill>
              <a:latin typeface="Overpass"/>
              <a:ea typeface="Overpass"/>
              <a:cs typeface="Overpass"/>
              <a:sym typeface="Overpass"/>
            </a:endParaRPr>
          </a:p>
        </p:txBody>
      </p:sp>
      <p:sp>
        <p:nvSpPr>
          <p:cNvPr id="352" name="Google Shape;352;p46"/>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Your Turn!</a:t>
            </a:r>
            <a:endParaRPr sz="1800">
              <a:solidFill>
                <a:srgbClr val="434343"/>
              </a:solidFill>
              <a:latin typeface="Overpass Light"/>
              <a:ea typeface="Overpass Light"/>
              <a:cs typeface="Overpass Light"/>
              <a:sym typeface="Overpass Light"/>
            </a:endParaRPr>
          </a:p>
        </p:txBody>
      </p:sp>
      <p:pic>
        <p:nvPicPr>
          <p:cNvPr id="8" name="Picture 4" descr="Branding – Hack Club">
            <a:extLst>
              <a:ext uri="{FF2B5EF4-FFF2-40B4-BE49-F238E27FC236}">
                <a16:creationId xmlns:a16="http://schemas.microsoft.com/office/drawing/2014/main" id="{CA3B2CFC-5BB5-46D1-BDE8-4AC1F402F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9"/>
          <p:cNvSpPr txBox="1"/>
          <p:nvPr/>
        </p:nvSpPr>
        <p:spPr>
          <a:xfrm>
            <a:off x="939475" y="229125"/>
            <a:ext cx="7173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800" b="1">
                <a:solidFill>
                  <a:srgbClr val="434343"/>
                </a:solidFill>
                <a:latin typeface="Overpass"/>
                <a:ea typeface="Overpass"/>
                <a:cs typeface="Overpass"/>
                <a:sym typeface="Overpass"/>
              </a:rPr>
              <a:t>Lesson Objectives - 1</a:t>
            </a:r>
            <a:endParaRPr sz="4800" b="1">
              <a:solidFill>
                <a:srgbClr val="434343"/>
              </a:solidFill>
              <a:latin typeface="Overpass"/>
              <a:ea typeface="Overpass"/>
              <a:cs typeface="Overpass"/>
              <a:sym typeface="Overpass"/>
            </a:endParaRPr>
          </a:p>
        </p:txBody>
      </p:sp>
      <p:grpSp>
        <p:nvGrpSpPr>
          <p:cNvPr id="108" name="Google Shape;108;p29"/>
          <p:cNvGrpSpPr/>
          <p:nvPr/>
        </p:nvGrpSpPr>
        <p:grpSpPr>
          <a:xfrm>
            <a:off x="185140" y="249773"/>
            <a:ext cx="754338" cy="756108"/>
            <a:chOff x="5970800" y="1619250"/>
            <a:chExt cx="428650" cy="456725"/>
          </a:xfrm>
        </p:grpSpPr>
        <p:sp>
          <p:nvSpPr>
            <p:cNvPr id="109" name="Google Shape;109;p2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14" name="Google Shape;114;p29"/>
          <p:cNvGraphicFramePr/>
          <p:nvPr/>
        </p:nvGraphicFramePr>
        <p:xfrm>
          <a:off x="320500" y="1653108"/>
          <a:ext cx="6168000" cy="3413520"/>
        </p:xfrm>
        <a:graphic>
          <a:graphicData uri="http://schemas.openxmlformats.org/drawingml/2006/table">
            <a:tbl>
              <a:tblPr>
                <a:noFill/>
                <a:tableStyleId>{B4187A9A-4B82-4D03-9192-E1F5170A51C2}</a:tableStyleId>
              </a:tblPr>
              <a:tblGrid>
                <a:gridCol w="631400">
                  <a:extLst>
                    <a:ext uri="{9D8B030D-6E8A-4147-A177-3AD203B41FA5}">
                      <a16:colId xmlns:a16="http://schemas.microsoft.com/office/drawing/2014/main" val="20000"/>
                    </a:ext>
                  </a:extLst>
                </a:gridCol>
                <a:gridCol w="5536600">
                  <a:extLst>
                    <a:ext uri="{9D8B030D-6E8A-4147-A177-3AD203B41FA5}">
                      <a16:colId xmlns:a16="http://schemas.microsoft.com/office/drawing/2014/main" val="20001"/>
                    </a:ext>
                  </a:extLst>
                </a:gridCol>
              </a:tblGrid>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1.</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Create a new script in Unity</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2.</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Describe the default set of code in a Unity Script File</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3.</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Describe variable scope / Public vs. Private</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4.</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Use float, Int, string, and bool variables in a script</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5.</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Iterate code in a loop</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6.</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Check data in a conditional statement</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7.</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Collect user input</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8.</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Define and call a function</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
        <p:nvSpPr>
          <p:cNvPr id="115" name="Google Shape;115;p29"/>
          <p:cNvSpPr txBox="1"/>
          <p:nvPr/>
        </p:nvSpPr>
        <p:spPr>
          <a:xfrm>
            <a:off x="320600" y="1062225"/>
            <a:ext cx="8502900" cy="5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434343"/>
                </a:solidFill>
                <a:latin typeface="Overpass Light"/>
                <a:ea typeface="Overpass Light"/>
                <a:cs typeface="Overpass Light"/>
                <a:sym typeface="Overpass Light"/>
              </a:rPr>
              <a:t>You should be able to...</a:t>
            </a:r>
            <a:endParaRPr sz="2600">
              <a:solidFill>
                <a:srgbClr val="434343"/>
              </a:solidFill>
              <a:latin typeface="Overpass Light"/>
              <a:ea typeface="Overpass Light"/>
              <a:cs typeface="Overpass Light"/>
              <a:sym typeface="Overpass Light"/>
            </a:endParaRPr>
          </a:p>
        </p:txBody>
      </p:sp>
      <p:pic>
        <p:nvPicPr>
          <p:cNvPr id="11" name="Picture 4" descr="Branding – Hack Club">
            <a:extLst>
              <a:ext uri="{FF2B5EF4-FFF2-40B4-BE49-F238E27FC236}">
                <a16:creationId xmlns:a16="http://schemas.microsoft.com/office/drawing/2014/main" id="{7ABD175B-24EF-4FE2-BF15-A1C4B2DAD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Test it out! - 1</a:t>
            </a:r>
            <a:endParaRPr sz="3500" b="1">
              <a:solidFill>
                <a:srgbClr val="434343"/>
              </a:solidFill>
              <a:latin typeface="Overpass"/>
              <a:ea typeface="Overpass"/>
              <a:cs typeface="Overpass"/>
              <a:sym typeface="Overpass"/>
            </a:endParaRPr>
          </a:p>
        </p:txBody>
      </p:sp>
      <p:grpSp>
        <p:nvGrpSpPr>
          <p:cNvPr id="358" name="Google Shape;358;p47"/>
          <p:cNvGrpSpPr/>
          <p:nvPr/>
        </p:nvGrpSpPr>
        <p:grpSpPr>
          <a:xfrm>
            <a:off x="143422" y="224755"/>
            <a:ext cx="801580" cy="622382"/>
            <a:chOff x="3918650" y="293075"/>
            <a:chExt cx="488500" cy="412775"/>
          </a:xfrm>
        </p:grpSpPr>
        <p:sp>
          <p:nvSpPr>
            <p:cNvPr id="359" name="Google Shape;359;p47"/>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60" name="Google Shape;360;p47"/>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61" name="Google Shape;361;p47"/>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grpSp>
      <p:sp>
        <p:nvSpPr>
          <p:cNvPr id="362" name="Google Shape;362;p47"/>
          <p:cNvSpPr txBox="1"/>
          <p:nvPr/>
        </p:nvSpPr>
        <p:spPr>
          <a:xfrm>
            <a:off x="411000" y="1155850"/>
            <a:ext cx="834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Inside the </a:t>
            </a:r>
            <a:r>
              <a:rPr lang="en" b="1">
                <a:solidFill>
                  <a:srgbClr val="434343"/>
                </a:solidFill>
                <a:latin typeface="Overpass"/>
                <a:ea typeface="Overpass"/>
                <a:cs typeface="Overpass"/>
                <a:sym typeface="Overpass"/>
              </a:rPr>
              <a:t>Start Function</a:t>
            </a:r>
            <a:r>
              <a:rPr lang="en">
                <a:solidFill>
                  <a:srgbClr val="434343"/>
                </a:solidFill>
                <a:latin typeface="Overpass Light"/>
                <a:ea typeface="Overpass Light"/>
                <a:cs typeface="Overpass Light"/>
                <a:sym typeface="Overpass Light"/>
              </a:rPr>
              <a:t>, on line 10, add this:</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This is a </a:t>
            </a:r>
            <a:r>
              <a:rPr lang="en" b="1">
                <a:solidFill>
                  <a:srgbClr val="434343"/>
                </a:solidFill>
                <a:latin typeface="Overpass"/>
                <a:ea typeface="Overpass"/>
                <a:cs typeface="Overpass"/>
                <a:sym typeface="Overpass"/>
              </a:rPr>
              <a:t>statement</a:t>
            </a:r>
            <a:r>
              <a:rPr lang="en">
                <a:solidFill>
                  <a:srgbClr val="434343"/>
                </a:solidFill>
                <a:latin typeface="Overpass Light"/>
                <a:ea typeface="Overpass Light"/>
                <a:cs typeface="Overpass Light"/>
                <a:sym typeface="Overpass Light"/>
              </a:rPr>
              <a:t>.  It is a single action or command.  </a:t>
            </a:r>
            <a:r>
              <a:rPr lang="en" b="1">
                <a:solidFill>
                  <a:srgbClr val="434343"/>
                </a:solidFill>
                <a:latin typeface="Overpass"/>
                <a:ea typeface="Overpass"/>
                <a:cs typeface="Overpass"/>
                <a:sym typeface="Overpass"/>
              </a:rPr>
              <a:t>Functions</a:t>
            </a:r>
            <a:r>
              <a:rPr lang="en">
                <a:solidFill>
                  <a:srgbClr val="434343"/>
                </a:solidFill>
                <a:latin typeface="Overpass Light"/>
                <a:ea typeface="Overpass Light"/>
                <a:cs typeface="Overpass Light"/>
                <a:sym typeface="Overpass Light"/>
              </a:rPr>
              <a:t> are collections of </a:t>
            </a:r>
            <a:r>
              <a:rPr lang="en" b="1">
                <a:solidFill>
                  <a:srgbClr val="434343"/>
                </a:solidFill>
                <a:latin typeface="Overpass"/>
                <a:ea typeface="Overpass"/>
                <a:cs typeface="Overpass"/>
                <a:sym typeface="Overpass"/>
              </a:rPr>
              <a:t>statements.</a:t>
            </a:r>
            <a:endParaRPr b="1">
              <a:solidFill>
                <a:srgbClr val="434343"/>
              </a:solidFill>
              <a:latin typeface="Overpass"/>
              <a:ea typeface="Overpass"/>
              <a:cs typeface="Overpass"/>
              <a:sym typeface="Overpass"/>
            </a:endParaRPr>
          </a:p>
        </p:txBody>
      </p:sp>
      <p:pic>
        <p:nvPicPr>
          <p:cNvPr id="363" name="Google Shape;363;p47"/>
          <p:cNvPicPr preferRelativeResize="0"/>
          <p:nvPr/>
        </p:nvPicPr>
        <p:blipFill>
          <a:blip r:embed="rId3">
            <a:alphaModFix/>
          </a:blip>
          <a:stretch>
            <a:fillRect/>
          </a:stretch>
        </p:blipFill>
        <p:spPr>
          <a:xfrm>
            <a:off x="384738" y="2080163"/>
            <a:ext cx="8374377" cy="1346962"/>
          </a:xfrm>
          <a:prstGeom prst="rect">
            <a:avLst/>
          </a:prstGeom>
          <a:noFill/>
          <a:ln>
            <a:noFill/>
          </a:ln>
        </p:spPr>
      </p:pic>
      <p:sp>
        <p:nvSpPr>
          <p:cNvPr id="364" name="Google Shape;364;p47"/>
          <p:cNvSpPr txBox="1"/>
          <p:nvPr/>
        </p:nvSpPr>
        <p:spPr>
          <a:xfrm>
            <a:off x="384750" y="3477700"/>
            <a:ext cx="8374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434343"/>
                </a:solidFill>
                <a:latin typeface="Overpass"/>
                <a:ea typeface="Overpass"/>
                <a:cs typeface="Overpass"/>
                <a:sym typeface="Overpass"/>
              </a:rPr>
              <a:t>Save your file</a:t>
            </a:r>
            <a:r>
              <a:rPr lang="en" dirty="0">
                <a:solidFill>
                  <a:srgbClr val="434343"/>
                </a:solidFill>
                <a:latin typeface="Overpass Light"/>
                <a:ea typeface="Overpass Light"/>
                <a:cs typeface="Overpass Light"/>
                <a:sym typeface="Overpass Light"/>
              </a:rPr>
              <a:t> (command+S on Mac, or Control+S on a PC)</a:t>
            </a:r>
            <a:endParaRPr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dirty="0">
                <a:solidFill>
                  <a:srgbClr val="434343"/>
                </a:solidFill>
                <a:latin typeface="Overpass Light"/>
                <a:ea typeface="Overpass Light"/>
                <a:cs typeface="Overpass Light"/>
                <a:sym typeface="Overpass Light"/>
              </a:rPr>
              <a:t>Then go back to </a:t>
            </a:r>
            <a:r>
              <a:rPr lang="en" b="1" dirty="0">
                <a:solidFill>
                  <a:srgbClr val="434343"/>
                </a:solidFill>
                <a:latin typeface="Overpass"/>
                <a:ea typeface="Overpass"/>
                <a:cs typeface="Overpass"/>
                <a:sym typeface="Overpass"/>
              </a:rPr>
              <a:t>Unity</a:t>
            </a:r>
            <a:r>
              <a:rPr lang="en" dirty="0">
                <a:solidFill>
                  <a:srgbClr val="434343"/>
                </a:solidFill>
                <a:latin typeface="Overpass Light"/>
                <a:ea typeface="Overpass Light"/>
                <a:cs typeface="Overpass Light"/>
                <a:sym typeface="Overpass Light"/>
              </a:rPr>
              <a:t> and </a:t>
            </a:r>
            <a:r>
              <a:rPr lang="en" b="1" dirty="0">
                <a:solidFill>
                  <a:srgbClr val="434343"/>
                </a:solidFill>
                <a:latin typeface="Overpass"/>
                <a:ea typeface="Overpass"/>
                <a:cs typeface="Overpass"/>
                <a:sym typeface="Overpass"/>
              </a:rPr>
              <a:t>Preview</a:t>
            </a:r>
            <a:r>
              <a:rPr lang="en" dirty="0">
                <a:solidFill>
                  <a:srgbClr val="434343"/>
                </a:solidFill>
                <a:latin typeface="Overpass Light"/>
                <a:ea typeface="Overpass Light"/>
                <a:cs typeface="Overpass Light"/>
                <a:sym typeface="Overpass Light"/>
              </a:rPr>
              <a:t> your game by pressing </a:t>
            </a:r>
            <a:r>
              <a:rPr lang="en" b="1" dirty="0">
                <a:solidFill>
                  <a:srgbClr val="434343"/>
                </a:solidFill>
                <a:latin typeface="Overpass"/>
                <a:ea typeface="Overpass"/>
                <a:cs typeface="Overpass"/>
                <a:sym typeface="Overpass"/>
              </a:rPr>
              <a:t>Play</a:t>
            </a:r>
            <a:endParaRPr b="1" dirty="0">
              <a:solidFill>
                <a:srgbClr val="434343"/>
              </a:solidFill>
              <a:latin typeface="Overpass"/>
              <a:ea typeface="Overpass"/>
              <a:cs typeface="Overpass"/>
              <a:sym typeface="Overpass"/>
            </a:endParaRPr>
          </a:p>
        </p:txBody>
      </p:sp>
      <p:pic>
        <p:nvPicPr>
          <p:cNvPr id="365" name="Google Shape;365;p47"/>
          <p:cNvPicPr preferRelativeResize="0"/>
          <p:nvPr/>
        </p:nvPicPr>
        <p:blipFill>
          <a:blip r:embed="rId4">
            <a:alphaModFix/>
          </a:blip>
          <a:stretch>
            <a:fillRect/>
          </a:stretch>
        </p:blipFill>
        <p:spPr>
          <a:xfrm>
            <a:off x="7142400" y="3605931"/>
            <a:ext cx="1616850" cy="915368"/>
          </a:xfrm>
          <a:prstGeom prst="rect">
            <a:avLst/>
          </a:prstGeom>
          <a:noFill/>
          <a:ln>
            <a:noFill/>
          </a:ln>
        </p:spPr>
      </p:pic>
      <p:pic>
        <p:nvPicPr>
          <p:cNvPr id="11" name="Picture 4" descr="Branding – Hack Club">
            <a:extLst>
              <a:ext uri="{FF2B5EF4-FFF2-40B4-BE49-F238E27FC236}">
                <a16:creationId xmlns:a16="http://schemas.microsoft.com/office/drawing/2014/main" id="{8F2632A0-0374-40E8-B107-95F123BB02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3000" y="45597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48"/>
          <p:cNvPicPr preferRelativeResize="0"/>
          <p:nvPr/>
        </p:nvPicPr>
        <p:blipFill>
          <a:blip r:embed="rId3">
            <a:alphaModFix/>
          </a:blip>
          <a:stretch>
            <a:fillRect/>
          </a:stretch>
        </p:blipFill>
        <p:spPr>
          <a:xfrm>
            <a:off x="1725750" y="1935400"/>
            <a:ext cx="4667625" cy="1741650"/>
          </a:xfrm>
          <a:prstGeom prst="rect">
            <a:avLst/>
          </a:prstGeom>
          <a:noFill/>
          <a:ln>
            <a:noFill/>
          </a:ln>
        </p:spPr>
      </p:pic>
      <p:sp>
        <p:nvSpPr>
          <p:cNvPr id="371" name="Google Shape;371;p48"/>
          <p:cNvSpPr txBox="1"/>
          <p:nvPr/>
        </p:nvSpPr>
        <p:spPr>
          <a:xfrm>
            <a:off x="484000" y="1177525"/>
            <a:ext cx="8235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Next to the </a:t>
            </a:r>
            <a:r>
              <a:rPr lang="en" b="1">
                <a:solidFill>
                  <a:srgbClr val="434343"/>
                </a:solidFill>
                <a:latin typeface="Overpass"/>
                <a:ea typeface="Overpass"/>
                <a:cs typeface="Overpass"/>
                <a:sym typeface="Overpass"/>
              </a:rPr>
              <a:t>Project Panel tab</a:t>
            </a:r>
            <a:r>
              <a:rPr lang="en">
                <a:solidFill>
                  <a:srgbClr val="434343"/>
                </a:solidFill>
                <a:latin typeface="Overpass Light"/>
                <a:ea typeface="Overpass Light"/>
                <a:cs typeface="Overpass Light"/>
                <a:sym typeface="Overpass Light"/>
              </a:rPr>
              <a:t> is another tab labeled </a:t>
            </a:r>
            <a:r>
              <a:rPr lang="en" b="1">
                <a:solidFill>
                  <a:srgbClr val="434343"/>
                </a:solidFill>
                <a:latin typeface="Overpass"/>
                <a:ea typeface="Overpass"/>
                <a:cs typeface="Overpass"/>
                <a:sym typeface="Overpass"/>
              </a:rPr>
              <a:t>Console</a:t>
            </a:r>
            <a:r>
              <a:rPr lang="en">
                <a:solidFill>
                  <a:srgbClr val="434343"/>
                </a:solidFill>
                <a:latin typeface="Overpass Light"/>
                <a:ea typeface="Overpass Light"/>
                <a:cs typeface="Overpass Light"/>
                <a:sym typeface="Overpass Light"/>
              </a:rPr>
              <a:t>.  Click on this tab to open it. </a:t>
            </a:r>
            <a:br>
              <a:rPr lang="en">
                <a:solidFill>
                  <a:srgbClr val="434343"/>
                </a:solidFill>
                <a:latin typeface="Overpass Light"/>
                <a:ea typeface="Overpass Light"/>
                <a:cs typeface="Overpass Light"/>
                <a:sym typeface="Overpass Light"/>
              </a:rPr>
            </a:br>
            <a:endParaRPr>
              <a:solidFill>
                <a:srgbClr val="434343"/>
              </a:solidFill>
              <a:latin typeface="Overpass Light"/>
              <a:ea typeface="Overpass Light"/>
              <a:cs typeface="Overpass Light"/>
              <a:sym typeface="Overpass Light"/>
            </a:endParaRPr>
          </a:p>
        </p:txBody>
      </p:sp>
      <p:sp>
        <p:nvSpPr>
          <p:cNvPr id="372" name="Google Shape;372;p48"/>
          <p:cNvSpPr/>
          <p:nvPr/>
        </p:nvSpPr>
        <p:spPr>
          <a:xfrm rot="2218249">
            <a:off x="4421657" y="1468440"/>
            <a:ext cx="238440" cy="643321"/>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8"/>
          <p:cNvSpPr txBox="1"/>
          <p:nvPr/>
        </p:nvSpPr>
        <p:spPr>
          <a:xfrm>
            <a:off x="6479900" y="2506750"/>
            <a:ext cx="2528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If your script written and connected properly you will see this. </a:t>
            </a:r>
            <a:endParaRPr>
              <a:solidFill>
                <a:srgbClr val="434343"/>
              </a:solidFill>
            </a:endParaRPr>
          </a:p>
        </p:txBody>
      </p:sp>
      <p:sp>
        <p:nvSpPr>
          <p:cNvPr id="374" name="Google Shape;374;p48"/>
          <p:cNvSpPr/>
          <p:nvPr/>
        </p:nvSpPr>
        <p:spPr>
          <a:xfrm>
            <a:off x="4746150" y="2651225"/>
            <a:ext cx="1690500" cy="310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8"/>
          <p:cNvSpPr txBox="1"/>
          <p:nvPr/>
        </p:nvSpPr>
        <p:spPr>
          <a:xfrm>
            <a:off x="484000" y="3915425"/>
            <a:ext cx="829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This is a way of testing if you script is working.  </a:t>
            </a:r>
            <a:r>
              <a:rPr lang="en" b="1">
                <a:solidFill>
                  <a:srgbClr val="434343"/>
                </a:solidFill>
                <a:latin typeface="Overpass"/>
                <a:ea typeface="Overpass"/>
                <a:cs typeface="Overpass"/>
                <a:sym typeface="Overpass"/>
              </a:rPr>
              <a:t>Debug.Log()</a:t>
            </a:r>
            <a:r>
              <a:rPr lang="en">
                <a:solidFill>
                  <a:srgbClr val="434343"/>
                </a:solidFill>
                <a:latin typeface="Overpass Light"/>
                <a:ea typeface="Overpass Light"/>
                <a:cs typeface="Overpass Light"/>
                <a:sym typeface="Overpass Light"/>
              </a:rPr>
              <a:t> will output information to this console tab.  In this case we output the string “Hello World”.  Go ahead and experiment with your own sentence!</a:t>
            </a:r>
            <a:endParaRPr>
              <a:solidFill>
                <a:srgbClr val="434343"/>
              </a:solidFill>
            </a:endParaRPr>
          </a:p>
        </p:txBody>
      </p:sp>
      <p:sp>
        <p:nvSpPr>
          <p:cNvPr id="376" name="Google Shape;376;p48"/>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Test it out! - 2</a:t>
            </a:r>
            <a:endParaRPr sz="3500" b="1">
              <a:solidFill>
                <a:srgbClr val="434343"/>
              </a:solidFill>
              <a:latin typeface="Overpass"/>
              <a:ea typeface="Overpass"/>
              <a:cs typeface="Overpass"/>
              <a:sym typeface="Overpass"/>
            </a:endParaRPr>
          </a:p>
        </p:txBody>
      </p:sp>
      <p:grpSp>
        <p:nvGrpSpPr>
          <p:cNvPr id="377" name="Google Shape;377;p48"/>
          <p:cNvGrpSpPr/>
          <p:nvPr/>
        </p:nvGrpSpPr>
        <p:grpSpPr>
          <a:xfrm>
            <a:off x="143422" y="224755"/>
            <a:ext cx="801580" cy="622382"/>
            <a:chOff x="3918650" y="293075"/>
            <a:chExt cx="488500" cy="412775"/>
          </a:xfrm>
        </p:grpSpPr>
        <p:sp>
          <p:nvSpPr>
            <p:cNvPr id="378" name="Google Shape;378;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79" name="Google Shape;379;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380" name="Google Shape;380;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grpSp>
      <p:pic>
        <p:nvPicPr>
          <p:cNvPr id="13" name="Picture 4" descr="Branding – Hack Club">
            <a:extLst>
              <a:ext uri="{FF2B5EF4-FFF2-40B4-BE49-F238E27FC236}">
                <a16:creationId xmlns:a16="http://schemas.microsoft.com/office/drawing/2014/main" id="{9138B703-3B25-4773-802D-FC52B3031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9"/>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Watch the Syntax!</a:t>
            </a:r>
            <a:endParaRPr sz="3500" b="1">
              <a:solidFill>
                <a:srgbClr val="434343"/>
              </a:solidFill>
              <a:latin typeface="Overpass"/>
              <a:ea typeface="Overpass"/>
              <a:cs typeface="Overpass"/>
              <a:sym typeface="Overpass"/>
            </a:endParaRPr>
          </a:p>
        </p:txBody>
      </p:sp>
      <p:grpSp>
        <p:nvGrpSpPr>
          <p:cNvPr id="386" name="Google Shape;386;p49"/>
          <p:cNvGrpSpPr/>
          <p:nvPr/>
        </p:nvGrpSpPr>
        <p:grpSpPr>
          <a:xfrm>
            <a:off x="131164" y="170287"/>
            <a:ext cx="782291" cy="731330"/>
            <a:chOff x="2113284" y="786494"/>
            <a:chExt cx="952503" cy="952501"/>
          </a:xfrm>
        </p:grpSpPr>
        <p:sp>
          <p:nvSpPr>
            <p:cNvPr id="387" name="Google Shape;387;p49"/>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88" name="Google Shape;388;p49"/>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389" name="Google Shape;389;p49"/>
          <p:cNvPicPr preferRelativeResize="0"/>
          <p:nvPr/>
        </p:nvPicPr>
        <p:blipFill rotWithShape="1">
          <a:blip r:embed="rId3">
            <a:alphaModFix/>
          </a:blip>
          <a:srcRect l="14680" t="20051" r="33129"/>
          <a:stretch/>
        </p:blipFill>
        <p:spPr>
          <a:xfrm>
            <a:off x="2481338" y="2870525"/>
            <a:ext cx="4370524" cy="1195525"/>
          </a:xfrm>
          <a:prstGeom prst="rect">
            <a:avLst/>
          </a:prstGeom>
          <a:noFill/>
          <a:ln>
            <a:noFill/>
          </a:ln>
        </p:spPr>
      </p:pic>
      <p:sp>
        <p:nvSpPr>
          <p:cNvPr id="390" name="Google Shape;390;p49"/>
          <p:cNvSpPr txBox="1"/>
          <p:nvPr/>
        </p:nvSpPr>
        <p:spPr>
          <a:xfrm>
            <a:off x="445313" y="3235300"/>
            <a:ext cx="1479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Must be between the </a:t>
            </a:r>
            <a:r>
              <a:rPr lang="en" b="1">
                <a:solidFill>
                  <a:srgbClr val="434343"/>
                </a:solidFill>
                <a:latin typeface="Overpass"/>
                <a:ea typeface="Overpass"/>
                <a:cs typeface="Overpass"/>
                <a:sym typeface="Overpass"/>
              </a:rPr>
              <a:t>Curly Brackets</a:t>
            </a:r>
            <a:r>
              <a:rPr lang="en">
                <a:solidFill>
                  <a:srgbClr val="434343"/>
                </a:solidFill>
                <a:latin typeface="Overpass Light"/>
                <a:ea typeface="Overpass Light"/>
                <a:cs typeface="Overpass Light"/>
                <a:sym typeface="Overpass Light"/>
              </a:rPr>
              <a:t> </a:t>
            </a:r>
            <a:br>
              <a:rPr lang="en">
                <a:solidFill>
                  <a:srgbClr val="434343"/>
                </a:solidFill>
                <a:latin typeface="Overpass Light"/>
                <a:ea typeface="Overpass Light"/>
                <a:cs typeface="Overpass Light"/>
                <a:sym typeface="Overpass Light"/>
              </a:rPr>
            </a:br>
            <a:r>
              <a:rPr lang="en">
                <a:solidFill>
                  <a:srgbClr val="434343"/>
                </a:solidFill>
                <a:latin typeface="Overpass Light"/>
                <a:ea typeface="Overpass Light"/>
                <a:cs typeface="Overpass Light"/>
                <a:sym typeface="Overpass Light"/>
              </a:rPr>
              <a:t>{ }</a:t>
            </a:r>
            <a:endParaRPr>
              <a:solidFill>
                <a:srgbClr val="434343"/>
              </a:solidFill>
              <a:latin typeface="Overpass Light"/>
              <a:ea typeface="Overpass Light"/>
              <a:cs typeface="Overpass Light"/>
              <a:sym typeface="Overpass Light"/>
            </a:endParaRPr>
          </a:p>
        </p:txBody>
      </p:sp>
      <p:sp>
        <p:nvSpPr>
          <p:cNvPr id="391" name="Google Shape;391;p49"/>
          <p:cNvSpPr/>
          <p:nvPr/>
        </p:nvSpPr>
        <p:spPr>
          <a:xfrm>
            <a:off x="1968463" y="3170275"/>
            <a:ext cx="469500" cy="26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9"/>
          <p:cNvSpPr/>
          <p:nvPr/>
        </p:nvSpPr>
        <p:spPr>
          <a:xfrm>
            <a:off x="1968463" y="3720825"/>
            <a:ext cx="469500" cy="26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9"/>
          <p:cNvSpPr txBox="1"/>
          <p:nvPr/>
        </p:nvSpPr>
        <p:spPr>
          <a:xfrm>
            <a:off x="2481338" y="4189800"/>
            <a:ext cx="209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434343"/>
                </a:solidFill>
                <a:latin typeface="Overpass"/>
                <a:ea typeface="Overpass"/>
                <a:cs typeface="Overpass"/>
                <a:sym typeface="Overpass"/>
              </a:rPr>
              <a:t>Capitalization</a:t>
            </a:r>
            <a:r>
              <a:rPr lang="en">
                <a:solidFill>
                  <a:srgbClr val="434343"/>
                </a:solidFill>
                <a:latin typeface="Overpass Light"/>
                <a:ea typeface="Overpass Light"/>
                <a:cs typeface="Overpass Light"/>
                <a:sym typeface="Overpass Light"/>
              </a:rPr>
              <a:t> and </a:t>
            </a:r>
            <a:r>
              <a:rPr lang="en" b="1">
                <a:solidFill>
                  <a:srgbClr val="434343"/>
                </a:solidFill>
                <a:latin typeface="Overpass"/>
                <a:ea typeface="Overpass"/>
                <a:cs typeface="Overpass"/>
                <a:sym typeface="Overpass"/>
              </a:rPr>
              <a:t>Spelling</a:t>
            </a:r>
            <a:r>
              <a:rPr lang="en">
                <a:solidFill>
                  <a:srgbClr val="434343"/>
                </a:solidFill>
                <a:latin typeface="Overpass Light"/>
                <a:ea typeface="Overpass Light"/>
                <a:cs typeface="Overpass Light"/>
                <a:sym typeface="Overpass Light"/>
              </a:rPr>
              <a:t> Matters!</a:t>
            </a:r>
            <a:endParaRPr>
              <a:solidFill>
                <a:srgbClr val="434343"/>
              </a:solidFill>
              <a:latin typeface="Overpass Light"/>
              <a:ea typeface="Overpass Light"/>
              <a:cs typeface="Overpass Light"/>
              <a:sym typeface="Overpass Light"/>
            </a:endParaRPr>
          </a:p>
        </p:txBody>
      </p:sp>
      <p:sp>
        <p:nvSpPr>
          <p:cNvPr id="394" name="Google Shape;394;p49"/>
          <p:cNvSpPr txBox="1"/>
          <p:nvPr/>
        </p:nvSpPr>
        <p:spPr>
          <a:xfrm>
            <a:off x="4474413" y="1979225"/>
            <a:ext cx="209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Must have open and closed </a:t>
            </a:r>
            <a:r>
              <a:rPr lang="en" b="1">
                <a:solidFill>
                  <a:srgbClr val="434343"/>
                </a:solidFill>
                <a:latin typeface="Overpass"/>
                <a:ea typeface="Overpass"/>
                <a:cs typeface="Overpass"/>
                <a:sym typeface="Overpass"/>
              </a:rPr>
              <a:t>Parenthesis</a:t>
            </a:r>
            <a:r>
              <a:rPr lang="en">
                <a:solidFill>
                  <a:srgbClr val="434343"/>
                </a:solidFill>
                <a:latin typeface="Overpass Light"/>
                <a:ea typeface="Overpass Light"/>
                <a:cs typeface="Overpass Light"/>
                <a:sym typeface="Overpass Light"/>
              </a:rPr>
              <a:t> ( )</a:t>
            </a:r>
            <a:endParaRPr>
              <a:solidFill>
                <a:srgbClr val="434343"/>
              </a:solidFill>
              <a:latin typeface="Overpass Light"/>
              <a:ea typeface="Overpass Light"/>
              <a:cs typeface="Overpass Light"/>
              <a:sym typeface="Overpass Light"/>
            </a:endParaRPr>
          </a:p>
        </p:txBody>
      </p:sp>
      <p:sp>
        <p:nvSpPr>
          <p:cNvPr id="395" name="Google Shape;395;p49"/>
          <p:cNvSpPr txBox="1"/>
          <p:nvPr/>
        </p:nvSpPr>
        <p:spPr>
          <a:xfrm>
            <a:off x="4395945" y="4272426"/>
            <a:ext cx="209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rgbClr val="434343"/>
                </a:solidFill>
                <a:latin typeface="Overpass Light"/>
                <a:ea typeface="Overpass Light"/>
                <a:cs typeface="Overpass Light"/>
                <a:sym typeface="Overpass Light"/>
              </a:rPr>
              <a:t>Text must be inside </a:t>
            </a:r>
            <a:r>
              <a:rPr lang="en" b="1" dirty="0">
                <a:solidFill>
                  <a:srgbClr val="434343"/>
                </a:solidFill>
                <a:latin typeface="Overpass"/>
                <a:ea typeface="Overpass"/>
                <a:cs typeface="Overpass"/>
                <a:sym typeface="Overpass"/>
              </a:rPr>
              <a:t>quotation marks</a:t>
            </a:r>
            <a:r>
              <a:rPr lang="en" dirty="0">
                <a:solidFill>
                  <a:srgbClr val="434343"/>
                </a:solidFill>
                <a:latin typeface="Overpass Light"/>
                <a:ea typeface="Overpass Light"/>
                <a:cs typeface="Overpass Light"/>
                <a:sym typeface="Overpass Light"/>
              </a:rPr>
              <a:t>. “ “</a:t>
            </a:r>
            <a:endParaRPr dirty="0">
              <a:solidFill>
                <a:srgbClr val="434343"/>
              </a:solidFill>
              <a:latin typeface="Overpass Light"/>
              <a:ea typeface="Overpass Light"/>
              <a:cs typeface="Overpass Light"/>
              <a:sym typeface="Overpass Light"/>
            </a:endParaRPr>
          </a:p>
        </p:txBody>
      </p:sp>
      <p:sp>
        <p:nvSpPr>
          <p:cNvPr id="396" name="Google Shape;396;p49"/>
          <p:cNvSpPr txBox="1"/>
          <p:nvPr/>
        </p:nvSpPr>
        <p:spPr>
          <a:xfrm>
            <a:off x="7305171" y="3333875"/>
            <a:ext cx="139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Must end with a </a:t>
            </a:r>
            <a:r>
              <a:rPr lang="en" b="1">
                <a:solidFill>
                  <a:srgbClr val="434343"/>
                </a:solidFill>
                <a:latin typeface="Overpass"/>
                <a:ea typeface="Overpass"/>
                <a:cs typeface="Overpass"/>
                <a:sym typeface="Overpass"/>
              </a:rPr>
              <a:t>semicolon</a:t>
            </a:r>
            <a:r>
              <a:rPr lang="en">
                <a:solidFill>
                  <a:srgbClr val="434343"/>
                </a:solidFill>
                <a:latin typeface="Overpass Light"/>
                <a:ea typeface="Overpass Light"/>
                <a:cs typeface="Overpass Light"/>
                <a:sym typeface="Overpass Light"/>
              </a:rPr>
              <a:t> ;</a:t>
            </a:r>
            <a:endParaRPr>
              <a:solidFill>
                <a:srgbClr val="434343"/>
              </a:solidFill>
              <a:latin typeface="Overpass Light"/>
              <a:ea typeface="Overpass Light"/>
              <a:cs typeface="Overpass Light"/>
              <a:sym typeface="Overpass Light"/>
            </a:endParaRPr>
          </a:p>
        </p:txBody>
      </p:sp>
      <p:sp>
        <p:nvSpPr>
          <p:cNvPr id="397" name="Google Shape;397;p49"/>
          <p:cNvSpPr/>
          <p:nvPr/>
        </p:nvSpPr>
        <p:spPr>
          <a:xfrm rot="4693590">
            <a:off x="6022221" y="2831088"/>
            <a:ext cx="807182" cy="2604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9"/>
          <p:cNvSpPr/>
          <p:nvPr/>
        </p:nvSpPr>
        <p:spPr>
          <a:xfrm rot="5753842">
            <a:off x="4212268" y="2829193"/>
            <a:ext cx="805865" cy="26030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9"/>
          <p:cNvSpPr/>
          <p:nvPr/>
        </p:nvSpPr>
        <p:spPr>
          <a:xfrm rot="-4941708">
            <a:off x="2921973" y="3840725"/>
            <a:ext cx="469465" cy="25999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9"/>
          <p:cNvSpPr/>
          <p:nvPr/>
        </p:nvSpPr>
        <p:spPr>
          <a:xfrm rot="-4941708">
            <a:off x="3800748" y="3896000"/>
            <a:ext cx="469465" cy="25999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9"/>
          <p:cNvSpPr/>
          <p:nvPr/>
        </p:nvSpPr>
        <p:spPr>
          <a:xfrm rot="10800000">
            <a:off x="6777138" y="3460728"/>
            <a:ext cx="469500" cy="26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9"/>
          <p:cNvSpPr/>
          <p:nvPr/>
        </p:nvSpPr>
        <p:spPr>
          <a:xfrm rot="-5772511">
            <a:off x="4308929" y="3895803"/>
            <a:ext cx="807235" cy="26039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9"/>
          <p:cNvSpPr/>
          <p:nvPr/>
        </p:nvSpPr>
        <p:spPr>
          <a:xfrm rot="-4712243">
            <a:off x="5939880" y="3962886"/>
            <a:ext cx="706491" cy="26022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9"/>
          <p:cNvSpPr txBox="1"/>
          <p:nvPr/>
        </p:nvSpPr>
        <p:spPr>
          <a:xfrm>
            <a:off x="1968463" y="1892525"/>
            <a:ext cx="209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rgbClr val="434343"/>
                </a:solidFill>
                <a:latin typeface="Overpass Light"/>
                <a:ea typeface="Overpass Light"/>
                <a:cs typeface="Overpass Light"/>
                <a:sym typeface="Overpass Light"/>
              </a:rPr>
              <a:t>Must be in the </a:t>
            </a:r>
            <a:r>
              <a:rPr lang="en" b="1" dirty="0">
                <a:solidFill>
                  <a:srgbClr val="434343"/>
                </a:solidFill>
                <a:latin typeface="Overpass"/>
                <a:ea typeface="Overpass"/>
                <a:cs typeface="Overpass"/>
                <a:sym typeface="Overpass"/>
              </a:rPr>
              <a:t>Start() </a:t>
            </a:r>
            <a:r>
              <a:rPr lang="en" dirty="0">
                <a:solidFill>
                  <a:srgbClr val="434343"/>
                </a:solidFill>
                <a:latin typeface="Overpass Light"/>
                <a:ea typeface="Overpass Light"/>
                <a:cs typeface="Overpass Light"/>
                <a:sym typeface="Overpass Light"/>
              </a:rPr>
              <a:t>function</a:t>
            </a:r>
            <a:endParaRPr dirty="0">
              <a:solidFill>
                <a:srgbClr val="434343"/>
              </a:solidFill>
              <a:latin typeface="Overpass Light"/>
              <a:ea typeface="Overpass Light"/>
              <a:cs typeface="Overpass Light"/>
              <a:sym typeface="Overpass Light"/>
            </a:endParaRPr>
          </a:p>
        </p:txBody>
      </p:sp>
      <p:sp>
        <p:nvSpPr>
          <p:cNvPr id="405" name="Google Shape;405;p49"/>
          <p:cNvSpPr/>
          <p:nvPr/>
        </p:nvSpPr>
        <p:spPr>
          <a:xfrm rot="3739552">
            <a:off x="3158729" y="2546010"/>
            <a:ext cx="540648" cy="25992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9"/>
          <p:cNvSpPr txBox="1"/>
          <p:nvPr/>
        </p:nvSpPr>
        <p:spPr>
          <a:xfrm>
            <a:off x="274525" y="934650"/>
            <a:ext cx="86544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b="1" dirty="0">
                <a:solidFill>
                  <a:srgbClr val="434343"/>
                </a:solidFill>
                <a:latin typeface="Overpass"/>
                <a:ea typeface="Overpass"/>
                <a:cs typeface="Overpass"/>
                <a:sym typeface="Overpass"/>
              </a:rPr>
              <a:t>Syntax</a:t>
            </a:r>
            <a:r>
              <a:rPr lang="en" sz="1400" dirty="0">
                <a:solidFill>
                  <a:srgbClr val="434343"/>
                </a:solidFill>
                <a:latin typeface="Overpass"/>
                <a:ea typeface="Overpass"/>
                <a:cs typeface="Overpass"/>
                <a:sym typeface="Overpass"/>
              </a:rPr>
              <a:t> is </a:t>
            </a:r>
            <a:r>
              <a:rPr lang="en" sz="1400" dirty="0">
                <a:solidFill>
                  <a:srgbClr val="434343"/>
                </a:solidFill>
                <a:highlight>
                  <a:srgbClr val="FFFFFF"/>
                </a:highlight>
                <a:latin typeface="Overpass"/>
                <a:ea typeface="Overpass"/>
                <a:cs typeface="Overpass"/>
                <a:sym typeface="Overpass"/>
              </a:rPr>
              <a:t>the set of rules that defines how we are allowed to write the code. </a:t>
            </a:r>
            <a:r>
              <a:rPr lang="en" sz="1100" i="1" dirty="0">
                <a:solidFill>
                  <a:srgbClr val="434343"/>
                </a:solidFill>
                <a:highlight>
                  <a:srgbClr val="FFFFFF"/>
                </a:highlight>
                <a:latin typeface="Overpass"/>
                <a:ea typeface="Overpass"/>
                <a:cs typeface="Overpass"/>
                <a:sym typeface="Overpass"/>
              </a:rPr>
              <a:t>(Capitalization, Punctuation etc.)</a:t>
            </a:r>
            <a:endParaRPr sz="1100" i="1" dirty="0">
              <a:solidFill>
                <a:srgbClr val="434343"/>
              </a:solidFill>
              <a:highlight>
                <a:srgbClr val="FFFFFF"/>
              </a:highlight>
              <a:latin typeface="Overpass"/>
              <a:ea typeface="Overpass"/>
              <a:cs typeface="Overpass"/>
              <a:sym typeface="Overpass"/>
            </a:endParaRPr>
          </a:p>
          <a:p>
            <a:pPr marL="0" lvl="0" indent="0" algn="l" rtl="0">
              <a:spcBef>
                <a:spcPts val="0"/>
              </a:spcBef>
              <a:spcAft>
                <a:spcPts val="0"/>
              </a:spcAft>
              <a:buNone/>
            </a:pPr>
            <a:r>
              <a:rPr lang="en" sz="1400" dirty="0">
                <a:solidFill>
                  <a:srgbClr val="434343"/>
                </a:solidFill>
                <a:highlight>
                  <a:srgbClr val="FFFFFF"/>
                </a:highlight>
                <a:latin typeface="Overpass"/>
                <a:ea typeface="Overpass"/>
                <a:cs typeface="Overpass"/>
                <a:sym typeface="Overpass"/>
              </a:rPr>
              <a:t>This includes everything on this page and a whole lot more.   If you don’t get the syntax correct the computer will not read the code properly and give an error. Below are all the syntax elements of the </a:t>
            </a:r>
            <a:r>
              <a:rPr lang="en" sz="1400" b="1" dirty="0">
                <a:solidFill>
                  <a:srgbClr val="434343"/>
                </a:solidFill>
                <a:highlight>
                  <a:srgbClr val="FFFFFF"/>
                </a:highlight>
                <a:latin typeface="Overpass"/>
                <a:ea typeface="Overpass"/>
                <a:cs typeface="Overpass"/>
                <a:sym typeface="Overpass"/>
              </a:rPr>
              <a:t>statement </a:t>
            </a:r>
            <a:r>
              <a:rPr lang="en" sz="1400" dirty="0">
                <a:solidFill>
                  <a:srgbClr val="434343"/>
                </a:solidFill>
                <a:highlight>
                  <a:srgbClr val="FFFFFF"/>
                </a:highlight>
                <a:latin typeface="Overpass"/>
                <a:ea typeface="Overpass"/>
                <a:cs typeface="Overpass"/>
                <a:sym typeface="Overpass"/>
              </a:rPr>
              <a:t>we just used.</a:t>
            </a:r>
            <a:endParaRPr sz="1400" dirty="0">
              <a:solidFill>
                <a:srgbClr val="434343"/>
              </a:solidFill>
              <a:latin typeface="Overpass"/>
              <a:ea typeface="Overpass"/>
              <a:cs typeface="Overpass"/>
              <a:sym typeface="Overpass"/>
            </a:endParaRPr>
          </a:p>
        </p:txBody>
      </p:sp>
      <p:pic>
        <p:nvPicPr>
          <p:cNvPr id="24" name="Picture 4" descr="Branding – Hack Club">
            <a:extLst>
              <a:ext uri="{FF2B5EF4-FFF2-40B4-BE49-F238E27FC236}">
                <a16:creationId xmlns:a16="http://schemas.microsoft.com/office/drawing/2014/main" id="{2A5307EB-144A-42B0-947D-A89245E24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97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0"/>
          <p:cNvSpPr/>
          <p:nvPr/>
        </p:nvSpPr>
        <p:spPr>
          <a:xfrm>
            <a:off x="158925" y="1798775"/>
            <a:ext cx="2044500" cy="2925600"/>
          </a:xfrm>
          <a:prstGeom prst="roundRect">
            <a:avLst>
              <a:gd name="adj" fmla="val 671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0"/>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What did we do?</a:t>
            </a:r>
            <a:endParaRPr sz="3500" b="1">
              <a:solidFill>
                <a:srgbClr val="434343"/>
              </a:solidFill>
              <a:latin typeface="Overpass"/>
              <a:ea typeface="Overpass"/>
              <a:cs typeface="Overpass"/>
              <a:sym typeface="Overpass"/>
            </a:endParaRPr>
          </a:p>
        </p:txBody>
      </p:sp>
      <p:grpSp>
        <p:nvGrpSpPr>
          <p:cNvPr id="413" name="Google Shape;413;p50"/>
          <p:cNvGrpSpPr/>
          <p:nvPr/>
        </p:nvGrpSpPr>
        <p:grpSpPr>
          <a:xfrm>
            <a:off x="131164" y="170287"/>
            <a:ext cx="782291" cy="731330"/>
            <a:chOff x="2113284" y="786494"/>
            <a:chExt cx="952503" cy="952501"/>
          </a:xfrm>
        </p:grpSpPr>
        <p:sp>
          <p:nvSpPr>
            <p:cNvPr id="414" name="Google Shape;414;p50"/>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15" name="Google Shape;415;p50"/>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416" name="Google Shape;416;p50"/>
          <p:cNvPicPr preferRelativeResize="0"/>
          <p:nvPr/>
        </p:nvPicPr>
        <p:blipFill rotWithShape="1">
          <a:blip r:embed="rId3">
            <a:alphaModFix/>
          </a:blip>
          <a:srcRect l="14680" t="20051" r="33129"/>
          <a:stretch/>
        </p:blipFill>
        <p:spPr>
          <a:xfrm>
            <a:off x="2481338" y="2141975"/>
            <a:ext cx="4370524" cy="1195525"/>
          </a:xfrm>
          <a:prstGeom prst="rect">
            <a:avLst/>
          </a:prstGeom>
          <a:noFill/>
          <a:ln>
            <a:noFill/>
          </a:ln>
        </p:spPr>
      </p:pic>
      <p:sp>
        <p:nvSpPr>
          <p:cNvPr id="417" name="Google Shape;417;p50"/>
          <p:cNvSpPr txBox="1"/>
          <p:nvPr/>
        </p:nvSpPr>
        <p:spPr>
          <a:xfrm>
            <a:off x="2481338" y="3461250"/>
            <a:ext cx="2094900" cy="1508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434343"/>
                </a:solidFill>
                <a:latin typeface="Overpass"/>
                <a:ea typeface="Overpass"/>
                <a:cs typeface="Overpass"/>
                <a:sym typeface="Overpass"/>
              </a:rPr>
              <a:t>Debug </a:t>
            </a:r>
            <a:r>
              <a:rPr lang="en">
                <a:solidFill>
                  <a:srgbClr val="434343"/>
                </a:solidFill>
                <a:latin typeface="Overpass Light"/>
                <a:ea typeface="Overpass Light"/>
                <a:cs typeface="Overpass Light"/>
                <a:sym typeface="Overpass Light"/>
              </a:rPr>
              <a:t>is a</a:t>
            </a:r>
            <a:r>
              <a:rPr lang="en" b="1">
                <a:solidFill>
                  <a:srgbClr val="434343"/>
                </a:solidFill>
                <a:latin typeface="Overpass"/>
                <a:ea typeface="Overpass"/>
                <a:cs typeface="Overpass"/>
                <a:sym typeface="Overpass"/>
              </a:rPr>
              <a:t> class, Log </a:t>
            </a:r>
            <a:r>
              <a:rPr lang="en">
                <a:solidFill>
                  <a:srgbClr val="434343"/>
                </a:solidFill>
                <a:latin typeface="Overpass Light"/>
                <a:ea typeface="Overpass Light"/>
                <a:cs typeface="Overpass Light"/>
                <a:sym typeface="Overpass Light"/>
              </a:rPr>
              <a:t>is a </a:t>
            </a:r>
            <a:r>
              <a:rPr lang="en" b="1">
                <a:solidFill>
                  <a:srgbClr val="434343"/>
                </a:solidFill>
                <a:latin typeface="Overpass"/>
                <a:ea typeface="Overpass"/>
                <a:cs typeface="Overpass"/>
                <a:sym typeface="Overpass"/>
              </a:rPr>
              <a:t>function </a:t>
            </a:r>
            <a:r>
              <a:rPr lang="en">
                <a:solidFill>
                  <a:srgbClr val="434343"/>
                </a:solidFill>
                <a:latin typeface="Overpass Light"/>
                <a:ea typeface="Overpass Light"/>
                <a:cs typeface="Overpass Light"/>
                <a:sym typeface="Overpass Light"/>
              </a:rPr>
              <a:t>inside that class.</a:t>
            </a:r>
            <a:endParaRPr>
              <a:solidFill>
                <a:srgbClr val="434343"/>
              </a:solidFill>
              <a:latin typeface="Overpass Light"/>
              <a:ea typeface="Overpass Light"/>
              <a:cs typeface="Overpass Light"/>
              <a:sym typeface="Overpass Light"/>
            </a:endParaRPr>
          </a:p>
          <a:p>
            <a:pPr marL="0" lvl="0" indent="0" algn="ctr" rtl="0">
              <a:spcBef>
                <a:spcPts val="0"/>
              </a:spcBef>
              <a:spcAft>
                <a:spcPts val="0"/>
              </a:spcAft>
              <a:buNone/>
            </a:pPr>
            <a:endParaRPr>
              <a:solidFill>
                <a:srgbClr val="434343"/>
              </a:solidFill>
              <a:latin typeface="Overpass Light"/>
              <a:ea typeface="Overpass Light"/>
              <a:cs typeface="Overpass Light"/>
              <a:sym typeface="Overpass Light"/>
            </a:endParaRPr>
          </a:p>
          <a:p>
            <a:pPr marL="0" lvl="0" indent="0" algn="ctr" rtl="0">
              <a:spcBef>
                <a:spcPts val="0"/>
              </a:spcBef>
              <a:spcAft>
                <a:spcPts val="0"/>
              </a:spcAft>
              <a:buNone/>
            </a:pPr>
            <a:r>
              <a:rPr lang="en" sz="1000">
                <a:solidFill>
                  <a:srgbClr val="434343"/>
                </a:solidFill>
                <a:latin typeface="Overpass Light"/>
                <a:ea typeface="Overpass Light"/>
                <a:cs typeface="Overpass Light"/>
                <a:sym typeface="Overpass Light"/>
              </a:rPr>
              <a:t>The dot (or period) is called dot notation and is used to help call the function inside the class</a:t>
            </a:r>
            <a:endParaRPr sz="1000">
              <a:solidFill>
                <a:srgbClr val="434343"/>
              </a:solidFill>
              <a:latin typeface="Overpass Light"/>
              <a:ea typeface="Overpass Light"/>
              <a:cs typeface="Overpass Light"/>
              <a:sym typeface="Overpass Light"/>
            </a:endParaRPr>
          </a:p>
        </p:txBody>
      </p:sp>
      <p:sp>
        <p:nvSpPr>
          <p:cNvPr id="418" name="Google Shape;418;p50"/>
          <p:cNvSpPr txBox="1"/>
          <p:nvPr/>
        </p:nvSpPr>
        <p:spPr>
          <a:xfrm>
            <a:off x="4474425" y="934650"/>
            <a:ext cx="2094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All </a:t>
            </a:r>
            <a:r>
              <a:rPr lang="en" b="1">
                <a:solidFill>
                  <a:srgbClr val="434343"/>
                </a:solidFill>
                <a:latin typeface="Overpass"/>
                <a:ea typeface="Overpass"/>
                <a:cs typeface="Overpass"/>
                <a:sym typeface="Overpass"/>
              </a:rPr>
              <a:t>functions</a:t>
            </a:r>
            <a:r>
              <a:rPr lang="en">
                <a:solidFill>
                  <a:srgbClr val="434343"/>
                </a:solidFill>
                <a:latin typeface="Overpass Light"/>
                <a:ea typeface="Overpass Light"/>
                <a:cs typeface="Overpass Light"/>
                <a:sym typeface="Overpass Light"/>
              </a:rPr>
              <a:t> are called with their </a:t>
            </a:r>
            <a:r>
              <a:rPr lang="en" b="1">
                <a:solidFill>
                  <a:srgbClr val="434343"/>
                </a:solidFill>
                <a:latin typeface="Overpass"/>
                <a:ea typeface="Overpass"/>
                <a:cs typeface="Overpass"/>
                <a:sym typeface="Overpass"/>
              </a:rPr>
              <a:t>name</a:t>
            </a:r>
            <a:r>
              <a:rPr lang="en">
                <a:solidFill>
                  <a:srgbClr val="434343"/>
                </a:solidFill>
                <a:latin typeface="Overpass Light"/>
                <a:ea typeface="Overpass Light"/>
                <a:cs typeface="Overpass Light"/>
                <a:sym typeface="Overpass Light"/>
              </a:rPr>
              <a:t> followed by </a:t>
            </a:r>
            <a:r>
              <a:rPr lang="en" b="1">
                <a:solidFill>
                  <a:srgbClr val="434343"/>
                </a:solidFill>
                <a:latin typeface="Overpass"/>
                <a:ea typeface="Overpass"/>
                <a:cs typeface="Overpass"/>
                <a:sym typeface="Overpass"/>
              </a:rPr>
              <a:t>parenthesis</a:t>
            </a:r>
            <a:endParaRPr b="1">
              <a:solidFill>
                <a:srgbClr val="434343"/>
              </a:solidFill>
              <a:latin typeface="Overpass"/>
              <a:ea typeface="Overpass"/>
              <a:cs typeface="Overpass"/>
              <a:sym typeface="Overpass"/>
            </a:endParaRPr>
          </a:p>
        </p:txBody>
      </p:sp>
      <p:sp>
        <p:nvSpPr>
          <p:cNvPr id="419" name="Google Shape;419;p50"/>
          <p:cNvSpPr txBox="1"/>
          <p:nvPr/>
        </p:nvSpPr>
        <p:spPr>
          <a:xfrm>
            <a:off x="4721013" y="3713525"/>
            <a:ext cx="2094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rgbClr val="434343"/>
                </a:solidFill>
                <a:latin typeface="Overpass Light"/>
                <a:ea typeface="Overpass Light"/>
                <a:cs typeface="Overpass Light"/>
                <a:sym typeface="Overpass Light"/>
              </a:rPr>
              <a:t>Information can be </a:t>
            </a:r>
            <a:r>
              <a:rPr lang="en" i="1" u="sng" dirty="0">
                <a:solidFill>
                  <a:srgbClr val="434343"/>
                </a:solidFill>
                <a:latin typeface="Overpass Light"/>
                <a:ea typeface="Overpass Light"/>
                <a:cs typeface="Overpass Light"/>
                <a:sym typeface="Overpass Light"/>
              </a:rPr>
              <a:t>passed (or given)</a:t>
            </a:r>
            <a:r>
              <a:rPr lang="en" dirty="0">
                <a:solidFill>
                  <a:srgbClr val="434343"/>
                </a:solidFill>
                <a:latin typeface="Overpass Light"/>
                <a:ea typeface="Overpass Light"/>
                <a:cs typeface="Overpass Light"/>
                <a:sym typeface="Overpass Light"/>
              </a:rPr>
              <a:t> to a </a:t>
            </a:r>
            <a:r>
              <a:rPr lang="en" b="1" dirty="0">
                <a:solidFill>
                  <a:srgbClr val="434343"/>
                </a:solidFill>
                <a:latin typeface="Overpass"/>
                <a:ea typeface="Overpass"/>
                <a:cs typeface="Overpass"/>
                <a:sym typeface="Overpass"/>
              </a:rPr>
              <a:t>function</a:t>
            </a:r>
            <a:r>
              <a:rPr lang="en" dirty="0">
                <a:solidFill>
                  <a:srgbClr val="434343"/>
                </a:solidFill>
                <a:latin typeface="Overpass Light"/>
                <a:ea typeface="Overpass Light"/>
                <a:cs typeface="Overpass Light"/>
                <a:sym typeface="Overpass Light"/>
              </a:rPr>
              <a:t> by placing it in the </a:t>
            </a:r>
            <a:r>
              <a:rPr lang="en" b="1" dirty="0">
                <a:solidFill>
                  <a:srgbClr val="434343"/>
                </a:solidFill>
                <a:latin typeface="Overpass"/>
                <a:ea typeface="Overpass"/>
                <a:cs typeface="Overpass"/>
                <a:sym typeface="Overpass"/>
              </a:rPr>
              <a:t>parenthesis</a:t>
            </a:r>
            <a:r>
              <a:rPr lang="en" dirty="0">
                <a:solidFill>
                  <a:srgbClr val="434343"/>
                </a:solidFill>
                <a:latin typeface="Overpass Light"/>
                <a:ea typeface="Overpass Light"/>
                <a:cs typeface="Overpass Light"/>
                <a:sym typeface="Overpass Light"/>
              </a:rPr>
              <a:t>.</a:t>
            </a:r>
            <a:endParaRPr dirty="0">
              <a:solidFill>
                <a:srgbClr val="434343"/>
              </a:solidFill>
              <a:latin typeface="Overpass Light"/>
              <a:ea typeface="Overpass Light"/>
              <a:cs typeface="Overpass Light"/>
              <a:sym typeface="Overpass Light"/>
            </a:endParaRPr>
          </a:p>
        </p:txBody>
      </p:sp>
      <p:sp>
        <p:nvSpPr>
          <p:cNvPr id="420" name="Google Shape;420;p50"/>
          <p:cNvSpPr txBox="1"/>
          <p:nvPr/>
        </p:nvSpPr>
        <p:spPr>
          <a:xfrm>
            <a:off x="7305171" y="2605325"/>
            <a:ext cx="139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Must end with a </a:t>
            </a:r>
            <a:r>
              <a:rPr lang="en" b="1">
                <a:solidFill>
                  <a:srgbClr val="434343"/>
                </a:solidFill>
                <a:latin typeface="Overpass"/>
                <a:ea typeface="Overpass"/>
                <a:cs typeface="Overpass"/>
                <a:sym typeface="Overpass"/>
              </a:rPr>
              <a:t>semicolon</a:t>
            </a:r>
            <a:r>
              <a:rPr lang="en">
                <a:solidFill>
                  <a:srgbClr val="434343"/>
                </a:solidFill>
                <a:latin typeface="Overpass Light"/>
                <a:ea typeface="Overpass Light"/>
                <a:cs typeface="Overpass Light"/>
                <a:sym typeface="Overpass Light"/>
              </a:rPr>
              <a:t> ;</a:t>
            </a:r>
            <a:endParaRPr>
              <a:solidFill>
                <a:srgbClr val="434343"/>
              </a:solidFill>
              <a:latin typeface="Overpass Light"/>
              <a:ea typeface="Overpass Light"/>
              <a:cs typeface="Overpass Light"/>
              <a:sym typeface="Overpass Light"/>
            </a:endParaRPr>
          </a:p>
        </p:txBody>
      </p:sp>
      <p:sp>
        <p:nvSpPr>
          <p:cNvPr id="421" name="Google Shape;421;p50"/>
          <p:cNvSpPr/>
          <p:nvPr/>
        </p:nvSpPr>
        <p:spPr>
          <a:xfrm rot="4693590">
            <a:off x="6022221" y="2102538"/>
            <a:ext cx="807182" cy="26040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0"/>
          <p:cNvSpPr/>
          <p:nvPr/>
        </p:nvSpPr>
        <p:spPr>
          <a:xfrm rot="5753842">
            <a:off x="4212268" y="2100643"/>
            <a:ext cx="805865" cy="26030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0"/>
          <p:cNvSpPr/>
          <p:nvPr/>
        </p:nvSpPr>
        <p:spPr>
          <a:xfrm rot="-4941708">
            <a:off x="2921973" y="3112175"/>
            <a:ext cx="469465" cy="25999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0"/>
          <p:cNvSpPr/>
          <p:nvPr/>
        </p:nvSpPr>
        <p:spPr>
          <a:xfrm rot="-4941708">
            <a:off x="3800748" y="3167450"/>
            <a:ext cx="469465" cy="25999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0"/>
          <p:cNvSpPr/>
          <p:nvPr/>
        </p:nvSpPr>
        <p:spPr>
          <a:xfrm rot="10800000">
            <a:off x="6777138" y="2732178"/>
            <a:ext cx="469500" cy="260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0"/>
          <p:cNvSpPr/>
          <p:nvPr/>
        </p:nvSpPr>
        <p:spPr>
          <a:xfrm rot="-4712243">
            <a:off x="5044105" y="3234311"/>
            <a:ext cx="706491" cy="26022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0"/>
          <p:cNvSpPr txBox="1"/>
          <p:nvPr/>
        </p:nvSpPr>
        <p:spPr>
          <a:xfrm>
            <a:off x="1322125" y="1084525"/>
            <a:ext cx="2873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434343"/>
                </a:solidFill>
                <a:latin typeface="Overpass"/>
                <a:ea typeface="Overpass"/>
                <a:cs typeface="Overpass"/>
                <a:sym typeface="Overpass"/>
              </a:rPr>
              <a:t>Start() </a:t>
            </a:r>
            <a:r>
              <a:rPr lang="en">
                <a:solidFill>
                  <a:srgbClr val="434343"/>
                </a:solidFill>
                <a:latin typeface="Overpass Light"/>
                <a:ea typeface="Overpass Light"/>
                <a:cs typeface="Overpass Light"/>
                <a:sym typeface="Overpass Light"/>
              </a:rPr>
              <a:t>function happens once, before the game begins</a:t>
            </a:r>
            <a:endParaRPr>
              <a:solidFill>
                <a:srgbClr val="434343"/>
              </a:solidFill>
              <a:latin typeface="Overpass Light"/>
              <a:ea typeface="Overpass Light"/>
              <a:cs typeface="Overpass Light"/>
              <a:sym typeface="Overpass Light"/>
            </a:endParaRPr>
          </a:p>
        </p:txBody>
      </p:sp>
      <p:sp>
        <p:nvSpPr>
          <p:cNvPr id="428" name="Google Shape;428;p50"/>
          <p:cNvSpPr/>
          <p:nvPr/>
        </p:nvSpPr>
        <p:spPr>
          <a:xfrm rot="3739552">
            <a:off x="3158729" y="1817460"/>
            <a:ext cx="540648" cy="25992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0"/>
          <p:cNvSpPr txBox="1"/>
          <p:nvPr/>
        </p:nvSpPr>
        <p:spPr>
          <a:xfrm>
            <a:off x="216725" y="1850000"/>
            <a:ext cx="19143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b="1" dirty="0">
                <a:solidFill>
                  <a:srgbClr val="434343"/>
                </a:solidFill>
                <a:latin typeface="Overpass"/>
                <a:ea typeface="Overpass"/>
                <a:cs typeface="Overpass"/>
                <a:sym typeface="Overpass"/>
              </a:rPr>
              <a:t>Debug</a:t>
            </a:r>
            <a:r>
              <a:rPr lang="en" sz="1400" dirty="0">
                <a:solidFill>
                  <a:srgbClr val="434343"/>
                </a:solidFill>
                <a:latin typeface="Overpass Light"/>
                <a:ea typeface="Overpass Light"/>
                <a:cs typeface="Overpass Light"/>
                <a:sym typeface="Overpass Light"/>
              </a:rPr>
              <a:t> is a set of </a:t>
            </a:r>
            <a:r>
              <a:rPr lang="en" sz="1400" b="1" dirty="0">
                <a:solidFill>
                  <a:srgbClr val="434343"/>
                </a:solidFill>
                <a:latin typeface="Overpass"/>
                <a:ea typeface="Overpass"/>
                <a:cs typeface="Overpass"/>
                <a:sym typeface="Overpass"/>
              </a:rPr>
              <a:t>functions</a:t>
            </a:r>
            <a:r>
              <a:rPr lang="en" sz="1400" dirty="0">
                <a:solidFill>
                  <a:srgbClr val="434343"/>
                </a:solidFill>
                <a:latin typeface="Overpass Light"/>
                <a:ea typeface="Overpass Light"/>
                <a:cs typeface="Overpass Light"/>
                <a:sym typeface="Overpass Light"/>
              </a:rPr>
              <a:t> (a class) that help us solve issues with our code.  </a:t>
            </a:r>
            <a:endParaRPr sz="14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4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400" b="1" dirty="0">
                <a:solidFill>
                  <a:srgbClr val="434343"/>
                </a:solidFill>
                <a:latin typeface="Overpass"/>
                <a:ea typeface="Overpass"/>
                <a:cs typeface="Overpass"/>
                <a:sym typeface="Overpass"/>
              </a:rPr>
              <a:t>Log</a:t>
            </a:r>
            <a:r>
              <a:rPr lang="en" sz="1400" dirty="0">
                <a:solidFill>
                  <a:srgbClr val="434343"/>
                </a:solidFill>
                <a:latin typeface="Overpass Light"/>
                <a:ea typeface="Overpass Light"/>
                <a:cs typeface="Overpass Light"/>
                <a:sym typeface="Overpass Light"/>
              </a:rPr>
              <a:t> is one of those </a:t>
            </a:r>
            <a:r>
              <a:rPr lang="en" sz="1400" b="1" dirty="0">
                <a:solidFill>
                  <a:srgbClr val="434343"/>
                </a:solidFill>
                <a:latin typeface="Overpass"/>
                <a:ea typeface="Overpass"/>
                <a:cs typeface="Overpass"/>
                <a:sym typeface="Overpass"/>
              </a:rPr>
              <a:t>functions</a:t>
            </a:r>
            <a:r>
              <a:rPr lang="en" sz="1400" dirty="0">
                <a:solidFill>
                  <a:srgbClr val="434343"/>
                </a:solidFill>
                <a:latin typeface="Overpass Light"/>
                <a:ea typeface="Overpass Light"/>
                <a:cs typeface="Overpass Light"/>
                <a:sym typeface="Overpass Light"/>
              </a:rPr>
              <a:t> that outputs information into the </a:t>
            </a:r>
            <a:r>
              <a:rPr lang="en" sz="1400" b="1" dirty="0">
                <a:solidFill>
                  <a:srgbClr val="434343"/>
                </a:solidFill>
                <a:latin typeface="Overpass"/>
                <a:ea typeface="Overpass"/>
                <a:cs typeface="Overpass"/>
                <a:sym typeface="Overpass"/>
              </a:rPr>
              <a:t>console</a:t>
            </a:r>
            <a:r>
              <a:rPr lang="en" sz="1400" dirty="0">
                <a:solidFill>
                  <a:srgbClr val="434343"/>
                </a:solidFill>
                <a:latin typeface="Overpass Light"/>
                <a:ea typeface="Overpass Light"/>
                <a:cs typeface="Overpass Light"/>
                <a:sym typeface="Overpass Light"/>
              </a:rPr>
              <a:t>.</a:t>
            </a:r>
            <a:endParaRPr sz="14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4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400" dirty="0">
                <a:solidFill>
                  <a:srgbClr val="434343"/>
                </a:solidFill>
                <a:latin typeface="Overpass Light"/>
                <a:ea typeface="Overpass Light"/>
                <a:cs typeface="Overpass Light"/>
                <a:sym typeface="Overpass Light"/>
              </a:rPr>
              <a:t>These were provided by the </a:t>
            </a:r>
            <a:r>
              <a:rPr lang="en" sz="1400" b="1" dirty="0">
                <a:solidFill>
                  <a:srgbClr val="434343"/>
                </a:solidFill>
                <a:latin typeface="Overpass"/>
                <a:ea typeface="Overpass"/>
                <a:cs typeface="Overpass"/>
                <a:sym typeface="Overpass"/>
              </a:rPr>
              <a:t>Unity Library</a:t>
            </a:r>
            <a:endParaRPr sz="1400" b="1" dirty="0">
              <a:solidFill>
                <a:srgbClr val="434343"/>
              </a:solidFill>
              <a:latin typeface="Overpass"/>
              <a:ea typeface="Overpass"/>
              <a:cs typeface="Overpass"/>
              <a:sym typeface="Overpass"/>
            </a:endParaRPr>
          </a:p>
        </p:txBody>
      </p:sp>
      <p:pic>
        <p:nvPicPr>
          <p:cNvPr id="21" name="Picture 4" descr="Branding – Hack Club">
            <a:extLst>
              <a:ext uri="{FF2B5EF4-FFF2-40B4-BE49-F238E27FC236}">
                <a16:creationId xmlns:a16="http://schemas.microsoft.com/office/drawing/2014/main" id="{7B176160-8BE6-49E5-9B0F-DD90C776A7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1"/>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Watch Out for Common Errors!</a:t>
            </a:r>
            <a:endParaRPr sz="3500" b="1">
              <a:solidFill>
                <a:srgbClr val="434343"/>
              </a:solidFill>
              <a:latin typeface="Overpass"/>
              <a:ea typeface="Overpass"/>
              <a:cs typeface="Overpass"/>
              <a:sym typeface="Overpass"/>
            </a:endParaRPr>
          </a:p>
        </p:txBody>
      </p:sp>
      <p:grpSp>
        <p:nvGrpSpPr>
          <p:cNvPr id="435" name="Google Shape;435;p51"/>
          <p:cNvGrpSpPr/>
          <p:nvPr/>
        </p:nvGrpSpPr>
        <p:grpSpPr>
          <a:xfrm>
            <a:off x="131164" y="170287"/>
            <a:ext cx="782291" cy="731330"/>
            <a:chOff x="2113284" y="786494"/>
            <a:chExt cx="952503" cy="952501"/>
          </a:xfrm>
        </p:grpSpPr>
        <p:sp>
          <p:nvSpPr>
            <p:cNvPr id="436" name="Google Shape;436;p5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37" name="Google Shape;437;p5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438" name="Google Shape;438;p51"/>
          <p:cNvPicPr preferRelativeResize="0"/>
          <p:nvPr/>
        </p:nvPicPr>
        <p:blipFill rotWithShape="1">
          <a:blip r:embed="rId3">
            <a:alphaModFix/>
          </a:blip>
          <a:srcRect t="22221"/>
          <a:stretch/>
        </p:blipFill>
        <p:spPr>
          <a:xfrm>
            <a:off x="1424275" y="4660174"/>
            <a:ext cx="5238750" cy="400050"/>
          </a:xfrm>
          <a:prstGeom prst="rect">
            <a:avLst/>
          </a:prstGeom>
          <a:noFill/>
          <a:ln>
            <a:noFill/>
          </a:ln>
        </p:spPr>
      </p:pic>
      <p:pic>
        <p:nvPicPr>
          <p:cNvPr id="439" name="Google Shape;439;p51"/>
          <p:cNvPicPr preferRelativeResize="0"/>
          <p:nvPr/>
        </p:nvPicPr>
        <p:blipFill>
          <a:blip r:embed="rId4">
            <a:alphaModFix/>
          </a:blip>
          <a:stretch>
            <a:fillRect/>
          </a:stretch>
        </p:blipFill>
        <p:spPr>
          <a:xfrm>
            <a:off x="1429025" y="3784620"/>
            <a:ext cx="5705475" cy="581025"/>
          </a:xfrm>
          <a:prstGeom prst="rect">
            <a:avLst/>
          </a:prstGeom>
          <a:noFill/>
          <a:ln>
            <a:noFill/>
          </a:ln>
        </p:spPr>
      </p:pic>
      <p:pic>
        <p:nvPicPr>
          <p:cNvPr id="440" name="Google Shape;440;p51"/>
          <p:cNvPicPr preferRelativeResize="0"/>
          <p:nvPr/>
        </p:nvPicPr>
        <p:blipFill>
          <a:blip r:embed="rId5">
            <a:alphaModFix/>
          </a:blip>
          <a:stretch>
            <a:fillRect/>
          </a:stretch>
        </p:blipFill>
        <p:spPr>
          <a:xfrm>
            <a:off x="1429025" y="3051945"/>
            <a:ext cx="5076825" cy="361950"/>
          </a:xfrm>
          <a:prstGeom prst="rect">
            <a:avLst/>
          </a:prstGeom>
          <a:noFill/>
          <a:ln>
            <a:noFill/>
          </a:ln>
        </p:spPr>
      </p:pic>
      <p:pic>
        <p:nvPicPr>
          <p:cNvPr id="441" name="Google Shape;441;p51"/>
          <p:cNvPicPr preferRelativeResize="0"/>
          <p:nvPr/>
        </p:nvPicPr>
        <p:blipFill>
          <a:blip r:embed="rId6">
            <a:alphaModFix/>
          </a:blip>
          <a:stretch>
            <a:fillRect/>
          </a:stretch>
        </p:blipFill>
        <p:spPr>
          <a:xfrm>
            <a:off x="1429025" y="2214495"/>
            <a:ext cx="5943600" cy="466725"/>
          </a:xfrm>
          <a:prstGeom prst="rect">
            <a:avLst/>
          </a:prstGeom>
          <a:noFill/>
          <a:ln>
            <a:noFill/>
          </a:ln>
        </p:spPr>
      </p:pic>
      <p:pic>
        <p:nvPicPr>
          <p:cNvPr id="442" name="Google Shape;442;p51"/>
          <p:cNvPicPr preferRelativeResize="0"/>
          <p:nvPr/>
        </p:nvPicPr>
        <p:blipFill>
          <a:blip r:embed="rId6">
            <a:alphaModFix/>
          </a:blip>
          <a:stretch>
            <a:fillRect/>
          </a:stretch>
        </p:blipFill>
        <p:spPr>
          <a:xfrm>
            <a:off x="1429025" y="1377045"/>
            <a:ext cx="5943600" cy="466725"/>
          </a:xfrm>
          <a:prstGeom prst="rect">
            <a:avLst/>
          </a:prstGeom>
          <a:noFill/>
          <a:ln>
            <a:noFill/>
          </a:ln>
        </p:spPr>
      </p:pic>
      <p:sp>
        <p:nvSpPr>
          <p:cNvPr id="443" name="Google Shape;443;p51"/>
          <p:cNvSpPr txBox="1"/>
          <p:nvPr/>
        </p:nvSpPr>
        <p:spPr>
          <a:xfrm>
            <a:off x="572100" y="977825"/>
            <a:ext cx="6273600" cy="3831300"/>
          </a:xfrm>
          <a:prstGeom prst="rect">
            <a:avLst/>
          </a:prstGeom>
          <a:noFill/>
          <a:ln>
            <a:noFill/>
          </a:ln>
        </p:spPr>
        <p:txBody>
          <a:bodyPr spcFirstLastPara="1" wrap="square" lIns="91425" tIns="91425" rIns="91425" bIns="91425" anchor="ctr" anchorCtr="0">
            <a:noAutofit/>
          </a:bodyPr>
          <a:lstStyle/>
          <a:p>
            <a:pPr marL="457200" lvl="0" indent="-323850" algn="l" rtl="0">
              <a:lnSpc>
                <a:spcPct val="115000"/>
              </a:lnSpc>
              <a:spcBef>
                <a:spcPts val="0"/>
              </a:spcBef>
              <a:spcAft>
                <a:spcPts val="0"/>
              </a:spcAft>
              <a:buClr>
                <a:srgbClr val="434343"/>
              </a:buClr>
              <a:buSzPts val="1500"/>
              <a:buFont typeface="Overpass"/>
              <a:buChar char="●"/>
            </a:pPr>
            <a:r>
              <a:rPr lang="en" sz="1500" dirty="0">
                <a:solidFill>
                  <a:srgbClr val="434343"/>
                </a:solidFill>
                <a:latin typeface="Overpass"/>
                <a:ea typeface="Overpass"/>
                <a:cs typeface="Overpass"/>
                <a:sym typeface="Overpass"/>
              </a:rPr>
              <a:t>Missing semicolon</a:t>
            </a:r>
            <a:endParaRPr sz="1500" dirty="0">
              <a:solidFill>
                <a:srgbClr val="434343"/>
              </a:solidFill>
              <a:latin typeface="Overpass"/>
              <a:ea typeface="Overpass"/>
              <a:cs typeface="Overpass"/>
              <a:sym typeface="Overpass"/>
            </a:endParaRPr>
          </a:p>
          <a:p>
            <a:pPr marL="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457200" lvl="0" indent="-323850" algn="l" rtl="0">
              <a:lnSpc>
                <a:spcPct val="115000"/>
              </a:lnSpc>
              <a:spcBef>
                <a:spcPts val="0"/>
              </a:spcBef>
              <a:spcAft>
                <a:spcPts val="0"/>
              </a:spcAft>
              <a:buClr>
                <a:srgbClr val="434343"/>
              </a:buClr>
              <a:buSzPts val="1500"/>
              <a:buFont typeface="Overpass"/>
              <a:buChar char="●"/>
            </a:pPr>
            <a:r>
              <a:rPr lang="en" sz="1500" dirty="0">
                <a:solidFill>
                  <a:srgbClr val="434343"/>
                </a:solidFill>
                <a:latin typeface="Overpass"/>
                <a:ea typeface="Overpass"/>
                <a:cs typeface="Overpass"/>
                <a:sym typeface="Overpass"/>
              </a:rPr>
              <a:t>Missing bracket in file :</a:t>
            </a:r>
            <a:endParaRPr sz="1500" dirty="0">
              <a:solidFill>
                <a:srgbClr val="434343"/>
              </a:solidFill>
              <a:latin typeface="Overpass"/>
              <a:ea typeface="Overpass"/>
              <a:cs typeface="Overpass"/>
              <a:sym typeface="Overpass"/>
            </a:endParaRPr>
          </a:p>
          <a:p>
            <a:pPr marL="45720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45720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457200" lvl="0" indent="-323850" algn="l" rtl="0">
              <a:lnSpc>
                <a:spcPct val="115000"/>
              </a:lnSpc>
              <a:spcBef>
                <a:spcPts val="0"/>
              </a:spcBef>
              <a:spcAft>
                <a:spcPts val="0"/>
              </a:spcAft>
              <a:buClr>
                <a:srgbClr val="434343"/>
              </a:buClr>
              <a:buSzPts val="1500"/>
              <a:buFont typeface="Overpass"/>
              <a:buChar char="●"/>
            </a:pPr>
            <a:r>
              <a:rPr lang="en" sz="1500" dirty="0">
                <a:solidFill>
                  <a:srgbClr val="434343"/>
                </a:solidFill>
                <a:latin typeface="Overpass"/>
                <a:ea typeface="Overpass"/>
                <a:cs typeface="Overpass"/>
                <a:sym typeface="Overpass"/>
              </a:rPr>
              <a:t>Missing semicolon at end of file:</a:t>
            </a:r>
            <a:endParaRPr sz="1500" dirty="0">
              <a:solidFill>
                <a:srgbClr val="434343"/>
              </a:solidFill>
              <a:latin typeface="Overpass"/>
              <a:ea typeface="Overpass"/>
              <a:cs typeface="Overpass"/>
              <a:sym typeface="Overpass"/>
            </a:endParaRPr>
          </a:p>
          <a:p>
            <a:pPr marL="45720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45720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457200" lvl="0" indent="-323850" algn="l" rtl="0">
              <a:lnSpc>
                <a:spcPct val="115000"/>
              </a:lnSpc>
              <a:spcBef>
                <a:spcPts val="0"/>
              </a:spcBef>
              <a:spcAft>
                <a:spcPts val="0"/>
              </a:spcAft>
              <a:buClr>
                <a:srgbClr val="434343"/>
              </a:buClr>
              <a:buSzPts val="1500"/>
              <a:buFont typeface="Overpass"/>
              <a:buChar char="●"/>
            </a:pPr>
            <a:r>
              <a:rPr lang="en" sz="1500" dirty="0">
                <a:solidFill>
                  <a:srgbClr val="434343"/>
                </a:solidFill>
                <a:latin typeface="Overpass"/>
                <a:ea typeface="Overpass"/>
                <a:cs typeface="Overpass"/>
                <a:sym typeface="Overpass"/>
              </a:rPr>
              <a:t>Class name doesn’t match file name (might have a space)</a:t>
            </a:r>
            <a:endParaRPr sz="1500" dirty="0">
              <a:solidFill>
                <a:srgbClr val="434343"/>
              </a:solidFill>
              <a:latin typeface="Overpass"/>
              <a:ea typeface="Overpass"/>
              <a:cs typeface="Overpass"/>
              <a:sym typeface="Overpass"/>
            </a:endParaRPr>
          </a:p>
          <a:p>
            <a:pPr marL="45720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0" lvl="0" indent="0" algn="l" rtl="0">
              <a:lnSpc>
                <a:spcPct val="115000"/>
              </a:lnSpc>
              <a:spcBef>
                <a:spcPts val="0"/>
              </a:spcBef>
              <a:spcAft>
                <a:spcPts val="0"/>
              </a:spcAft>
              <a:buNone/>
            </a:pPr>
            <a:endParaRPr sz="1500" dirty="0">
              <a:solidFill>
                <a:srgbClr val="434343"/>
              </a:solidFill>
              <a:latin typeface="Overpass"/>
              <a:ea typeface="Overpass"/>
              <a:cs typeface="Overpass"/>
              <a:sym typeface="Overpass"/>
            </a:endParaRPr>
          </a:p>
          <a:p>
            <a:pPr marL="457200" lvl="0" indent="-323850" algn="l" rtl="0">
              <a:lnSpc>
                <a:spcPct val="115000"/>
              </a:lnSpc>
              <a:spcBef>
                <a:spcPts val="0"/>
              </a:spcBef>
              <a:spcAft>
                <a:spcPts val="0"/>
              </a:spcAft>
              <a:buClr>
                <a:srgbClr val="434343"/>
              </a:buClr>
              <a:buSzPts val="1500"/>
              <a:buFont typeface="Overpass"/>
              <a:buChar char="●"/>
            </a:pPr>
            <a:r>
              <a:rPr lang="en" sz="1500" dirty="0">
                <a:solidFill>
                  <a:srgbClr val="434343"/>
                </a:solidFill>
                <a:latin typeface="Overpass"/>
                <a:ea typeface="Overpass"/>
                <a:cs typeface="Overpass"/>
                <a:sym typeface="Overpass"/>
              </a:rPr>
              <a:t>Variable or function name doesn’t match</a:t>
            </a:r>
            <a:endParaRPr sz="1500" dirty="0">
              <a:solidFill>
                <a:srgbClr val="434343"/>
              </a:solidFill>
              <a:latin typeface="Overpass"/>
              <a:ea typeface="Overpass"/>
              <a:cs typeface="Overpass"/>
              <a:sym typeface="Overpass"/>
            </a:endParaRPr>
          </a:p>
        </p:txBody>
      </p:sp>
      <p:pic>
        <p:nvPicPr>
          <p:cNvPr id="12" name="Picture 4" descr="Branding – Hack Club">
            <a:extLst>
              <a:ext uri="{FF2B5EF4-FFF2-40B4-BE49-F238E27FC236}">
                <a16:creationId xmlns:a16="http://schemas.microsoft.com/office/drawing/2014/main" id="{266A94D8-3622-4CB5-9FB0-7DB89F895F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2"/>
          <p:cNvSpPr txBox="1"/>
          <p:nvPr/>
        </p:nvSpPr>
        <p:spPr>
          <a:xfrm>
            <a:off x="1265000" y="1761875"/>
            <a:ext cx="7476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800" b="1">
                <a:solidFill>
                  <a:srgbClr val="434343"/>
                </a:solidFill>
                <a:latin typeface="Overpass"/>
                <a:ea typeface="Overpass"/>
                <a:cs typeface="Overpass"/>
                <a:sym typeface="Overpass"/>
              </a:rPr>
              <a:t>Check for Understanding</a:t>
            </a:r>
            <a:endParaRPr sz="4800" b="1">
              <a:solidFill>
                <a:srgbClr val="434343"/>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4800" b="1">
              <a:solidFill>
                <a:srgbClr val="434343"/>
              </a:solidFill>
              <a:latin typeface="Overpass"/>
              <a:ea typeface="Overpass"/>
              <a:cs typeface="Overpass"/>
              <a:sym typeface="Overpass"/>
            </a:endParaRPr>
          </a:p>
          <a:p>
            <a:pPr marL="0" lvl="0" indent="0" algn="l" rtl="0">
              <a:spcBef>
                <a:spcPts val="0"/>
              </a:spcBef>
              <a:spcAft>
                <a:spcPts val="0"/>
              </a:spcAft>
              <a:buNone/>
            </a:pPr>
            <a:endParaRPr sz="4800" b="1">
              <a:solidFill>
                <a:srgbClr val="434343"/>
              </a:solidFill>
              <a:latin typeface="Overpass"/>
              <a:ea typeface="Overpass"/>
              <a:cs typeface="Overpass"/>
              <a:sym typeface="Overpass"/>
            </a:endParaRPr>
          </a:p>
        </p:txBody>
      </p:sp>
      <p:sp>
        <p:nvSpPr>
          <p:cNvPr id="449" name="Google Shape;449;p52"/>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Check-In</a:t>
            </a:r>
            <a:endParaRPr sz="1800">
              <a:solidFill>
                <a:srgbClr val="434343"/>
              </a:solidFill>
              <a:latin typeface="Overpass Light"/>
              <a:ea typeface="Overpass Light"/>
              <a:cs typeface="Overpass Light"/>
              <a:sym typeface="Overpass Light"/>
            </a:endParaRPr>
          </a:p>
        </p:txBody>
      </p:sp>
      <p:grpSp>
        <p:nvGrpSpPr>
          <p:cNvPr id="450" name="Google Shape;450;p52"/>
          <p:cNvGrpSpPr/>
          <p:nvPr/>
        </p:nvGrpSpPr>
        <p:grpSpPr>
          <a:xfrm>
            <a:off x="499752" y="1754049"/>
            <a:ext cx="765177" cy="759808"/>
            <a:chOff x="632185" y="786492"/>
            <a:chExt cx="950766" cy="952499"/>
          </a:xfrm>
        </p:grpSpPr>
        <p:sp>
          <p:nvSpPr>
            <p:cNvPr id="451" name="Google Shape;451;p52"/>
            <p:cNvSpPr/>
            <p:nvPr/>
          </p:nvSpPr>
          <p:spPr>
            <a:xfrm>
              <a:off x="1076669" y="786492"/>
              <a:ext cx="506282" cy="465677"/>
            </a:xfrm>
            <a:custGeom>
              <a:avLst/>
              <a:gdLst/>
              <a:ahLst/>
              <a:cxnLst/>
              <a:rect l="l" t="t" r="r" b="b"/>
              <a:pathLst>
                <a:path w="506282" h="465677" extrusionOk="0">
                  <a:moveTo>
                    <a:pt x="442789" y="0"/>
                  </a:moveTo>
                  <a:lnTo>
                    <a:pt x="63494" y="0"/>
                  </a:lnTo>
                  <a:cubicBezTo>
                    <a:pt x="28480" y="0"/>
                    <a:pt x="0" y="28480"/>
                    <a:pt x="0" y="63503"/>
                  </a:cubicBezTo>
                  <a:lnTo>
                    <a:pt x="0" y="296351"/>
                  </a:lnTo>
                  <a:cubicBezTo>
                    <a:pt x="0" y="331365"/>
                    <a:pt x="28480" y="359845"/>
                    <a:pt x="63494" y="359845"/>
                  </a:cubicBezTo>
                  <a:lnTo>
                    <a:pt x="76810" y="359845"/>
                  </a:lnTo>
                  <a:cubicBezTo>
                    <a:pt x="69675" y="381467"/>
                    <a:pt x="55836" y="411728"/>
                    <a:pt x="31452" y="426358"/>
                  </a:cubicBezTo>
                  <a:cubicBezTo>
                    <a:pt x="23079" y="431359"/>
                    <a:pt x="19212" y="441455"/>
                    <a:pt x="22108" y="450761"/>
                  </a:cubicBezTo>
                  <a:cubicBezTo>
                    <a:pt x="24860" y="459667"/>
                    <a:pt x="33080" y="465677"/>
                    <a:pt x="42329" y="465677"/>
                  </a:cubicBezTo>
                  <a:cubicBezTo>
                    <a:pt x="42739" y="465677"/>
                    <a:pt x="43148" y="465658"/>
                    <a:pt x="43586" y="465639"/>
                  </a:cubicBezTo>
                  <a:cubicBezTo>
                    <a:pt x="49511" y="465287"/>
                    <a:pt x="183166" y="456228"/>
                    <a:pt x="226209" y="359845"/>
                  </a:cubicBezTo>
                  <a:lnTo>
                    <a:pt x="445627" y="359845"/>
                  </a:lnTo>
                  <a:cubicBezTo>
                    <a:pt x="446942" y="359845"/>
                    <a:pt x="448227" y="359721"/>
                    <a:pt x="449466" y="359493"/>
                  </a:cubicBezTo>
                  <a:cubicBezTo>
                    <a:pt x="481355" y="356140"/>
                    <a:pt x="506282" y="329108"/>
                    <a:pt x="506282" y="296351"/>
                  </a:cubicBezTo>
                  <a:lnTo>
                    <a:pt x="506282" y="63513"/>
                  </a:lnTo>
                  <a:cubicBezTo>
                    <a:pt x="506282" y="28527"/>
                    <a:pt x="477812" y="38"/>
                    <a:pt x="442789" y="0"/>
                  </a:cubicBezTo>
                  <a:close/>
                  <a:moveTo>
                    <a:pt x="463963" y="296351"/>
                  </a:moveTo>
                  <a:cubicBezTo>
                    <a:pt x="463963" y="308029"/>
                    <a:pt x="454476" y="317516"/>
                    <a:pt x="442789" y="317516"/>
                  </a:cubicBezTo>
                  <a:lnTo>
                    <a:pt x="211693" y="317516"/>
                  </a:lnTo>
                  <a:cubicBezTo>
                    <a:pt x="202482" y="317516"/>
                    <a:pt x="194339" y="323450"/>
                    <a:pt x="191538" y="332213"/>
                  </a:cubicBezTo>
                  <a:cubicBezTo>
                    <a:pt x="177498" y="375933"/>
                    <a:pt x="136446" y="398888"/>
                    <a:pt x="100755" y="410813"/>
                  </a:cubicBezTo>
                  <a:cubicBezTo>
                    <a:pt x="119129" y="377695"/>
                    <a:pt x="124682" y="344214"/>
                    <a:pt x="125044" y="342005"/>
                  </a:cubicBezTo>
                  <a:cubicBezTo>
                    <a:pt x="126016" y="335890"/>
                    <a:pt x="124263" y="329651"/>
                    <a:pt x="120244" y="324936"/>
                  </a:cubicBezTo>
                  <a:cubicBezTo>
                    <a:pt x="116215" y="320211"/>
                    <a:pt x="110347" y="317516"/>
                    <a:pt x="104146" y="317516"/>
                  </a:cubicBezTo>
                  <a:lnTo>
                    <a:pt x="63503" y="317516"/>
                  </a:lnTo>
                  <a:cubicBezTo>
                    <a:pt x="51826" y="317516"/>
                    <a:pt x="42339" y="308029"/>
                    <a:pt x="42339" y="296351"/>
                  </a:cubicBezTo>
                  <a:lnTo>
                    <a:pt x="42339" y="63503"/>
                  </a:lnTo>
                  <a:cubicBezTo>
                    <a:pt x="42339" y="51816"/>
                    <a:pt x="51826" y="42329"/>
                    <a:pt x="63503" y="42329"/>
                  </a:cubicBezTo>
                  <a:lnTo>
                    <a:pt x="442798" y="42358"/>
                  </a:lnTo>
                  <a:cubicBezTo>
                    <a:pt x="454485" y="42358"/>
                    <a:pt x="463972" y="51845"/>
                    <a:pt x="463972" y="63522"/>
                  </a:cubicBezTo>
                  <a:lnTo>
                    <a:pt x="463972" y="296351"/>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52" name="Google Shape;452;p52"/>
            <p:cNvSpPr/>
            <p:nvPr/>
          </p:nvSpPr>
          <p:spPr>
            <a:xfrm>
              <a:off x="812093" y="1135754"/>
              <a:ext cx="211664" cy="211664"/>
            </a:xfrm>
            <a:custGeom>
              <a:avLst/>
              <a:gdLst/>
              <a:ahLst/>
              <a:cxnLst/>
              <a:rect l="l" t="t" r="r" b="b"/>
              <a:pathLst>
                <a:path w="211664" h="211664" extrusionOk="0">
                  <a:moveTo>
                    <a:pt x="211665" y="105832"/>
                  </a:moveTo>
                  <a:cubicBezTo>
                    <a:pt x="211665" y="164282"/>
                    <a:pt x="164282" y="211665"/>
                    <a:pt x="105832" y="211665"/>
                  </a:cubicBezTo>
                  <a:cubicBezTo>
                    <a:pt x="47383" y="211665"/>
                    <a:pt x="0" y="164282"/>
                    <a:pt x="0" y="105832"/>
                  </a:cubicBezTo>
                  <a:cubicBezTo>
                    <a:pt x="0" y="47383"/>
                    <a:pt x="47383" y="0"/>
                    <a:pt x="105832" y="0"/>
                  </a:cubicBezTo>
                  <a:cubicBezTo>
                    <a:pt x="164282" y="0"/>
                    <a:pt x="211665" y="47383"/>
                    <a:pt x="211665" y="1058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53" name="Google Shape;453;p52"/>
            <p:cNvSpPr/>
            <p:nvPr/>
          </p:nvSpPr>
          <p:spPr>
            <a:xfrm>
              <a:off x="632185" y="998175"/>
              <a:ext cx="783145" cy="740816"/>
            </a:xfrm>
            <a:custGeom>
              <a:avLst/>
              <a:gdLst/>
              <a:ahLst/>
              <a:cxnLst/>
              <a:rect l="l" t="t" r="r" b="b"/>
              <a:pathLst>
                <a:path w="783145" h="740816" extrusionOk="0">
                  <a:moveTo>
                    <a:pt x="783146" y="624411"/>
                  </a:moveTo>
                  <a:cubicBezTo>
                    <a:pt x="783146" y="595179"/>
                    <a:pt x="759457" y="571481"/>
                    <a:pt x="730225" y="571481"/>
                  </a:cubicBezTo>
                  <a:lnTo>
                    <a:pt x="729044" y="571481"/>
                  </a:lnTo>
                  <a:lnTo>
                    <a:pt x="708174" y="501910"/>
                  </a:lnTo>
                  <a:cubicBezTo>
                    <a:pt x="704821" y="490718"/>
                    <a:pt x="693049" y="484394"/>
                    <a:pt x="681819" y="487699"/>
                  </a:cubicBezTo>
                  <a:cubicBezTo>
                    <a:pt x="670617" y="491071"/>
                    <a:pt x="664264" y="502872"/>
                    <a:pt x="667617" y="514064"/>
                  </a:cubicBezTo>
                  <a:lnTo>
                    <a:pt x="684838" y="571481"/>
                  </a:lnTo>
                  <a:lnTo>
                    <a:pt x="587350" y="571481"/>
                  </a:lnTo>
                  <a:lnTo>
                    <a:pt x="476240" y="423320"/>
                  </a:lnTo>
                  <a:cubicBezTo>
                    <a:pt x="466249" y="409994"/>
                    <a:pt x="450571" y="402146"/>
                    <a:pt x="433902" y="402146"/>
                  </a:cubicBezTo>
                  <a:lnTo>
                    <a:pt x="188071" y="402146"/>
                  </a:lnTo>
                  <a:lnTo>
                    <a:pt x="105823" y="270567"/>
                  </a:lnTo>
                  <a:lnTo>
                    <a:pt x="105823" y="52921"/>
                  </a:lnTo>
                  <a:cubicBezTo>
                    <a:pt x="105823" y="23689"/>
                    <a:pt x="82134" y="0"/>
                    <a:pt x="52911" y="0"/>
                  </a:cubicBezTo>
                  <a:cubicBezTo>
                    <a:pt x="23679" y="0"/>
                    <a:pt x="0" y="23679"/>
                    <a:pt x="0" y="52921"/>
                  </a:cubicBezTo>
                  <a:lnTo>
                    <a:pt x="0" y="285750"/>
                  </a:lnTo>
                  <a:cubicBezTo>
                    <a:pt x="0" y="295666"/>
                    <a:pt x="2791" y="305391"/>
                    <a:pt x="8039" y="313782"/>
                  </a:cubicBezTo>
                  <a:lnTo>
                    <a:pt x="95240" y="519894"/>
                  </a:lnTo>
                  <a:lnTo>
                    <a:pt x="95240" y="624421"/>
                  </a:lnTo>
                  <a:lnTo>
                    <a:pt x="95240" y="740816"/>
                  </a:lnTo>
                  <a:lnTo>
                    <a:pt x="455066" y="740816"/>
                  </a:lnTo>
                  <a:lnTo>
                    <a:pt x="455066" y="571490"/>
                  </a:lnTo>
                  <a:lnTo>
                    <a:pt x="518560" y="656149"/>
                  </a:lnTo>
                  <a:cubicBezTo>
                    <a:pt x="528561" y="669484"/>
                    <a:pt x="544230" y="677332"/>
                    <a:pt x="560899" y="677332"/>
                  </a:cubicBezTo>
                  <a:lnTo>
                    <a:pt x="716594" y="677332"/>
                  </a:lnTo>
                  <a:lnTo>
                    <a:pt x="731120" y="725729"/>
                  </a:lnTo>
                  <a:cubicBezTo>
                    <a:pt x="733873" y="734901"/>
                    <a:pt x="742283" y="740816"/>
                    <a:pt x="751399" y="740816"/>
                  </a:cubicBezTo>
                  <a:cubicBezTo>
                    <a:pt x="753408" y="740816"/>
                    <a:pt x="755456" y="740531"/>
                    <a:pt x="757476" y="739921"/>
                  </a:cubicBezTo>
                  <a:cubicBezTo>
                    <a:pt x="768677" y="736559"/>
                    <a:pt x="775030" y="724757"/>
                    <a:pt x="771677" y="713565"/>
                  </a:cubicBezTo>
                  <a:lnTo>
                    <a:pt x="758342" y="669084"/>
                  </a:lnTo>
                  <a:cubicBezTo>
                    <a:pt x="773192" y="659711"/>
                    <a:pt x="783146" y="643280"/>
                    <a:pt x="783146" y="62441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8" name="Picture 4" descr="Branding – Hack Club">
            <a:extLst>
              <a:ext uri="{FF2B5EF4-FFF2-40B4-BE49-F238E27FC236}">
                <a16:creationId xmlns:a16="http://schemas.microsoft.com/office/drawing/2014/main" id="{3838982A-EAC5-4842-820A-206009E8B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3"/>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Check the Codes</a:t>
            </a:r>
            <a:endParaRPr sz="3500" b="1">
              <a:solidFill>
                <a:srgbClr val="434343"/>
              </a:solidFill>
              <a:latin typeface="Overpass"/>
              <a:ea typeface="Overpass"/>
              <a:cs typeface="Overpass"/>
              <a:sym typeface="Overpass"/>
            </a:endParaRPr>
          </a:p>
        </p:txBody>
      </p:sp>
      <p:grpSp>
        <p:nvGrpSpPr>
          <p:cNvPr id="459" name="Google Shape;459;p53"/>
          <p:cNvGrpSpPr/>
          <p:nvPr/>
        </p:nvGrpSpPr>
        <p:grpSpPr>
          <a:xfrm>
            <a:off x="179827" y="156049"/>
            <a:ext cx="765177" cy="759808"/>
            <a:chOff x="632185" y="786492"/>
            <a:chExt cx="950766" cy="952499"/>
          </a:xfrm>
        </p:grpSpPr>
        <p:sp>
          <p:nvSpPr>
            <p:cNvPr id="460" name="Google Shape;460;p53"/>
            <p:cNvSpPr/>
            <p:nvPr/>
          </p:nvSpPr>
          <p:spPr>
            <a:xfrm>
              <a:off x="1076669" y="786492"/>
              <a:ext cx="506282" cy="465677"/>
            </a:xfrm>
            <a:custGeom>
              <a:avLst/>
              <a:gdLst/>
              <a:ahLst/>
              <a:cxnLst/>
              <a:rect l="l" t="t" r="r" b="b"/>
              <a:pathLst>
                <a:path w="506282" h="465677" extrusionOk="0">
                  <a:moveTo>
                    <a:pt x="442789" y="0"/>
                  </a:moveTo>
                  <a:lnTo>
                    <a:pt x="63494" y="0"/>
                  </a:lnTo>
                  <a:cubicBezTo>
                    <a:pt x="28480" y="0"/>
                    <a:pt x="0" y="28480"/>
                    <a:pt x="0" y="63503"/>
                  </a:cubicBezTo>
                  <a:lnTo>
                    <a:pt x="0" y="296351"/>
                  </a:lnTo>
                  <a:cubicBezTo>
                    <a:pt x="0" y="331365"/>
                    <a:pt x="28480" y="359845"/>
                    <a:pt x="63494" y="359845"/>
                  </a:cubicBezTo>
                  <a:lnTo>
                    <a:pt x="76810" y="359845"/>
                  </a:lnTo>
                  <a:cubicBezTo>
                    <a:pt x="69675" y="381467"/>
                    <a:pt x="55836" y="411728"/>
                    <a:pt x="31452" y="426358"/>
                  </a:cubicBezTo>
                  <a:cubicBezTo>
                    <a:pt x="23079" y="431359"/>
                    <a:pt x="19212" y="441455"/>
                    <a:pt x="22108" y="450761"/>
                  </a:cubicBezTo>
                  <a:cubicBezTo>
                    <a:pt x="24860" y="459667"/>
                    <a:pt x="33080" y="465677"/>
                    <a:pt x="42329" y="465677"/>
                  </a:cubicBezTo>
                  <a:cubicBezTo>
                    <a:pt x="42739" y="465677"/>
                    <a:pt x="43148" y="465658"/>
                    <a:pt x="43586" y="465639"/>
                  </a:cubicBezTo>
                  <a:cubicBezTo>
                    <a:pt x="49511" y="465287"/>
                    <a:pt x="183166" y="456228"/>
                    <a:pt x="226209" y="359845"/>
                  </a:cubicBezTo>
                  <a:lnTo>
                    <a:pt x="445627" y="359845"/>
                  </a:lnTo>
                  <a:cubicBezTo>
                    <a:pt x="446942" y="359845"/>
                    <a:pt x="448227" y="359721"/>
                    <a:pt x="449466" y="359493"/>
                  </a:cubicBezTo>
                  <a:cubicBezTo>
                    <a:pt x="481355" y="356140"/>
                    <a:pt x="506282" y="329108"/>
                    <a:pt x="506282" y="296351"/>
                  </a:cubicBezTo>
                  <a:lnTo>
                    <a:pt x="506282" y="63513"/>
                  </a:lnTo>
                  <a:cubicBezTo>
                    <a:pt x="506282" y="28527"/>
                    <a:pt x="477812" y="38"/>
                    <a:pt x="442789" y="0"/>
                  </a:cubicBezTo>
                  <a:close/>
                  <a:moveTo>
                    <a:pt x="463963" y="296351"/>
                  </a:moveTo>
                  <a:cubicBezTo>
                    <a:pt x="463963" y="308029"/>
                    <a:pt x="454476" y="317516"/>
                    <a:pt x="442789" y="317516"/>
                  </a:cubicBezTo>
                  <a:lnTo>
                    <a:pt x="211693" y="317516"/>
                  </a:lnTo>
                  <a:cubicBezTo>
                    <a:pt x="202482" y="317516"/>
                    <a:pt x="194339" y="323450"/>
                    <a:pt x="191538" y="332213"/>
                  </a:cubicBezTo>
                  <a:cubicBezTo>
                    <a:pt x="177498" y="375933"/>
                    <a:pt x="136446" y="398888"/>
                    <a:pt x="100755" y="410813"/>
                  </a:cubicBezTo>
                  <a:cubicBezTo>
                    <a:pt x="119129" y="377695"/>
                    <a:pt x="124682" y="344214"/>
                    <a:pt x="125044" y="342005"/>
                  </a:cubicBezTo>
                  <a:cubicBezTo>
                    <a:pt x="126016" y="335890"/>
                    <a:pt x="124263" y="329651"/>
                    <a:pt x="120244" y="324936"/>
                  </a:cubicBezTo>
                  <a:cubicBezTo>
                    <a:pt x="116215" y="320211"/>
                    <a:pt x="110347" y="317516"/>
                    <a:pt x="104146" y="317516"/>
                  </a:cubicBezTo>
                  <a:lnTo>
                    <a:pt x="63503" y="317516"/>
                  </a:lnTo>
                  <a:cubicBezTo>
                    <a:pt x="51826" y="317516"/>
                    <a:pt x="42339" y="308029"/>
                    <a:pt x="42339" y="296351"/>
                  </a:cubicBezTo>
                  <a:lnTo>
                    <a:pt x="42339" y="63503"/>
                  </a:lnTo>
                  <a:cubicBezTo>
                    <a:pt x="42339" y="51816"/>
                    <a:pt x="51826" y="42329"/>
                    <a:pt x="63503" y="42329"/>
                  </a:cubicBezTo>
                  <a:lnTo>
                    <a:pt x="442798" y="42358"/>
                  </a:lnTo>
                  <a:cubicBezTo>
                    <a:pt x="454485" y="42358"/>
                    <a:pt x="463972" y="51845"/>
                    <a:pt x="463972" y="63522"/>
                  </a:cubicBezTo>
                  <a:lnTo>
                    <a:pt x="463972" y="296351"/>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1" name="Google Shape;461;p53"/>
            <p:cNvSpPr/>
            <p:nvPr/>
          </p:nvSpPr>
          <p:spPr>
            <a:xfrm>
              <a:off x="812093" y="1135754"/>
              <a:ext cx="211664" cy="211664"/>
            </a:xfrm>
            <a:custGeom>
              <a:avLst/>
              <a:gdLst/>
              <a:ahLst/>
              <a:cxnLst/>
              <a:rect l="l" t="t" r="r" b="b"/>
              <a:pathLst>
                <a:path w="211664" h="211664" extrusionOk="0">
                  <a:moveTo>
                    <a:pt x="211665" y="105832"/>
                  </a:moveTo>
                  <a:cubicBezTo>
                    <a:pt x="211665" y="164282"/>
                    <a:pt x="164282" y="211665"/>
                    <a:pt x="105832" y="211665"/>
                  </a:cubicBezTo>
                  <a:cubicBezTo>
                    <a:pt x="47383" y="211665"/>
                    <a:pt x="0" y="164282"/>
                    <a:pt x="0" y="105832"/>
                  </a:cubicBezTo>
                  <a:cubicBezTo>
                    <a:pt x="0" y="47383"/>
                    <a:pt x="47383" y="0"/>
                    <a:pt x="105832" y="0"/>
                  </a:cubicBezTo>
                  <a:cubicBezTo>
                    <a:pt x="164282" y="0"/>
                    <a:pt x="211665" y="47383"/>
                    <a:pt x="211665" y="1058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62" name="Google Shape;462;p53"/>
            <p:cNvSpPr/>
            <p:nvPr/>
          </p:nvSpPr>
          <p:spPr>
            <a:xfrm>
              <a:off x="632185" y="998175"/>
              <a:ext cx="783145" cy="740816"/>
            </a:xfrm>
            <a:custGeom>
              <a:avLst/>
              <a:gdLst/>
              <a:ahLst/>
              <a:cxnLst/>
              <a:rect l="l" t="t" r="r" b="b"/>
              <a:pathLst>
                <a:path w="783145" h="740816" extrusionOk="0">
                  <a:moveTo>
                    <a:pt x="783146" y="624411"/>
                  </a:moveTo>
                  <a:cubicBezTo>
                    <a:pt x="783146" y="595179"/>
                    <a:pt x="759457" y="571481"/>
                    <a:pt x="730225" y="571481"/>
                  </a:cubicBezTo>
                  <a:lnTo>
                    <a:pt x="729044" y="571481"/>
                  </a:lnTo>
                  <a:lnTo>
                    <a:pt x="708174" y="501910"/>
                  </a:lnTo>
                  <a:cubicBezTo>
                    <a:pt x="704821" y="490718"/>
                    <a:pt x="693049" y="484394"/>
                    <a:pt x="681819" y="487699"/>
                  </a:cubicBezTo>
                  <a:cubicBezTo>
                    <a:pt x="670617" y="491071"/>
                    <a:pt x="664264" y="502872"/>
                    <a:pt x="667617" y="514064"/>
                  </a:cubicBezTo>
                  <a:lnTo>
                    <a:pt x="684838" y="571481"/>
                  </a:lnTo>
                  <a:lnTo>
                    <a:pt x="587350" y="571481"/>
                  </a:lnTo>
                  <a:lnTo>
                    <a:pt x="476240" y="423320"/>
                  </a:lnTo>
                  <a:cubicBezTo>
                    <a:pt x="466249" y="409994"/>
                    <a:pt x="450571" y="402146"/>
                    <a:pt x="433902" y="402146"/>
                  </a:cubicBezTo>
                  <a:lnTo>
                    <a:pt x="188071" y="402146"/>
                  </a:lnTo>
                  <a:lnTo>
                    <a:pt x="105823" y="270567"/>
                  </a:lnTo>
                  <a:lnTo>
                    <a:pt x="105823" y="52921"/>
                  </a:lnTo>
                  <a:cubicBezTo>
                    <a:pt x="105823" y="23689"/>
                    <a:pt x="82134" y="0"/>
                    <a:pt x="52911" y="0"/>
                  </a:cubicBezTo>
                  <a:cubicBezTo>
                    <a:pt x="23679" y="0"/>
                    <a:pt x="0" y="23679"/>
                    <a:pt x="0" y="52921"/>
                  </a:cubicBezTo>
                  <a:lnTo>
                    <a:pt x="0" y="285750"/>
                  </a:lnTo>
                  <a:cubicBezTo>
                    <a:pt x="0" y="295666"/>
                    <a:pt x="2791" y="305391"/>
                    <a:pt x="8039" y="313782"/>
                  </a:cubicBezTo>
                  <a:lnTo>
                    <a:pt x="95240" y="519894"/>
                  </a:lnTo>
                  <a:lnTo>
                    <a:pt x="95240" y="624421"/>
                  </a:lnTo>
                  <a:lnTo>
                    <a:pt x="95240" y="740816"/>
                  </a:lnTo>
                  <a:lnTo>
                    <a:pt x="455066" y="740816"/>
                  </a:lnTo>
                  <a:lnTo>
                    <a:pt x="455066" y="571490"/>
                  </a:lnTo>
                  <a:lnTo>
                    <a:pt x="518560" y="656149"/>
                  </a:lnTo>
                  <a:cubicBezTo>
                    <a:pt x="528561" y="669484"/>
                    <a:pt x="544230" y="677332"/>
                    <a:pt x="560899" y="677332"/>
                  </a:cubicBezTo>
                  <a:lnTo>
                    <a:pt x="716594" y="677332"/>
                  </a:lnTo>
                  <a:lnTo>
                    <a:pt x="731120" y="725729"/>
                  </a:lnTo>
                  <a:cubicBezTo>
                    <a:pt x="733873" y="734901"/>
                    <a:pt x="742283" y="740816"/>
                    <a:pt x="751399" y="740816"/>
                  </a:cubicBezTo>
                  <a:cubicBezTo>
                    <a:pt x="753408" y="740816"/>
                    <a:pt x="755456" y="740531"/>
                    <a:pt x="757476" y="739921"/>
                  </a:cubicBezTo>
                  <a:cubicBezTo>
                    <a:pt x="768677" y="736559"/>
                    <a:pt x="775030" y="724757"/>
                    <a:pt x="771677" y="713565"/>
                  </a:cubicBezTo>
                  <a:lnTo>
                    <a:pt x="758342" y="669084"/>
                  </a:lnTo>
                  <a:cubicBezTo>
                    <a:pt x="773192" y="659711"/>
                    <a:pt x="783146" y="643280"/>
                    <a:pt x="783146" y="62441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63" name="Google Shape;463;p53"/>
          <p:cNvSpPr txBox="1"/>
          <p:nvPr/>
        </p:nvSpPr>
        <p:spPr>
          <a:xfrm>
            <a:off x="524925" y="1114450"/>
            <a:ext cx="7811700" cy="9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434343"/>
                </a:solidFill>
                <a:latin typeface="Overpass Light"/>
                <a:ea typeface="Overpass Light"/>
                <a:cs typeface="Overpass Light"/>
                <a:sym typeface="Overpass Light"/>
              </a:rPr>
              <a:t>Verify that everyone in your team succeeded with this set of code.   Have them explain to you the difference between a statement, a function and a class.  This will help them understand why the code is organized the way it is, and why sets of code are grouped together.</a:t>
            </a:r>
            <a:endParaRPr sz="1800">
              <a:solidFill>
                <a:srgbClr val="434343"/>
              </a:solidFill>
              <a:latin typeface="Overpass Light"/>
              <a:ea typeface="Overpass Light"/>
              <a:cs typeface="Overpass Light"/>
              <a:sym typeface="Overpass Light"/>
            </a:endParaRPr>
          </a:p>
        </p:txBody>
      </p:sp>
      <p:sp>
        <p:nvSpPr>
          <p:cNvPr id="464" name="Google Shape;464;p53"/>
          <p:cNvSpPr txBox="1"/>
          <p:nvPr/>
        </p:nvSpPr>
        <p:spPr>
          <a:xfrm>
            <a:off x="524925" y="2377500"/>
            <a:ext cx="7811700" cy="238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434343"/>
                </a:solidFill>
                <a:latin typeface="Overpass Light"/>
                <a:ea typeface="Overpass Light"/>
                <a:cs typeface="Overpass Light"/>
                <a:sym typeface="Overpass Light"/>
              </a:rPr>
              <a:t>Here is another way to look at it what we covered:  </a:t>
            </a:r>
            <a:endParaRPr sz="1600" dirty="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800" dirty="0">
              <a:solidFill>
                <a:srgbClr val="434343"/>
              </a:solidFill>
              <a:latin typeface="Overpass Light"/>
              <a:ea typeface="Overpass Light"/>
              <a:cs typeface="Overpass Light"/>
              <a:sym typeface="Overpass Light"/>
            </a:endParaRPr>
          </a:p>
          <a:p>
            <a:pPr marL="457200" lvl="0" indent="-336550" algn="l" rtl="0">
              <a:lnSpc>
                <a:spcPct val="115000"/>
              </a:lnSpc>
              <a:spcBef>
                <a:spcPts val="0"/>
              </a:spcBef>
              <a:spcAft>
                <a:spcPts val="0"/>
              </a:spcAft>
              <a:buClr>
                <a:srgbClr val="434343"/>
              </a:buClr>
              <a:buSzPts val="1700"/>
              <a:buFont typeface="Overpass Light"/>
              <a:buChar char="●"/>
            </a:pPr>
            <a:r>
              <a:rPr lang="en" sz="1700" dirty="0">
                <a:solidFill>
                  <a:srgbClr val="434343"/>
                </a:solidFill>
                <a:latin typeface="Overpass Light"/>
                <a:ea typeface="Overpass Light"/>
                <a:cs typeface="Overpass Light"/>
                <a:sym typeface="Overpass Light"/>
              </a:rPr>
              <a:t>A statement is a single command, like </a:t>
            </a:r>
            <a:r>
              <a:rPr lang="en" sz="1700" b="1" i="1" dirty="0">
                <a:solidFill>
                  <a:srgbClr val="434343"/>
                </a:solidFill>
                <a:latin typeface="Overpass"/>
                <a:ea typeface="Overpass"/>
                <a:cs typeface="Overpass"/>
                <a:sym typeface="Overpass"/>
              </a:rPr>
              <a:t>“Turn Left”</a:t>
            </a:r>
            <a:r>
              <a:rPr lang="en" sz="1700" dirty="0">
                <a:solidFill>
                  <a:srgbClr val="434343"/>
                </a:solidFill>
                <a:latin typeface="Overpass Light"/>
                <a:ea typeface="Overpass Light"/>
                <a:cs typeface="Overpass Light"/>
                <a:sym typeface="Overpass Light"/>
              </a:rPr>
              <a:t> </a:t>
            </a:r>
            <a:endParaRPr sz="1700" dirty="0">
              <a:solidFill>
                <a:srgbClr val="434343"/>
              </a:solidFill>
              <a:latin typeface="Overpass Light"/>
              <a:ea typeface="Overpass Light"/>
              <a:cs typeface="Overpass Light"/>
              <a:sym typeface="Overpass Light"/>
            </a:endParaRPr>
          </a:p>
          <a:p>
            <a:pPr marL="457200" lvl="0" indent="-336550" algn="l" rtl="0">
              <a:lnSpc>
                <a:spcPct val="115000"/>
              </a:lnSpc>
              <a:spcBef>
                <a:spcPts val="0"/>
              </a:spcBef>
              <a:spcAft>
                <a:spcPts val="0"/>
              </a:spcAft>
              <a:buClr>
                <a:srgbClr val="434343"/>
              </a:buClr>
              <a:buSzPts val="1700"/>
              <a:buFont typeface="Overpass Light"/>
              <a:buChar char="●"/>
            </a:pPr>
            <a:r>
              <a:rPr lang="en" sz="1700" dirty="0">
                <a:solidFill>
                  <a:srgbClr val="434343"/>
                </a:solidFill>
                <a:latin typeface="Overpass Light"/>
                <a:ea typeface="Overpass Light"/>
                <a:cs typeface="Overpass Light"/>
                <a:sym typeface="Overpass Light"/>
              </a:rPr>
              <a:t>A function is a collections of statements, like </a:t>
            </a:r>
            <a:r>
              <a:rPr lang="en" sz="1700" b="1" i="1" dirty="0">
                <a:solidFill>
                  <a:srgbClr val="434343"/>
                </a:solidFill>
                <a:latin typeface="Overpass"/>
                <a:ea typeface="Overpass"/>
                <a:cs typeface="Overpass"/>
                <a:sym typeface="Overpass"/>
              </a:rPr>
              <a:t>“Directions to Tom’s House”</a:t>
            </a:r>
            <a:endParaRPr sz="1700" b="1" i="1" dirty="0">
              <a:solidFill>
                <a:srgbClr val="434343"/>
              </a:solidFill>
              <a:latin typeface="Overpass"/>
              <a:ea typeface="Overpass"/>
              <a:cs typeface="Overpass"/>
              <a:sym typeface="Overpass"/>
            </a:endParaRPr>
          </a:p>
          <a:p>
            <a:pPr marL="457200" lvl="0" indent="-336550" algn="l" rtl="0">
              <a:lnSpc>
                <a:spcPct val="115000"/>
              </a:lnSpc>
              <a:spcBef>
                <a:spcPts val="0"/>
              </a:spcBef>
              <a:spcAft>
                <a:spcPts val="0"/>
              </a:spcAft>
              <a:buClr>
                <a:srgbClr val="434343"/>
              </a:buClr>
              <a:buSzPts val="1700"/>
              <a:buFont typeface="Overpass Light"/>
              <a:buChar char="●"/>
            </a:pPr>
            <a:r>
              <a:rPr lang="en" sz="1700" dirty="0">
                <a:solidFill>
                  <a:srgbClr val="434343"/>
                </a:solidFill>
                <a:latin typeface="Overpass Light"/>
                <a:ea typeface="Overpass Light"/>
                <a:cs typeface="Overpass Light"/>
                <a:sym typeface="Overpass Light"/>
              </a:rPr>
              <a:t>A Class is a group of functions, like this: </a:t>
            </a:r>
            <a:endParaRPr sz="1700" dirty="0">
              <a:solidFill>
                <a:srgbClr val="434343"/>
              </a:solidFill>
              <a:latin typeface="Overpass Light"/>
              <a:ea typeface="Overpass Light"/>
              <a:cs typeface="Overpass Light"/>
              <a:sym typeface="Overpass Light"/>
            </a:endParaRPr>
          </a:p>
          <a:p>
            <a:pPr marL="914400" lvl="1" indent="-336550" algn="l" rtl="0">
              <a:lnSpc>
                <a:spcPct val="115000"/>
              </a:lnSpc>
              <a:spcBef>
                <a:spcPts val="0"/>
              </a:spcBef>
              <a:spcAft>
                <a:spcPts val="0"/>
              </a:spcAft>
              <a:buClr>
                <a:srgbClr val="434343"/>
              </a:buClr>
              <a:buSzPts val="1700"/>
              <a:buFont typeface="Overpass"/>
              <a:buChar char="○"/>
            </a:pPr>
            <a:r>
              <a:rPr lang="en" sz="1700" b="1" i="1" dirty="0">
                <a:solidFill>
                  <a:srgbClr val="434343"/>
                </a:solidFill>
                <a:latin typeface="Overpass"/>
                <a:ea typeface="Overpass"/>
                <a:cs typeface="Overpass"/>
                <a:sym typeface="Overpass"/>
              </a:rPr>
              <a:t>Directions to Tom’s House</a:t>
            </a:r>
            <a:endParaRPr sz="1700" b="1" i="1" dirty="0">
              <a:solidFill>
                <a:srgbClr val="434343"/>
              </a:solidFill>
              <a:latin typeface="Overpass"/>
              <a:ea typeface="Overpass"/>
              <a:cs typeface="Overpass"/>
              <a:sym typeface="Overpass"/>
            </a:endParaRPr>
          </a:p>
          <a:p>
            <a:pPr marL="914400" lvl="1" indent="-336550" algn="l" rtl="0">
              <a:lnSpc>
                <a:spcPct val="115000"/>
              </a:lnSpc>
              <a:spcBef>
                <a:spcPts val="0"/>
              </a:spcBef>
              <a:spcAft>
                <a:spcPts val="0"/>
              </a:spcAft>
              <a:buClr>
                <a:srgbClr val="434343"/>
              </a:buClr>
              <a:buSzPts val="1700"/>
              <a:buFont typeface="Overpass"/>
              <a:buChar char="○"/>
            </a:pPr>
            <a:r>
              <a:rPr lang="en" sz="1700" b="1" i="1" dirty="0">
                <a:solidFill>
                  <a:srgbClr val="434343"/>
                </a:solidFill>
                <a:latin typeface="Overpass"/>
                <a:ea typeface="Overpass"/>
                <a:cs typeface="Overpass"/>
                <a:sym typeface="Overpass"/>
              </a:rPr>
              <a:t>Directions to Sally’s House </a:t>
            </a:r>
            <a:endParaRPr sz="1700" b="1" i="1" dirty="0">
              <a:solidFill>
                <a:srgbClr val="434343"/>
              </a:solidFill>
              <a:latin typeface="Overpass"/>
              <a:ea typeface="Overpass"/>
              <a:cs typeface="Overpass"/>
              <a:sym typeface="Overpass"/>
            </a:endParaRPr>
          </a:p>
          <a:p>
            <a:pPr marL="914400" lvl="1" indent="-336550" algn="l" rtl="0">
              <a:lnSpc>
                <a:spcPct val="115000"/>
              </a:lnSpc>
              <a:spcBef>
                <a:spcPts val="0"/>
              </a:spcBef>
              <a:spcAft>
                <a:spcPts val="0"/>
              </a:spcAft>
              <a:buClr>
                <a:srgbClr val="434343"/>
              </a:buClr>
              <a:buSzPts val="1700"/>
              <a:buFont typeface="Overpass"/>
              <a:buChar char="○"/>
            </a:pPr>
            <a:r>
              <a:rPr lang="en" sz="1700" b="1" i="1" dirty="0">
                <a:solidFill>
                  <a:srgbClr val="434343"/>
                </a:solidFill>
                <a:latin typeface="Overpass"/>
                <a:ea typeface="Overpass"/>
                <a:cs typeface="Overpass"/>
                <a:sym typeface="Overpass"/>
              </a:rPr>
              <a:t>Directions to David’s House</a:t>
            </a:r>
            <a:endParaRPr sz="1700" b="1" i="1" dirty="0">
              <a:solidFill>
                <a:srgbClr val="434343"/>
              </a:solidFill>
              <a:latin typeface="Overpass"/>
              <a:ea typeface="Overpass"/>
              <a:cs typeface="Overpass"/>
              <a:sym typeface="Overpass"/>
            </a:endParaRPr>
          </a:p>
        </p:txBody>
      </p:sp>
      <p:pic>
        <p:nvPicPr>
          <p:cNvPr id="9" name="Picture 4" descr="Branding – Hack Club">
            <a:extLst>
              <a:ext uri="{FF2B5EF4-FFF2-40B4-BE49-F238E27FC236}">
                <a16:creationId xmlns:a16="http://schemas.microsoft.com/office/drawing/2014/main" id="{0714AF2E-D423-4E6A-A7C6-DA04A167C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4"/>
          <p:cNvSpPr txBox="1"/>
          <p:nvPr/>
        </p:nvSpPr>
        <p:spPr>
          <a:xfrm>
            <a:off x="1265000" y="1761875"/>
            <a:ext cx="4225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Extension</a:t>
            </a:r>
            <a:endParaRPr sz="4800" b="1">
              <a:solidFill>
                <a:srgbClr val="434343"/>
              </a:solidFill>
              <a:latin typeface="Overpass"/>
              <a:ea typeface="Overpass"/>
              <a:cs typeface="Overpass"/>
              <a:sym typeface="Overpass"/>
            </a:endParaRPr>
          </a:p>
        </p:txBody>
      </p:sp>
      <p:sp>
        <p:nvSpPr>
          <p:cNvPr id="470" name="Google Shape;470;p54"/>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Bonus Activity</a:t>
            </a:r>
            <a:endParaRPr sz="1800">
              <a:solidFill>
                <a:srgbClr val="434343"/>
              </a:solidFill>
              <a:latin typeface="Overpass Light"/>
              <a:ea typeface="Overpass Light"/>
              <a:cs typeface="Overpass Light"/>
              <a:sym typeface="Overpass Light"/>
            </a:endParaRPr>
          </a:p>
        </p:txBody>
      </p:sp>
      <p:sp>
        <p:nvSpPr>
          <p:cNvPr id="471" name="Google Shape;471;p54"/>
          <p:cNvSpPr/>
          <p:nvPr/>
        </p:nvSpPr>
        <p:spPr>
          <a:xfrm>
            <a:off x="694612" y="1911001"/>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Branding – Hack Club">
            <a:extLst>
              <a:ext uri="{FF2B5EF4-FFF2-40B4-BE49-F238E27FC236}">
                <a16:creationId xmlns:a16="http://schemas.microsoft.com/office/drawing/2014/main" id="{9FC21566-39B2-4A5F-8AE5-E5B07F663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5"/>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Consoles</a:t>
            </a:r>
            <a:endParaRPr sz="3500" b="1">
              <a:solidFill>
                <a:srgbClr val="434343"/>
              </a:solidFill>
              <a:latin typeface="Overpass"/>
              <a:ea typeface="Overpass"/>
              <a:cs typeface="Overpass"/>
              <a:sym typeface="Overpass"/>
            </a:endParaRPr>
          </a:p>
        </p:txBody>
      </p:sp>
      <p:sp>
        <p:nvSpPr>
          <p:cNvPr id="477" name="Google Shape;477;p55"/>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Try out different messages in the console.  Write more than one Debug.Log message.</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Maybe try passing numbers, and math equations.  </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What other things could you possibly need this function for?  Have a discussion with you group how this could be used to build better games.</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Not sure?  </a:t>
            </a:r>
            <a:r>
              <a:rPr lang="en" u="sng">
                <a:solidFill>
                  <a:schemeClr val="accent5"/>
                </a:solidFill>
                <a:latin typeface="Overpass Light"/>
                <a:ea typeface="Overpass Light"/>
                <a:cs typeface="Overpass Light"/>
                <a:sym typeface="Overpass Light"/>
                <a:hlinkClick r:id="rId3">
                  <a:extLst>
                    <a:ext uri="{A12FA001-AC4F-418D-AE19-62706E023703}">
                      <ahyp:hlinkClr xmlns:ahyp="http://schemas.microsoft.com/office/drawing/2018/hyperlinkcolor" val="tx"/>
                    </a:ext>
                  </a:extLst>
                </a:hlinkClick>
              </a:rPr>
              <a:t>Check this out... </a:t>
            </a:r>
            <a:endParaRPr>
              <a:solidFill>
                <a:schemeClr val="dk1"/>
              </a:solidFill>
              <a:latin typeface="Overpass Light"/>
              <a:ea typeface="Overpass Light"/>
              <a:cs typeface="Overpass Light"/>
              <a:sym typeface="Overpass Light"/>
            </a:endParaRPr>
          </a:p>
          <a:p>
            <a:pPr marL="45720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p:txBody>
      </p:sp>
      <p:sp>
        <p:nvSpPr>
          <p:cNvPr id="478" name="Google Shape;478;p55"/>
          <p:cNvSpPr/>
          <p:nvPr/>
        </p:nvSpPr>
        <p:spPr>
          <a:xfrm>
            <a:off x="374612" y="205576"/>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Branding – Hack Club">
            <a:extLst>
              <a:ext uri="{FF2B5EF4-FFF2-40B4-BE49-F238E27FC236}">
                <a16:creationId xmlns:a16="http://schemas.microsoft.com/office/drawing/2014/main" id="{AADFEF6E-1CEB-47D0-A7E6-0D75C4538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483" name="Google Shape;483;p56"/>
          <p:cNvGrpSpPr/>
          <p:nvPr/>
        </p:nvGrpSpPr>
        <p:grpSpPr>
          <a:xfrm>
            <a:off x="435550" y="1760433"/>
            <a:ext cx="829440" cy="800291"/>
            <a:chOff x="2113284" y="786494"/>
            <a:chExt cx="952503" cy="952501"/>
          </a:xfrm>
        </p:grpSpPr>
        <p:sp>
          <p:nvSpPr>
            <p:cNvPr id="484" name="Google Shape;484;p56"/>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85" name="Google Shape;485;p56"/>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86" name="Google Shape;486;p56"/>
          <p:cNvSpPr txBox="1"/>
          <p:nvPr/>
        </p:nvSpPr>
        <p:spPr>
          <a:xfrm>
            <a:off x="1265000" y="1761875"/>
            <a:ext cx="54567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Instruct - 2</a:t>
            </a:r>
            <a:endParaRPr sz="4800" b="1">
              <a:solidFill>
                <a:srgbClr val="434343"/>
              </a:solidFill>
              <a:latin typeface="Overpass"/>
              <a:ea typeface="Overpass"/>
              <a:cs typeface="Overpass"/>
              <a:sym typeface="Overpass"/>
            </a:endParaRPr>
          </a:p>
        </p:txBody>
      </p:sp>
      <p:sp>
        <p:nvSpPr>
          <p:cNvPr id="487" name="Google Shape;487;p56"/>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Variables</a:t>
            </a:r>
            <a:endParaRPr sz="1800">
              <a:solidFill>
                <a:srgbClr val="434343"/>
              </a:solidFill>
              <a:latin typeface="Overpass Light"/>
              <a:ea typeface="Overpass Light"/>
              <a:cs typeface="Overpass Light"/>
              <a:sym typeface="Overpass Light"/>
            </a:endParaRPr>
          </a:p>
        </p:txBody>
      </p:sp>
      <p:pic>
        <p:nvPicPr>
          <p:cNvPr id="7" name="Picture 4" descr="Branding – Hack Club">
            <a:extLst>
              <a:ext uri="{FF2B5EF4-FFF2-40B4-BE49-F238E27FC236}">
                <a16:creationId xmlns:a16="http://schemas.microsoft.com/office/drawing/2014/main" id="{70B292DB-3BDF-4E83-8677-49E8D5046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9757"/>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p:nvSpPr>
          <p:cNvPr id="120" name="Google Shape;120;p30"/>
          <p:cNvSpPr txBox="1"/>
          <p:nvPr/>
        </p:nvSpPr>
        <p:spPr>
          <a:xfrm>
            <a:off x="961801" y="323575"/>
            <a:ext cx="7886699" cy="699516"/>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buClr>
                <a:schemeClr val="dk1"/>
              </a:buClr>
              <a:buSzPts val="1100"/>
            </a:pPr>
            <a:r>
              <a:rPr lang="en-US" sz="3800" b="1" kern="1200" dirty="0">
                <a:solidFill>
                  <a:schemeClr val="tx1"/>
                </a:solidFill>
                <a:latin typeface="+mj-lt"/>
                <a:ea typeface="+mj-ea"/>
                <a:cs typeface="+mj-cs"/>
                <a:sym typeface="Overpass"/>
              </a:rPr>
              <a:t>Lesson Objectives - 2</a:t>
            </a:r>
          </a:p>
        </p:txBody>
      </p:sp>
      <p:sp>
        <p:nvSpPr>
          <p:cNvPr id="128" name="Google Shape;128;p30"/>
          <p:cNvSpPr txBox="1"/>
          <p:nvPr/>
        </p:nvSpPr>
        <p:spPr>
          <a:xfrm>
            <a:off x="628649" y="1001794"/>
            <a:ext cx="7886699" cy="315468"/>
          </a:xfrm>
          <a:prstGeom prst="rect">
            <a:avLst/>
          </a:prstGeom>
        </p:spPr>
        <p:txBody>
          <a:bodyPr spcFirstLastPara="1" vert="horz" lIns="91440" tIns="45720" rIns="91440" bIns="45720" rtlCol="0" anchorCtr="0">
            <a:normAutofit/>
          </a:bodyPr>
          <a:lstStyle/>
          <a:p>
            <a:pPr lvl="0">
              <a:lnSpc>
                <a:spcPct val="90000"/>
              </a:lnSpc>
              <a:spcBef>
                <a:spcPts val="1000"/>
              </a:spcBef>
              <a:spcAft>
                <a:spcPts val="0"/>
              </a:spcAft>
            </a:pPr>
            <a:r>
              <a:rPr lang="en-US" sz="600" kern="1200">
                <a:solidFill>
                  <a:schemeClr val="tx1"/>
                </a:solidFill>
                <a:latin typeface="+mn-lt"/>
                <a:ea typeface="+mn-ea"/>
                <a:cs typeface="+mn-cs"/>
                <a:sym typeface="Overpass Light"/>
              </a:rPr>
              <a:t>You should be able to...</a:t>
            </a:r>
          </a:p>
        </p:txBody>
      </p:sp>
      <p:grpSp>
        <p:nvGrpSpPr>
          <p:cNvPr id="121" name="Google Shape;121;p30"/>
          <p:cNvGrpSpPr/>
          <p:nvPr/>
        </p:nvGrpSpPr>
        <p:grpSpPr>
          <a:xfrm>
            <a:off x="185140" y="249773"/>
            <a:ext cx="754338" cy="756108"/>
            <a:chOff x="5970800" y="1619250"/>
            <a:chExt cx="428650" cy="456725"/>
          </a:xfrm>
        </p:grpSpPr>
        <p:sp>
          <p:nvSpPr>
            <p:cNvPr id="122" name="Google Shape;122;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4" descr="Branding – Hack Club">
            <a:extLst>
              <a:ext uri="{FF2B5EF4-FFF2-40B4-BE49-F238E27FC236}">
                <a16:creationId xmlns:a16="http://schemas.microsoft.com/office/drawing/2014/main" id="{EC0AC125-2597-4296-AC19-19DBDB71E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9757"/>
            <a:ext cx="591000" cy="591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7" name="Google Shape;127;p30"/>
          <p:cNvGraphicFramePr/>
          <p:nvPr>
            <p:extLst>
              <p:ext uri="{D42A27DB-BD31-4B8C-83A1-F6EECF244321}">
                <p14:modId xmlns:p14="http://schemas.microsoft.com/office/powerpoint/2010/main" val="682425617"/>
              </p:ext>
            </p:extLst>
          </p:nvPr>
        </p:nvGraphicFramePr>
        <p:xfrm>
          <a:off x="812583" y="1397850"/>
          <a:ext cx="7518834" cy="3330560"/>
        </p:xfrm>
        <a:graphic>
          <a:graphicData uri="http://schemas.openxmlformats.org/drawingml/2006/table">
            <a:tbl>
              <a:tblPr firstRow="1" bandRow="1">
                <a:noFill/>
                <a:tableStyleId>{B4187A9A-4B82-4D03-9192-E1F5170A51C2}</a:tableStyleId>
              </a:tblPr>
              <a:tblGrid>
                <a:gridCol w="900360">
                  <a:extLst>
                    <a:ext uri="{9D8B030D-6E8A-4147-A177-3AD203B41FA5}">
                      <a16:colId xmlns:a16="http://schemas.microsoft.com/office/drawing/2014/main" val="20000"/>
                    </a:ext>
                  </a:extLst>
                </a:gridCol>
                <a:gridCol w="6618474">
                  <a:extLst>
                    <a:ext uri="{9D8B030D-6E8A-4147-A177-3AD203B41FA5}">
                      <a16:colId xmlns:a16="http://schemas.microsoft.com/office/drawing/2014/main" val="20001"/>
                    </a:ext>
                  </a:extLst>
                </a:gridCol>
              </a:tblGrid>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9.</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400">
                          <a:solidFill>
                            <a:srgbClr val="434343"/>
                          </a:solidFill>
                          <a:latin typeface="Overpass"/>
                          <a:ea typeface="Overpass"/>
                          <a:cs typeface="Overpass"/>
                          <a:sym typeface="Overpass"/>
                        </a:rPr>
                        <a:t>Describe data types.</a:t>
                      </a:r>
                      <a:endParaRPr sz="140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10.</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400">
                          <a:solidFill>
                            <a:srgbClr val="434343"/>
                          </a:solidFill>
                          <a:latin typeface="Overpass"/>
                          <a:ea typeface="Overpass"/>
                          <a:cs typeface="Overpass"/>
                          <a:sym typeface="Overpass"/>
                        </a:rPr>
                        <a:t>Utilize a string variable in a script</a:t>
                      </a:r>
                      <a:endParaRPr sz="140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11.</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400">
                          <a:solidFill>
                            <a:srgbClr val="434343"/>
                          </a:solidFill>
                          <a:latin typeface="Overpass"/>
                          <a:ea typeface="Overpass"/>
                          <a:cs typeface="Overpass"/>
                          <a:sym typeface="Overpass"/>
                        </a:rPr>
                        <a:t>Alter an object using a integer variable</a:t>
                      </a:r>
                      <a:endParaRPr sz="140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12.</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400">
                          <a:solidFill>
                            <a:srgbClr val="434343"/>
                          </a:solidFill>
                          <a:latin typeface="Overpass"/>
                          <a:ea typeface="Overpass"/>
                          <a:cs typeface="Overpass"/>
                          <a:sym typeface="Overpass"/>
                        </a:rPr>
                        <a:t>Use float, Int, string, and bool variables in a script</a:t>
                      </a:r>
                      <a:endParaRPr sz="140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13.</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sz="1400">
                          <a:solidFill>
                            <a:srgbClr val="434343"/>
                          </a:solidFill>
                          <a:latin typeface="Overpass"/>
                          <a:ea typeface="Overpass"/>
                          <a:cs typeface="Overpass"/>
                          <a:sym typeface="Overpass"/>
                        </a:rPr>
                        <a:t>Iterate code in a loop and see the results</a:t>
                      </a:r>
                      <a:endParaRPr sz="140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14.</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400">
                          <a:solidFill>
                            <a:srgbClr val="434343"/>
                          </a:solidFill>
                          <a:latin typeface="Overpass"/>
                          <a:ea typeface="Overpass"/>
                          <a:cs typeface="Overpass"/>
                          <a:sym typeface="Overpass"/>
                        </a:rPr>
                        <a:t>Check data in a conditional statement</a:t>
                      </a:r>
                      <a:endParaRPr sz="140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15.</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sz="1400">
                          <a:solidFill>
                            <a:srgbClr val="434343"/>
                          </a:solidFill>
                          <a:latin typeface="Overpass"/>
                          <a:ea typeface="Overpass"/>
                          <a:cs typeface="Overpass"/>
                          <a:sym typeface="Overpass"/>
                        </a:rPr>
                        <a:t>Collect user input</a:t>
                      </a:r>
                      <a:endParaRPr sz="140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16320">
                <a:tc>
                  <a:txBody>
                    <a:bodyPr/>
                    <a:lstStyle/>
                    <a:p>
                      <a:pPr marL="0" lvl="0" indent="0" algn="ctr" rtl="0">
                        <a:spcBef>
                          <a:spcPts val="0"/>
                        </a:spcBef>
                        <a:spcAft>
                          <a:spcPts val="0"/>
                        </a:spcAft>
                        <a:buNone/>
                      </a:pPr>
                      <a:r>
                        <a:rPr lang="en" sz="1400">
                          <a:solidFill>
                            <a:srgbClr val="434343"/>
                          </a:solidFill>
                          <a:latin typeface="Overpass"/>
                          <a:ea typeface="Overpass"/>
                          <a:cs typeface="Overpass"/>
                          <a:sym typeface="Overpass"/>
                        </a:rPr>
                        <a:t>16.</a:t>
                      </a:r>
                      <a:endParaRPr sz="1400">
                        <a:solidFill>
                          <a:srgbClr val="434343"/>
                        </a:solidFill>
                        <a:latin typeface="Overpass"/>
                        <a:ea typeface="Overpass"/>
                        <a:cs typeface="Overpass"/>
                        <a:sym typeface="Overpass"/>
                      </a:endParaRPr>
                    </a:p>
                  </a:txBody>
                  <a:tcPr marL="82160" marR="82160" marT="82160" marB="8216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400" dirty="0">
                          <a:solidFill>
                            <a:srgbClr val="434343"/>
                          </a:solidFill>
                          <a:latin typeface="Overpass"/>
                          <a:ea typeface="Overpass"/>
                          <a:cs typeface="Overpass"/>
                          <a:sym typeface="Overpass"/>
                        </a:rPr>
                        <a:t>Define and call a function</a:t>
                      </a:r>
                      <a:endParaRPr sz="1400" dirty="0">
                        <a:solidFill>
                          <a:srgbClr val="434343"/>
                        </a:solidFill>
                        <a:latin typeface="Overpass"/>
                        <a:ea typeface="Overpass"/>
                        <a:cs typeface="Overpass"/>
                        <a:sym typeface="Overpass"/>
                      </a:endParaRPr>
                    </a:p>
                  </a:txBody>
                  <a:tcPr marL="82160" marR="82160" marT="82160" marB="8216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7"/>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Get Excited for: Variables!</a:t>
            </a:r>
            <a:endParaRPr sz="3500" b="1">
              <a:solidFill>
                <a:srgbClr val="434343"/>
              </a:solidFill>
              <a:latin typeface="Overpass"/>
              <a:ea typeface="Overpass"/>
              <a:cs typeface="Overpass"/>
              <a:sym typeface="Overpass"/>
            </a:endParaRPr>
          </a:p>
        </p:txBody>
      </p:sp>
      <p:grpSp>
        <p:nvGrpSpPr>
          <p:cNvPr id="493" name="Google Shape;493;p57"/>
          <p:cNvGrpSpPr/>
          <p:nvPr/>
        </p:nvGrpSpPr>
        <p:grpSpPr>
          <a:xfrm>
            <a:off x="131164" y="170287"/>
            <a:ext cx="782291" cy="731330"/>
            <a:chOff x="2113284" y="786494"/>
            <a:chExt cx="952503" cy="952501"/>
          </a:xfrm>
        </p:grpSpPr>
        <p:sp>
          <p:nvSpPr>
            <p:cNvPr id="494" name="Google Shape;494;p57"/>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95" name="Google Shape;495;p57"/>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96" name="Google Shape;496;p57"/>
          <p:cNvSpPr txBox="1"/>
          <p:nvPr/>
        </p:nvSpPr>
        <p:spPr>
          <a:xfrm>
            <a:off x="497750" y="1991550"/>
            <a:ext cx="8231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The most valuable tool in coding is the </a:t>
            </a:r>
            <a:r>
              <a:rPr lang="en" b="1">
                <a:solidFill>
                  <a:srgbClr val="434343"/>
                </a:solidFill>
                <a:latin typeface="Overpass"/>
                <a:ea typeface="Overpass"/>
                <a:cs typeface="Overpass"/>
                <a:sym typeface="Overpass"/>
              </a:rPr>
              <a:t>variable</a:t>
            </a:r>
            <a:r>
              <a:rPr lang="en">
                <a:solidFill>
                  <a:srgbClr val="434343"/>
                </a:solidFill>
                <a:latin typeface="Overpass Light"/>
                <a:ea typeface="Overpass Light"/>
                <a:cs typeface="Overpass Light"/>
                <a:sym typeface="Overpass Light"/>
              </a:rPr>
              <a:t>.  A </a:t>
            </a:r>
            <a:r>
              <a:rPr lang="en" b="1">
                <a:solidFill>
                  <a:srgbClr val="434343"/>
                </a:solidFill>
                <a:latin typeface="Overpass"/>
                <a:ea typeface="Overpass"/>
                <a:cs typeface="Overpass"/>
                <a:sym typeface="Overpass"/>
              </a:rPr>
              <a:t>variable</a:t>
            </a:r>
            <a:r>
              <a:rPr lang="en">
                <a:solidFill>
                  <a:srgbClr val="434343"/>
                </a:solidFill>
                <a:latin typeface="Overpass Light"/>
                <a:ea typeface="Overpass Light"/>
                <a:cs typeface="Overpass Light"/>
                <a:sym typeface="Overpass Light"/>
              </a:rPr>
              <a:t> stores information and allows you to track data across your game.  This also allows you to manipulate and variate parts of your game on the fly instead of manually making changes to various objects.  Mastering </a:t>
            </a:r>
            <a:r>
              <a:rPr lang="en" b="1">
                <a:solidFill>
                  <a:srgbClr val="434343"/>
                </a:solidFill>
                <a:latin typeface="Overpass"/>
                <a:ea typeface="Overpass"/>
                <a:cs typeface="Overpass"/>
                <a:sym typeface="Overpass"/>
              </a:rPr>
              <a:t>variables</a:t>
            </a:r>
            <a:r>
              <a:rPr lang="en">
                <a:solidFill>
                  <a:srgbClr val="434343"/>
                </a:solidFill>
                <a:latin typeface="Overpass Light"/>
                <a:ea typeface="Overpass Light"/>
                <a:cs typeface="Overpass Light"/>
                <a:sym typeface="Overpass Light"/>
              </a:rPr>
              <a:t> allows you make your game exciting and less predictable.  </a:t>
            </a:r>
            <a:endParaRPr>
              <a:solidFill>
                <a:srgbClr val="434343"/>
              </a:solidFill>
              <a:latin typeface="Overpass Light"/>
              <a:ea typeface="Overpass Light"/>
              <a:cs typeface="Overpass Light"/>
              <a:sym typeface="Overpass Light"/>
            </a:endParaRPr>
          </a:p>
        </p:txBody>
      </p:sp>
      <p:pic>
        <p:nvPicPr>
          <p:cNvPr id="7" name="Picture 4" descr="Branding – Hack Club">
            <a:extLst>
              <a:ext uri="{FF2B5EF4-FFF2-40B4-BE49-F238E27FC236}">
                <a16:creationId xmlns:a16="http://schemas.microsoft.com/office/drawing/2014/main" id="{18134484-BDA5-4480-824D-2F4C48C9C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9757"/>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8"/>
          <p:cNvSpPr txBox="1"/>
          <p:nvPr/>
        </p:nvSpPr>
        <p:spPr>
          <a:xfrm>
            <a:off x="522750" y="901625"/>
            <a:ext cx="8115000" cy="32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434343"/>
                </a:solidFill>
                <a:latin typeface="Overpass"/>
                <a:ea typeface="Overpass"/>
                <a:cs typeface="Overpass"/>
                <a:sym typeface="Overpass"/>
              </a:rPr>
              <a:t>Variables</a:t>
            </a:r>
            <a:r>
              <a:rPr lang="en" sz="1600" dirty="0">
                <a:solidFill>
                  <a:srgbClr val="434343"/>
                </a:solidFill>
                <a:latin typeface="Overpass Light"/>
                <a:ea typeface="Overpass Light"/>
                <a:cs typeface="Overpass Light"/>
                <a:sym typeface="Overpass Light"/>
              </a:rPr>
              <a:t> </a:t>
            </a:r>
            <a:r>
              <a:rPr lang="en" sz="1600" i="1" dirty="0">
                <a:solidFill>
                  <a:srgbClr val="434343"/>
                </a:solidFill>
                <a:latin typeface="Overpass Light"/>
                <a:ea typeface="Overpass Light"/>
                <a:cs typeface="Overpass Light"/>
                <a:sym typeface="Overpass Light"/>
              </a:rPr>
              <a:t>are names used to store information or data.</a:t>
            </a:r>
            <a:r>
              <a:rPr lang="en" sz="1600" dirty="0">
                <a:solidFill>
                  <a:srgbClr val="434343"/>
                </a:solidFill>
                <a:latin typeface="Overpass Light"/>
                <a:ea typeface="Overpass Light"/>
                <a:cs typeface="Overpass Light"/>
                <a:sym typeface="Overpass Light"/>
              </a:rPr>
              <a:t>   </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If we wanted to store the name of a player, we could create a </a:t>
            </a:r>
            <a:r>
              <a:rPr lang="en" sz="1600" b="1" dirty="0">
                <a:solidFill>
                  <a:srgbClr val="434343"/>
                </a:solidFill>
                <a:latin typeface="Overpass"/>
                <a:ea typeface="Overpass"/>
                <a:cs typeface="Overpass"/>
                <a:sym typeface="Overpass"/>
              </a:rPr>
              <a:t>variable</a:t>
            </a:r>
            <a:r>
              <a:rPr lang="en" sz="1600" dirty="0">
                <a:solidFill>
                  <a:srgbClr val="434343"/>
                </a:solidFill>
                <a:latin typeface="Overpass Light"/>
                <a:ea typeface="Overpass Light"/>
                <a:cs typeface="Overpass Light"/>
                <a:sym typeface="Overpass Light"/>
              </a:rPr>
              <a:t> called “</a:t>
            </a:r>
            <a:r>
              <a:rPr lang="en" sz="1600" i="1" dirty="0">
                <a:solidFill>
                  <a:srgbClr val="434343"/>
                </a:solidFill>
                <a:latin typeface="Overpass Light"/>
                <a:ea typeface="Overpass Light"/>
                <a:cs typeface="Overpass Light"/>
                <a:sym typeface="Overpass Light"/>
              </a:rPr>
              <a:t>PlayerName</a:t>
            </a:r>
            <a:r>
              <a:rPr lang="en" sz="1600" dirty="0">
                <a:solidFill>
                  <a:srgbClr val="434343"/>
                </a:solidFill>
                <a:latin typeface="Overpass Light"/>
                <a:ea typeface="Overpass Light"/>
                <a:cs typeface="Overpass Light"/>
                <a:sym typeface="Overpass Light"/>
              </a:rPr>
              <a:t>” and assign it to hold any name we want, like “Luigi”.</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1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One of the useful functions of a </a:t>
            </a:r>
            <a:r>
              <a:rPr lang="en" sz="1600" b="1" dirty="0">
                <a:solidFill>
                  <a:srgbClr val="434343"/>
                </a:solidFill>
                <a:latin typeface="Overpass"/>
                <a:ea typeface="Overpass"/>
                <a:cs typeface="Overpass"/>
                <a:sym typeface="Overpass"/>
              </a:rPr>
              <a:t>variable</a:t>
            </a:r>
            <a:r>
              <a:rPr lang="en" sz="1600" dirty="0">
                <a:solidFill>
                  <a:srgbClr val="434343"/>
                </a:solidFill>
                <a:latin typeface="Overpass Light"/>
                <a:ea typeface="Overpass Light"/>
                <a:cs typeface="Overpass Light"/>
                <a:sym typeface="Overpass Light"/>
              </a:rPr>
              <a:t> is that the information can be retrieved for later use, or changed depending on what happens in our game.  The most common </a:t>
            </a:r>
            <a:r>
              <a:rPr lang="en" sz="1600" b="1" dirty="0">
                <a:solidFill>
                  <a:srgbClr val="434343"/>
                </a:solidFill>
                <a:latin typeface="Overpass"/>
                <a:ea typeface="Overpass"/>
                <a:cs typeface="Overpass"/>
                <a:sym typeface="Overpass"/>
              </a:rPr>
              <a:t>variable</a:t>
            </a:r>
            <a:r>
              <a:rPr lang="en" sz="1600" dirty="0">
                <a:solidFill>
                  <a:srgbClr val="434343"/>
                </a:solidFill>
                <a:latin typeface="Overpass Light"/>
                <a:ea typeface="Overpass Light"/>
                <a:cs typeface="Overpass Light"/>
                <a:sym typeface="Overpass Light"/>
              </a:rPr>
              <a:t> used in a game is “</a:t>
            </a:r>
            <a:r>
              <a:rPr lang="en" sz="1600" i="1" dirty="0">
                <a:solidFill>
                  <a:srgbClr val="434343"/>
                </a:solidFill>
                <a:latin typeface="Overpass Light"/>
                <a:ea typeface="Overpass Light"/>
                <a:cs typeface="Overpass Light"/>
                <a:sym typeface="Overpass Light"/>
              </a:rPr>
              <a:t>Score</a:t>
            </a:r>
            <a:r>
              <a:rPr lang="en" sz="1600" dirty="0">
                <a:solidFill>
                  <a:srgbClr val="434343"/>
                </a:solidFill>
                <a:latin typeface="Overpass Light"/>
                <a:ea typeface="Overpass Light"/>
                <a:cs typeface="Overpass Light"/>
                <a:sym typeface="Overpass Light"/>
              </a:rPr>
              <a:t>” which often starts at zero, and increases as our player scores points.   Score is simply the name of the information we are storing during the game.</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Some </a:t>
            </a:r>
            <a:r>
              <a:rPr lang="en" sz="1600" b="1" dirty="0">
                <a:solidFill>
                  <a:srgbClr val="434343"/>
                </a:solidFill>
                <a:latin typeface="Overpass"/>
                <a:ea typeface="Overpass"/>
                <a:cs typeface="Overpass"/>
                <a:sym typeface="Overpass"/>
              </a:rPr>
              <a:t>variables</a:t>
            </a:r>
            <a:r>
              <a:rPr lang="en" sz="1600" dirty="0">
                <a:solidFill>
                  <a:srgbClr val="434343"/>
                </a:solidFill>
                <a:latin typeface="Overpass Light"/>
                <a:ea typeface="Overpass Light"/>
                <a:cs typeface="Overpass Light"/>
                <a:sym typeface="Overpass Light"/>
              </a:rPr>
              <a:t> hold information that never changes.   An example would be storing your birthday.  We could use that information to calculate your age, but the birthday itself never changes.  This information is stored as a </a:t>
            </a:r>
            <a:r>
              <a:rPr lang="en" sz="1600" b="1" dirty="0">
                <a:solidFill>
                  <a:srgbClr val="434343"/>
                </a:solidFill>
                <a:latin typeface="Overpass"/>
                <a:ea typeface="Overpass"/>
                <a:cs typeface="Overpass"/>
                <a:sym typeface="Overpass"/>
              </a:rPr>
              <a:t>Constant Variable, </a:t>
            </a:r>
            <a:r>
              <a:rPr lang="en" sz="1600" dirty="0">
                <a:solidFill>
                  <a:srgbClr val="434343"/>
                </a:solidFill>
                <a:latin typeface="Overpass Light"/>
                <a:ea typeface="Overpass Light"/>
                <a:cs typeface="Overpass Light"/>
                <a:sym typeface="Overpass Light"/>
              </a:rPr>
              <a:t>and declaring it as such informs the program that it must remain static, even if other code attempts to change it. </a:t>
            </a:r>
            <a:endParaRPr sz="1600" dirty="0">
              <a:solidFill>
                <a:srgbClr val="434343"/>
              </a:solidFill>
              <a:latin typeface="Overpass Light"/>
              <a:ea typeface="Overpass Light"/>
              <a:cs typeface="Overpass Light"/>
              <a:sym typeface="Overpass Light"/>
            </a:endParaRPr>
          </a:p>
        </p:txBody>
      </p:sp>
      <p:sp>
        <p:nvSpPr>
          <p:cNvPr id="502" name="Google Shape;502;p58"/>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Intro to Variables</a:t>
            </a:r>
            <a:endParaRPr sz="3500" b="1">
              <a:solidFill>
                <a:srgbClr val="434343"/>
              </a:solidFill>
              <a:latin typeface="Overpass"/>
              <a:ea typeface="Overpass"/>
              <a:cs typeface="Overpass"/>
              <a:sym typeface="Overpass"/>
            </a:endParaRPr>
          </a:p>
        </p:txBody>
      </p:sp>
      <p:grpSp>
        <p:nvGrpSpPr>
          <p:cNvPr id="503" name="Google Shape;503;p58"/>
          <p:cNvGrpSpPr/>
          <p:nvPr/>
        </p:nvGrpSpPr>
        <p:grpSpPr>
          <a:xfrm>
            <a:off x="131164" y="170287"/>
            <a:ext cx="782291" cy="731330"/>
            <a:chOff x="2113284" y="786494"/>
            <a:chExt cx="952503" cy="952501"/>
          </a:xfrm>
        </p:grpSpPr>
        <p:sp>
          <p:nvSpPr>
            <p:cNvPr id="504" name="Google Shape;504;p58"/>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05" name="Google Shape;505;p58"/>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7" name="Picture 4" descr="Branding – Hack Club">
            <a:extLst>
              <a:ext uri="{FF2B5EF4-FFF2-40B4-BE49-F238E27FC236}">
                <a16:creationId xmlns:a16="http://schemas.microsoft.com/office/drawing/2014/main" id="{B351EC7F-DF7D-4EDA-B6D6-C6889CDA3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9"/>
          <p:cNvSpPr txBox="1"/>
          <p:nvPr/>
        </p:nvSpPr>
        <p:spPr>
          <a:xfrm>
            <a:off x="531050" y="901625"/>
            <a:ext cx="8148600" cy="3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Creating a variable in C# requires some syntax, here it is:</a:t>
            </a:r>
            <a:endParaRPr>
              <a:solidFill>
                <a:srgbClr val="434343"/>
              </a:solidFill>
              <a:latin typeface="Overpass Light"/>
              <a:ea typeface="Overpass Light"/>
              <a:cs typeface="Overpass Light"/>
              <a:sym typeface="Overpass Light"/>
            </a:endParaRPr>
          </a:p>
        </p:txBody>
      </p:sp>
      <p:pic>
        <p:nvPicPr>
          <p:cNvPr id="511" name="Google Shape;511;p59"/>
          <p:cNvPicPr preferRelativeResize="0"/>
          <p:nvPr/>
        </p:nvPicPr>
        <p:blipFill rotWithShape="1">
          <a:blip r:embed="rId3">
            <a:alphaModFix/>
          </a:blip>
          <a:srcRect l="20829" t="55602"/>
          <a:stretch/>
        </p:blipFill>
        <p:spPr>
          <a:xfrm>
            <a:off x="379950" y="1327600"/>
            <a:ext cx="8244725" cy="580850"/>
          </a:xfrm>
          <a:prstGeom prst="rect">
            <a:avLst/>
          </a:prstGeom>
          <a:noFill/>
          <a:ln>
            <a:noFill/>
          </a:ln>
        </p:spPr>
      </p:pic>
      <p:sp>
        <p:nvSpPr>
          <p:cNvPr id="512" name="Google Shape;512;p59"/>
          <p:cNvSpPr txBox="1"/>
          <p:nvPr/>
        </p:nvSpPr>
        <p:spPr>
          <a:xfrm>
            <a:off x="323675" y="2438975"/>
            <a:ext cx="1501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Start with the type of data being stored.</a:t>
            </a:r>
            <a:endParaRPr>
              <a:solidFill>
                <a:srgbClr val="434343"/>
              </a:solidFill>
              <a:latin typeface="Overpass Light"/>
              <a:ea typeface="Overpass Light"/>
              <a:cs typeface="Overpass Light"/>
              <a:sym typeface="Overpass Light"/>
            </a:endParaRPr>
          </a:p>
        </p:txBody>
      </p:sp>
      <p:sp>
        <p:nvSpPr>
          <p:cNvPr id="513" name="Google Shape;513;p59"/>
          <p:cNvSpPr txBox="1"/>
          <p:nvPr/>
        </p:nvSpPr>
        <p:spPr>
          <a:xfrm>
            <a:off x="1966575" y="2438975"/>
            <a:ext cx="1709400" cy="204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Then provide the name of the variable.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300" b="1" i="1">
                <a:solidFill>
                  <a:srgbClr val="434343"/>
                </a:solidFill>
                <a:latin typeface="Overpass"/>
                <a:ea typeface="Overpass"/>
                <a:cs typeface="Overpass"/>
                <a:sym typeface="Overpass"/>
              </a:rPr>
              <a:t>*This must start with a lowercase letter and cannot contain spaces or special characters. </a:t>
            </a:r>
            <a:endParaRPr sz="1300" b="1" i="1">
              <a:solidFill>
                <a:srgbClr val="434343"/>
              </a:solidFill>
              <a:latin typeface="Overpass"/>
              <a:ea typeface="Overpass"/>
              <a:cs typeface="Overpass"/>
              <a:sym typeface="Overpass"/>
            </a:endParaRPr>
          </a:p>
        </p:txBody>
      </p:sp>
      <p:sp>
        <p:nvSpPr>
          <p:cNvPr id="514" name="Google Shape;514;p59"/>
          <p:cNvSpPr txBox="1"/>
          <p:nvPr/>
        </p:nvSpPr>
        <p:spPr>
          <a:xfrm>
            <a:off x="3884075" y="2438975"/>
            <a:ext cx="1608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We then use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the </a:t>
            </a:r>
            <a:r>
              <a:rPr lang="en" i="1">
                <a:solidFill>
                  <a:srgbClr val="434343"/>
                </a:solidFill>
                <a:latin typeface="Overpass Light"/>
                <a:ea typeface="Overpass Light"/>
                <a:cs typeface="Overpass Light"/>
                <a:sym typeface="Overpass Light"/>
              </a:rPr>
              <a:t>equal sign</a:t>
            </a:r>
            <a:r>
              <a:rPr lang="en">
                <a:solidFill>
                  <a:srgbClr val="434343"/>
                </a:solidFill>
                <a:latin typeface="Overpass Light"/>
                <a:ea typeface="Overpass Light"/>
                <a:cs typeface="Overpass Light"/>
                <a:sym typeface="Overpass Light"/>
              </a:rPr>
              <a:t> “=”.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This is an </a:t>
            </a:r>
            <a:r>
              <a:rPr lang="en" b="1">
                <a:solidFill>
                  <a:srgbClr val="434343"/>
                </a:solidFill>
                <a:latin typeface="Overpass"/>
                <a:ea typeface="Overpass"/>
                <a:cs typeface="Overpass"/>
                <a:sym typeface="Overpass"/>
              </a:rPr>
              <a:t>assignment operator</a:t>
            </a:r>
            <a:r>
              <a:rPr lang="en">
                <a:solidFill>
                  <a:srgbClr val="434343"/>
                </a:solidFill>
                <a:latin typeface="Overpass Light"/>
                <a:ea typeface="Overpass Light"/>
                <a:cs typeface="Overpass Light"/>
                <a:sym typeface="Overpass Light"/>
              </a:rPr>
              <a:t>. </a:t>
            </a:r>
            <a:endParaRPr>
              <a:solidFill>
                <a:srgbClr val="434343"/>
              </a:solidFill>
              <a:latin typeface="Overpass Light"/>
              <a:ea typeface="Overpass Light"/>
              <a:cs typeface="Overpass Light"/>
              <a:sym typeface="Overpass Light"/>
            </a:endParaRPr>
          </a:p>
        </p:txBody>
      </p:sp>
      <p:sp>
        <p:nvSpPr>
          <p:cNvPr id="515" name="Google Shape;515;p59"/>
          <p:cNvSpPr/>
          <p:nvPr/>
        </p:nvSpPr>
        <p:spPr>
          <a:xfrm>
            <a:off x="813950" y="1943313"/>
            <a:ext cx="348600" cy="460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9"/>
          <p:cNvSpPr/>
          <p:nvPr/>
        </p:nvSpPr>
        <p:spPr>
          <a:xfrm>
            <a:off x="2564750" y="1943313"/>
            <a:ext cx="348600" cy="460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9"/>
          <p:cNvSpPr/>
          <p:nvPr/>
        </p:nvSpPr>
        <p:spPr>
          <a:xfrm>
            <a:off x="3884075" y="1943313"/>
            <a:ext cx="348600" cy="460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9"/>
          <p:cNvSpPr txBox="1"/>
          <p:nvPr/>
        </p:nvSpPr>
        <p:spPr>
          <a:xfrm>
            <a:off x="5701075" y="2438975"/>
            <a:ext cx="18168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Next is the data we wish to store.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The type of data you provide here must match the type you declared at the beginning of this statement.</a:t>
            </a:r>
            <a:endParaRPr>
              <a:solidFill>
                <a:srgbClr val="434343"/>
              </a:solidFill>
              <a:latin typeface="Overpass Light"/>
              <a:ea typeface="Overpass Light"/>
              <a:cs typeface="Overpass Light"/>
              <a:sym typeface="Overpass Light"/>
            </a:endParaRPr>
          </a:p>
        </p:txBody>
      </p:sp>
      <p:sp>
        <p:nvSpPr>
          <p:cNvPr id="519" name="Google Shape;519;p59"/>
          <p:cNvSpPr/>
          <p:nvPr/>
        </p:nvSpPr>
        <p:spPr>
          <a:xfrm>
            <a:off x="5742725" y="1943313"/>
            <a:ext cx="348600" cy="460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9"/>
          <p:cNvSpPr txBox="1"/>
          <p:nvPr/>
        </p:nvSpPr>
        <p:spPr>
          <a:xfrm>
            <a:off x="7633900" y="2438975"/>
            <a:ext cx="1253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All C# statements must end with a semicolon “;”</a:t>
            </a:r>
            <a:endParaRPr>
              <a:solidFill>
                <a:srgbClr val="434343"/>
              </a:solidFill>
              <a:latin typeface="Overpass Light"/>
              <a:ea typeface="Overpass Light"/>
              <a:cs typeface="Overpass Light"/>
              <a:sym typeface="Overpass Light"/>
            </a:endParaRPr>
          </a:p>
        </p:txBody>
      </p:sp>
      <p:sp>
        <p:nvSpPr>
          <p:cNvPr id="521" name="Google Shape;521;p59"/>
          <p:cNvSpPr/>
          <p:nvPr/>
        </p:nvSpPr>
        <p:spPr>
          <a:xfrm>
            <a:off x="7925025" y="1943313"/>
            <a:ext cx="348600" cy="460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Try It: Variables - 1</a:t>
            </a:r>
            <a:endParaRPr sz="3500" b="1">
              <a:solidFill>
                <a:srgbClr val="434343"/>
              </a:solidFill>
              <a:latin typeface="Overpass"/>
              <a:ea typeface="Overpass"/>
              <a:cs typeface="Overpass"/>
              <a:sym typeface="Overpass"/>
            </a:endParaRPr>
          </a:p>
        </p:txBody>
      </p:sp>
      <p:grpSp>
        <p:nvGrpSpPr>
          <p:cNvPr id="523" name="Google Shape;523;p59"/>
          <p:cNvGrpSpPr/>
          <p:nvPr/>
        </p:nvGrpSpPr>
        <p:grpSpPr>
          <a:xfrm>
            <a:off x="131164" y="170287"/>
            <a:ext cx="782291" cy="731330"/>
            <a:chOff x="2113284" y="786494"/>
            <a:chExt cx="952503" cy="952501"/>
          </a:xfrm>
        </p:grpSpPr>
        <p:sp>
          <p:nvSpPr>
            <p:cNvPr id="524" name="Google Shape;524;p59"/>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5" name="Google Shape;525;p59"/>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18" name="Picture 4" descr="Branding – Hack Club">
            <a:extLst>
              <a:ext uri="{FF2B5EF4-FFF2-40B4-BE49-F238E27FC236}">
                <a16:creationId xmlns:a16="http://schemas.microsoft.com/office/drawing/2014/main" id="{2E89FB3A-5E3E-4536-A459-A77A0F1485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0"/>
          <p:cNvSpPr txBox="1"/>
          <p:nvPr/>
        </p:nvSpPr>
        <p:spPr>
          <a:xfrm>
            <a:off x="307025" y="749225"/>
            <a:ext cx="8837100" cy="5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Let’s use this in our </a:t>
            </a:r>
            <a:r>
              <a:rPr lang="en" i="1">
                <a:solidFill>
                  <a:srgbClr val="434343"/>
                </a:solidFill>
                <a:latin typeface="Overpass Light"/>
                <a:ea typeface="Overpass Light"/>
                <a:cs typeface="Overpass Light"/>
                <a:sym typeface="Overpass Light"/>
              </a:rPr>
              <a:t>TestScript</a:t>
            </a:r>
            <a:r>
              <a:rPr lang="en">
                <a:solidFill>
                  <a:srgbClr val="434343"/>
                </a:solidFill>
                <a:latin typeface="Overpass Light"/>
                <a:ea typeface="Overpass Light"/>
                <a:cs typeface="Overpass Light"/>
                <a:sym typeface="Overpass Light"/>
              </a:rPr>
              <a:t>.  Start by declaring this </a:t>
            </a:r>
            <a:r>
              <a:rPr lang="en" b="1">
                <a:solidFill>
                  <a:srgbClr val="434343"/>
                </a:solidFill>
                <a:latin typeface="Overpass"/>
                <a:ea typeface="Overpass"/>
                <a:cs typeface="Overpass"/>
                <a:sym typeface="Overpass"/>
              </a:rPr>
              <a:t>variable</a:t>
            </a:r>
            <a:r>
              <a:rPr lang="en">
                <a:solidFill>
                  <a:srgbClr val="434343"/>
                </a:solidFill>
                <a:latin typeface="Overpass Light"/>
                <a:ea typeface="Overpass Light"/>
                <a:cs typeface="Overpass Light"/>
                <a:sym typeface="Overpass Light"/>
              </a:rPr>
              <a:t> on line 7, inside the </a:t>
            </a:r>
            <a:r>
              <a:rPr lang="en" i="1">
                <a:solidFill>
                  <a:srgbClr val="434343"/>
                </a:solidFill>
                <a:latin typeface="Overpass Light"/>
                <a:ea typeface="Overpass Light"/>
                <a:cs typeface="Overpass Light"/>
                <a:sym typeface="Overpass Light"/>
              </a:rPr>
              <a:t>TestScript class</a:t>
            </a:r>
            <a:r>
              <a:rPr lang="en">
                <a:solidFill>
                  <a:srgbClr val="434343"/>
                </a:solidFill>
                <a:latin typeface="Overpass Light"/>
                <a:ea typeface="Overpass Light"/>
                <a:cs typeface="Overpass Light"/>
                <a:sym typeface="Overpass Light"/>
              </a:rPr>
              <a:t>,</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but before the </a:t>
            </a:r>
            <a:r>
              <a:rPr lang="en" i="1">
                <a:solidFill>
                  <a:srgbClr val="434343"/>
                </a:solidFill>
                <a:latin typeface="Overpass Light"/>
                <a:ea typeface="Overpass Light"/>
                <a:cs typeface="Overpass Light"/>
                <a:sym typeface="Overpass Light"/>
              </a:rPr>
              <a:t>void Start()</a:t>
            </a:r>
            <a:r>
              <a:rPr lang="en">
                <a:solidFill>
                  <a:srgbClr val="434343"/>
                </a:solidFill>
                <a:latin typeface="Overpass Light"/>
                <a:ea typeface="Overpass Light"/>
                <a:cs typeface="Overpass Light"/>
                <a:sym typeface="Overpass Light"/>
              </a:rPr>
              <a:t> function.</a:t>
            </a:r>
            <a:endParaRPr>
              <a:solidFill>
                <a:srgbClr val="434343"/>
              </a:solidFill>
              <a:latin typeface="Overpass Light"/>
              <a:ea typeface="Overpass Light"/>
              <a:cs typeface="Overpass Light"/>
              <a:sym typeface="Overpass Light"/>
            </a:endParaRPr>
          </a:p>
        </p:txBody>
      </p:sp>
      <p:pic>
        <p:nvPicPr>
          <p:cNvPr id="531" name="Google Shape;531;p60"/>
          <p:cNvPicPr preferRelativeResize="0"/>
          <p:nvPr/>
        </p:nvPicPr>
        <p:blipFill>
          <a:blip r:embed="rId3">
            <a:alphaModFix/>
          </a:blip>
          <a:stretch>
            <a:fillRect/>
          </a:stretch>
        </p:blipFill>
        <p:spPr>
          <a:xfrm>
            <a:off x="307025" y="1372150"/>
            <a:ext cx="8436135" cy="2930250"/>
          </a:xfrm>
          <a:prstGeom prst="rect">
            <a:avLst/>
          </a:prstGeom>
          <a:noFill/>
          <a:ln>
            <a:noFill/>
          </a:ln>
        </p:spPr>
      </p:pic>
      <p:sp>
        <p:nvSpPr>
          <p:cNvPr id="532" name="Google Shape;532;p60"/>
          <p:cNvSpPr/>
          <p:nvPr/>
        </p:nvSpPr>
        <p:spPr>
          <a:xfrm rot="4069152">
            <a:off x="949278" y="1613128"/>
            <a:ext cx="1060047" cy="30679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txBox="1"/>
          <p:nvPr/>
        </p:nvSpPr>
        <p:spPr>
          <a:xfrm>
            <a:off x="307025" y="4400200"/>
            <a:ext cx="6397500" cy="5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434343"/>
                </a:solidFill>
                <a:latin typeface="Overpass Light"/>
                <a:ea typeface="Overpass Light"/>
                <a:cs typeface="Overpass Light"/>
                <a:sym typeface="Overpass Light"/>
              </a:rPr>
              <a:t>Now use that variable in our Debug.Log() statement by replacing “Hello World” with the name of our variable.  </a:t>
            </a:r>
            <a:r>
              <a:rPr lang="en" sz="1400" i="1" dirty="0">
                <a:solidFill>
                  <a:srgbClr val="434343"/>
                </a:solidFill>
                <a:latin typeface="Overpass Light"/>
                <a:ea typeface="Overpass Light"/>
                <a:cs typeface="Overpass Light"/>
                <a:sym typeface="Overpass Light"/>
              </a:rPr>
              <a:t>Anywhere inside the Start() function.</a:t>
            </a:r>
            <a:endParaRPr sz="1400" i="1" dirty="0">
              <a:solidFill>
                <a:srgbClr val="434343"/>
              </a:solidFill>
              <a:latin typeface="Overpass Light"/>
              <a:ea typeface="Overpass Light"/>
              <a:cs typeface="Overpass Light"/>
              <a:sym typeface="Overpass Light"/>
            </a:endParaRPr>
          </a:p>
        </p:txBody>
      </p:sp>
      <p:sp>
        <p:nvSpPr>
          <p:cNvPr id="534" name="Google Shape;534;p60"/>
          <p:cNvSpPr/>
          <p:nvPr/>
        </p:nvSpPr>
        <p:spPr>
          <a:xfrm>
            <a:off x="4107325" y="3991175"/>
            <a:ext cx="381600" cy="5061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Try It: Variables - 2</a:t>
            </a:r>
            <a:endParaRPr sz="3500" b="1">
              <a:solidFill>
                <a:srgbClr val="434343"/>
              </a:solidFill>
              <a:latin typeface="Overpass"/>
              <a:ea typeface="Overpass"/>
              <a:cs typeface="Overpass"/>
              <a:sym typeface="Overpass"/>
            </a:endParaRPr>
          </a:p>
        </p:txBody>
      </p:sp>
      <p:grpSp>
        <p:nvGrpSpPr>
          <p:cNvPr id="536" name="Google Shape;536;p60"/>
          <p:cNvGrpSpPr/>
          <p:nvPr/>
        </p:nvGrpSpPr>
        <p:grpSpPr>
          <a:xfrm>
            <a:off x="131164" y="170287"/>
            <a:ext cx="782291" cy="731330"/>
            <a:chOff x="2113284" y="786494"/>
            <a:chExt cx="952503" cy="952501"/>
          </a:xfrm>
        </p:grpSpPr>
        <p:sp>
          <p:nvSpPr>
            <p:cNvPr id="537" name="Google Shape;537;p60"/>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38" name="Google Shape;538;p60"/>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11" name="Picture 4" descr="Branding – Hack Club">
            <a:extLst>
              <a:ext uri="{FF2B5EF4-FFF2-40B4-BE49-F238E27FC236}">
                <a16:creationId xmlns:a16="http://schemas.microsoft.com/office/drawing/2014/main" id="{5B76B8C5-0B91-4EA1-B02E-6CD40CFE3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1"/>
          <p:cNvSpPr txBox="1"/>
          <p:nvPr/>
        </p:nvSpPr>
        <p:spPr>
          <a:xfrm>
            <a:off x="190850" y="937625"/>
            <a:ext cx="87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verpass Light"/>
                <a:ea typeface="Overpass Light"/>
                <a:cs typeface="Overpass Light"/>
                <a:sym typeface="Overpass Light"/>
              </a:rPr>
              <a:t>Save your script, then return to Unity and press play.  </a:t>
            </a:r>
            <a:endParaRPr>
              <a:latin typeface="Overpass Light"/>
              <a:ea typeface="Overpass Light"/>
              <a:cs typeface="Overpass Light"/>
              <a:sym typeface="Overpass Light"/>
            </a:endParaRPr>
          </a:p>
        </p:txBody>
      </p:sp>
      <p:pic>
        <p:nvPicPr>
          <p:cNvPr id="544" name="Google Shape;544;p61"/>
          <p:cNvPicPr preferRelativeResize="0"/>
          <p:nvPr/>
        </p:nvPicPr>
        <p:blipFill>
          <a:blip r:embed="rId3">
            <a:alphaModFix/>
          </a:blip>
          <a:stretch>
            <a:fillRect/>
          </a:stretch>
        </p:blipFill>
        <p:spPr>
          <a:xfrm>
            <a:off x="704550" y="1800127"/>
            <a:ext cx="3871950" cy="1476350"/>
          </a:xfrm>
          <a:prstGeom prst="rect">
            <a:avLst/>
          </a:prstGeom>
          <a:noFill/>
          <a:ln>
            <a:noFill/>
          </a:ln>
        </p:spPr>
      </p:pic>
      <p:sp>
        <p:nvSpPr>
          <p:cNvPr id="545" name="Google Shape;545;p61"/>
          <p:cNvSpPr/>
          <p:nvPr/>
        </p:nvSpPr>
        <p:spPr>
          <a:xfrm>
            <a:off x="3788200" y="2368200"/>
            <a:ext cx="1452000" cy="3402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1"/>
          <p:cNvSpPr txBox="1"/>
          <p:nvPr/>
        </p:nvSpPr>
        <p:spPr>
          <a:xfrm>
            <a:off x="5439450" y="2122650"/>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You should now see “My First Message” in the console instead of “Hello World”.  </a:t>
            </a:r>
            <a:endParaRPr>
              <a:solidFill>
                <a:srgbClr val="434343"/>
              </a:solidFill>
              <a:latin typeface="Overpass Light"/>
              <a:ea typeface="Overpass Light"/>
              <a:cs typeface="Overpass Light"/>
              <a:sym typeface="Overpass Light"/>
            </a:endParaRPr>
          </a:p>
        </p:txBody>
      </p:sp>
      <p:pic>
        <p:nvPicPr>
          <p:cNvPr id="547" name="Google Shape;547;p61"/>
          <p:cNvPicPr preferRelativeResize="0"/>
          <p:nvPr/>
        </p:nvPicPr>
        <p:blipFill>
          <a:blip r:embed="rId4">
            <a:alphaModFix/>
          </a:blip>
          <a:stretch>
            <a:fillRect/>
          </a:stretch>
        </p:blipFill>
        <p:spPr>
          <a:xfrm>
            <a:off x="4572000" y="880374"/>
            <a:ext cx="2038995" cy="609800"/>
          </a:xfrm>
          <a:prstGeom prst="rect">
            <a:avLst/>
          </a:prstGeom>
          <a:noFill/>
          <a:ln>
            <a:noFill/>
          </a:ln>
        </p:spPr>
      </p:pic>
      <p:sp>
        <p:nvSpPr>
          <p:cNvPr id="548" name="Google Shape;548;p61"/>
          <p:cNvSpPr txBox="1"/>
          <p:nvPr/>
        </p:nvSpPr>
        <p:spPr>
          <a:xfrm>
            <a:off x="307000" y="3501600"/>
            <a:ext cx="8629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We retrieved the information stored in the variable by simply tying it’s name in our </a:t>
            </a:r>
            <a:r>
              <a:rPr lang="en" b="1">
                <a:solidFill>
                  <a:srgbClr val="434343"/>
                </a:solidFill>
                <a:latin typeface="Overpass"/>
                <a:ea typeface="Overpass"/>
                <a:cs typeface="Overpass"/>
                <a:sym typeface="Overpass"/>
              </a:rPr>
              <a:t>Debug.Log()</a:t>
            </a:r>
            <a:r>
              <a:rPr lang="en">
                <a:solidFill>
                  <a:srgbClr val="434343"/>
                </a:solidFill>
                <a:latin typeface="Overpass Light"/>
                <a:ea typeface="Overpass Light"/>
                <a:cs typeface="Overpass Light"/>
                <a:sym typeface="Overpass Light"/>
              </a:rPr>
              <a:t> statement.  There are many other places you can utilize these variables, but retrieving the stored information is as easy as simply typing its name. </a:t>
            </a:r>
            <a:endParaRPr>
              <a:solidFill>
                <a:srgbClr val="434343"/>
              </a:solidFill>
            </a:endParaRPr>
          </a:p>
        </p:txBody>
      </p:sp>
      <p:sp>
        <p:nvSpPr>
          <p:cNvPr id="549" name="Google Shape;549;p61"/>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Try It: Variables - 3</a:t>
            </a:r>
            <a:endParaRPr sz="3500" b="1">
              <a:solidFill>
                <a:srgbClr val="434343"/>
              </a:solidFill>
              <a:latin typeface="Overpass"/>
              <a:ea typeface="Overpass"/>
              <a:cs typeface="Overpass"/>
              <a:sym typeface="Overpass"/>
            </a:endParaRPr>
          </a:p>
        </p:txBody>
      </p:sp>
      <p:grpSp>
        <p:nvGrpSpPr>
          <p:cNvPr id="550" name="Google Shape;550;p61"/>
          <p:cNvGrpSpPr/>
          <p:nvPr/>
        </p:nvGrpSpPr>
        <p:grpSpPr>
          <a:xfrm>
            <a:off x="131164" y="170287"/>
            <a:ext cx="782291" cy="731330"/>
            <a:chOff x="2113284" y="786494"/>
            <a:chExt cx="952503" cy="952501"/>
          </a:xfrm>
        </p:grpSpPr>
        <p:sp>
          <p:nvSpPr>
            <p:cNvPr id="551" name="Google Shape;551;p6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52" name="Google Shape;552;p6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12" name="Picture 4" descr="Branding – Hack Club">
            <a:extLst>
              <a:ext uri="{FF2B5EF4-FFF2-40B4-BE49-F238E27FC236}">
                <a16:creationId xmlns:a16="http://schemas.microsoft.com/office/drawing/2014/main" id="{97E786BB-B219-4916-9520-F77C6D078D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557" name="Google Shape;557;p62"/>
          <p:cNvGrpSpPr/>
          <p:nvPr/>
        </p:nvGrpSpPr>
        <p:grpSpPr>
          <a:xfrm>
            <a:off x="131089" y="202512"/>
            <a:ext cx="782291" cy="731330"/>
            <a:chOff x="2113284" y="786494"/>
            <a:chExt cx="952503" cy="952501"/>
          </a:xfrm>
        </p:grpSpPr>
        <p:sp>
          <p:nvSpPr>
            <p:cNvPr id="558" name="Google Shape;558;p62"/>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62"/>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560" name="Google Shape;560;p62"/>
          <p:cNvSpPr txBox="1"/>
          <p:nvPr/>
        </p:nvSpPr>
        <p:spPr>
          <a:xfrm>
            <a:off x="131100" y="878825"/>
            <a:ext cx="8863500" cy="2880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Unity automatically assumes that any variables we create are private, meaning they can only be accessed by the script itself. We can do this manually as well:</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    </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ctr" rtl="0">
              <a:spcBef>
                <a:spcPts val="0"/>
              </a:spcBef>
              <a:spcAft>
                <a:spcPts val="0"/>
              </a:spcAft>
              <a:buNone/>
            </a:pPr>
            <a:r>
              <a:rPr lang="en" sz="1600" dirty="0">
                <a:solidFill>
                  <a:srgbClr val="434343"/>
                </a:solidFill>
                <a:latin typeface="Overpass Light"/>
                <a:ea typeface="Overpass Light"/>
                <a:cs typeface="Overpass Light"/>
                <a:sym typeface="Overpass Light"/>
              </a:rPr>
              <a:t>But you can also declare variables as public, which allows them to be used anywhere:</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ctr" rtl="0">
              <a:spcBef>
                <a:spcPts val="0"/>
              </a:spcBef>
              <a:spcAft>
                <a:spcPts val="0"/>
              </a:spcAft>
              <a:buNone/>
            </a:pPr>
            <a:r>
              <a:rPr lang="en" sz="1600" dirty="0">
                <a:solidFill>
                  <a:srgbClr val="434343"/>
                </a:solidFill>
                <a:latin typeface="Overpass Light"/>
                <a:ea typeface="Overpass Light"/>
                <a:cs typeface="Overpass Light"/>
                <a:sym typeface="Overpass Light"/>
              </a:rPr>
              <a:t>Change your variable by adding the word “public” to the beginning, then return to Unity and press play.  </a:t>
            </a:r>
            <a:endParaRPr sz="1600" dirty="0">
              <a:solidFill>
                <a:srgbClr val="434343"/>
              </a:solidFill>
              <a:latin typeface="Overpass Light"/>
              <a:ea typeface="Overpass Light"/>
              <a:cs typeface="Overpass Light"/>
              <a:sym typeface="Overpass Light"/>
            </a:endParaRPr>
          </a:p>
        </p:txBody>
      </p:sp>
      <p:graphicFrame>
        <p:nvGraphicFramePr>
          <p:cNvPr id="561" name="Google Shape;561;p62"/>
          <p:cNvGraphicFramePr/>
          <p:nvPr/>
        </p:nvGraphicFramePr>
        <p:xfrm>
          <a:off x="1600200" y="1672800"/>
          <a:ext cx="5989250" cy="337312"/>
        </p:xfrm>
        <a:graphic>
          <a:graphicData uri="http://schemas.openxmlformats.org/drawingml/2006/table">
            <a:tbl>
              <a:tblPr>
                <a:noFill/>
                <a:tableStyleId>{FA25C5E6-4470-4F80-A25D-A55CD36A0FA7}</a:tableStyleId>
              </a:tblPr>
              <a:tblGrid>
                <a:gridCol w="5989250">
                  <a:extLst>
                    <a:ext uri="{9D8B030D-6E8A-4147-A177-3AD203B41FA5}">
                      <a16:colId xmlns:a16="http://schemas.microsoft.com/office/drawing/2014/main" val="20000"/>
                    </a:ext>
                  </a:extLst>
                </a:gridCol>
              </a:tblGrid>
              <a:tr h="336550">
                <a:tc>
                  <a:txBody>
                    <a:bodyPr/>
                    <a:lstStyle/>
                    <a:p>
                      <a:pPr marL="0" lvl="0" indent="457200" algn="l" rtl="0">
                        <a:lnSpc>
                          <a:spcPct val="115000"/>
                        </a:lnSpc>
                        <a:spcBef>
                          <a:spcPts val="0"/>
                        </a:spcBef>
                        <a:spcAft>
                          <a:spcPts val="0"/>
                        </a:spcAft>
                        <a:buNone/>
                      </a:pPr>
                      <a:r>
                        <a:rPr lang="en" sz="1200" b="1" dirty="0">
                          <a:solidFill>
                            <a:srgbClr val="4A86E8"/>
                          </a:solidFill>
                          <a:latin typeface="Courier New"/>
                          <a:ea typeface="Courier New"/>
                          <a:cs typeface="Courier New"/>
                          <a:sym typeface="Courier New"/>
                        </a:rPr>
                        <a:t>private string</a:t>
                      </a:r>
                      <a:r>
                        <a:rPr lang="en" sz="1200" b="1" dirty="0">
                          <a:solidFill>
                            <a:srgbClr val="434343"/>
                          </a:solidFill>
                          <a:latin typeface="Courier New"/>
                          <a:ea typeface="Courier New"/>
                          <a:cs typeface="Courier New"/>
                          <a:sym typeface="Courier New"/>
                        </a:rPr>
                        <a:t> </a:t>
                      </a:r>
                      <a:r>
                        <a:rPr lang="en" sz="1200" b="1" dirty="0">
                          <a:solidFill>
                            <a:schemeClr val="lt1"/>
                          </a:solidFill>
                          <a:latin typeface="Courier New"/>
                          <a:ea typeface="Courier New"/>
                          <a:cs typeface="Courier New"/>
                          <a:sym typeface="Courier New"/>
                        </a:rPr>
                        <a:t>myMessage =</a:t>
                      </a:r>
                      <a:r>
                        <a:rPr lang="en" sz="1200" b="1" dirty="0">
                          <a:solidFill>
                            <a:srgbClr val="434343"/>
                          </a:solidFill>
                          <a:latin typeface="Courier New"/>
                          <a:ea typeface="Courier New"/>
                          <a:cs typeface="Courier New"/>
                          <a:sym typeface="Courier New"/>
                        </a:rPr>
                        <a:t> </a:t>
                      </a:r>
                      <a:r>
                        <a:rPr lang="en" sz="1200" b="1" dirty="0">
                          <a:solidFill>
                            <a:srgbClr val="FCE5CD"/>
                          </a:solidFill>
                          <a:latin typeface="Courier New"/>
                          <a:ea typeface="Courier New"/>
                          <a:cs typeface="Courier New"/>
                          <a:sym typeface="Courier New"/>
                        </a:rPr>
                        <a:t>"Goodbye, Universe!"</a:t>
                      </a:r>
                      <a:r>
                        <a:rPr lang="en" sz="1200" b="1" dirty="0">
                          <a:solidFill>
                            <a:schemeClr val="lt1"/>
                          </a:solidFill>
                          <a:latin typeface="Courier New"/>
                          <a:ea typeface="Courier New"/>
                          <a:cs typeface="Courier New"/>
                          <a:sym typeface="Courier New"/>
                        </a:rPr>
                        <a:t>;</a:t>
                      </a:r>
                      <a:endParaRPr sz="1200" dirty="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sp>
        <p:nvSpPr>
          <p:cNvPr id="562" name="Google Shape;562;p62"/>
          <p:cNvSpPr txBox="1"/>
          <p:nvPr/>
        </p:nvSpPr>
        <p:spPr>
          <a:xfrm>
            <a:off x="913375" y="169475"/>
            <a:ext cx="8148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Variable Scope</a:t>
            </a:r>
            <a:endParaRPr sz="3500" b="1">
              <a:solidFill>
                <a:srgbClr val="434343"/>
              </a:solidFill>
              <a:latin typeface="Overpass"/>
              <a:ea typeface="Overpass"/>
              <a:cs typeface="Overpass"/>
              <a:sym typeface="Overpass"/>
            </a:endParaRPr>
          </a:p>
        </p:txBody>
      </p:sp>
      <p:graphicFrame>
        <p:nvGraphicFramePr>
          <p:cNvPr id="563" name="Google Shape;563;p62"/>
          <p:cNvGraphicFramePr/>
          <p:nvPr/>
        </p:nvGraphicFramePr>
        <p:xfrm>
          <a:off x="1600200" y="2801275"/>
          <a:ext cx="5989250" cy="337312"/>
        </p:xfrm>
        <a:graphic>
          <a:graphicData uri="http://schemas.openxmlformats.org/drawingml/2006/table">
            <a:tbl>
              <a:tblPr>
                <a:noFill/>
                <a:tableStyleId>{FA25C5E6-4470-4F80-A25D-A55CD36A0FA7}</a:tableStyleId>
              </a:tblPr>
              <a:tblGrid>
                <a:gridCol w="5989250">
                  <a:extLst>
                    <a:ext uri="{9D8B030D-6E8A-4147-A177-3AD203B41FA5}">
                      <a16:colId xmlns:a16="http://schemas.microsoft.com/office/drawing/2014/main" val="20000"/>
                    </a:ext>
                  </a:extLst>
                </a:gridCol>
              </a:tblGrid>
              <a:tr h="336550">
                <a:tc>
                  <a:txBody>
                    <a:bodyPr/>
                    <a:lstStyle/>
                    <a:p>
                      <a:pPr marL="0" lvl="0" indent="457200" algn="l" rtl="0">
                        <a:lnSpc>
                          <a:spcPct val="115000"/>
                        </a:lnSpc>
                        <a:spcBef>
                          <a:spcPts val="0"/>
                        </a:spcBef>
                        <a:spcAft>
                          <a:spcPts val="0"/>
                        </a:spcAft>
                        <a:buNone/>
                      </a:pPr>
                      <a:r>
                        <a:rPr lang="en" sz="1200" b="1" dirty="0">
                          <a:solidFill>
                            <a:srgbClr val="4A86E8"/>
                          </a:solidFill>
                          <a:latin typeface="Courier New"/>
                          <a:ea typeface="Courier New"/>
                          <a:cs typeface="Courier New"/>
                          <a:sym typeface="Courier New"/>
                        </a:rPr>
                        <a:t>public string</a:t>
                      </a:r>
                      <a:r>
                        <a:rPr lang="en" sz="1200" b="1" dirty="0">
                          <a:solidFill>
                            <a:srgbClr val="434343"/>
                          </a:solidFill>
                          <a:latin typeface="Courier New"/>
                          <a:ea typeface="Courier New"/>
                          <a:cs typeface="Courier New"/>
                          <a:sym typeface="Courier New"/>
                        </a:rPr>
                        <a:t> </a:t>
                      </a:r>
                      <a:r>
                        <a:rPr lang="en" sz="1200" b="1" dirty="0">
                          <a:solidFill>
                            <a:schemeClr val="lt1"/>
                          </a:solidFill>
                          <a:latin typeface="Courier New"/>
                          <a:ea typeface="Courier New"/>
                          <a:cs typeface="Courier New"/>
                          <a:sym typeface="Courier New"/>
                        </a:rPr>
                        <a:t>myMessage =</a:t>
                      </a:r>
                      <a:r>
                        <a:rPr lang="en" sz="1200" b="1" dirty="0">
                          <a:solidFill>
                            <a:srgbClr val="434343"/>
                          </a:solidFill>
                          <a:latin typeface="Courier New"/>
                          <a:ea typeface="Courier New"/>
                          <a:cs typeface="Courier New"/>
                          <a:sym typeface="Courier New"/>
                        </a:rPr>
                        <a:t> </a:t>
                      </a:r>
                      <a:r>
                        <a:rPr lang="en" sz="1200" b="1" dirty="0">
                          <a:solidFill>
                            <a:srgbClr val="FCE5CD"/>
                          </a:solidFill>
                          <a:latin typeface="Courier New"/>
                          <a:ea typeface="Courier New"/>
                          <a:cs typeface="Courier New"/>
                          <a:sym typeface="Courier New"/>
                        </a:rPr>
                        <a:t>"Goodbye, Universe!"</a:t>
                      </a:r>
                      <a:r>
                        <a:rPr lang="en" sz="1200" b="1" dirty="0">
                          <a:solidFill>
                            <a:schemeClr val="lt1"/>
                          </a:solidFill>
                          <a:latin typeface="Courier New"/>
                          <a:ea typeface="Courier New"/>
                          <a:cs typeface="Courier New"/>
                          <a:sym typeface="Courier New"/>
                        </a:rPr>
                        <a:t>;</a:t>
                      </a:r>
                      <a:endParaRPr sz="1200" dirty="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sp>
        <p:nvSpPr>
          <p:cNvPr id="564" name="Google Shape;564;p62"/>
          <p:cNvSpPr/>
          <p:nvPr/>
        </p:nvSpPr>
        <p:spPr>
          <a:xfrm>
            <a:off x="1258950" y="1752275"/>
            <a:ext cx="782400" cy="17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2"/>
          <p:cNvSpPr/>
          <p:nvPr/>
        </p:nvSpPr>
        <p:spPr>
          <a:xfrm>
            <a:off x="1258950" y="2880750"/>
            <a:ext cx="782400" cy="17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6" name="Google Shape;566;p62"/>
          <p:cNvPicPr preferRelativeResize="0"/>
          <p:nvPr/>
        </p:nvPicPr>
        <p:blipFill>
          <a:blip r:embed="rId3">
            <a:alphaModFix/>
          </a:blip>
          <a:stretch>
            <a:fillRect/>
          </a:stretch>
        </p:blipFill>
        <p:spPr>
          <a:xfrm>
            <a:off x="3627350" y="4051800"/>
            <a:ext cx="3349085" cy="797400"/>
          </a:xfrm>
          <a:prstGeom prst="rect">
            <a:avLst/>
          </a:prstGeom>
          <a:noFill/>
          <a:ln>
            <a:noFill/>
          </a:ln>
        </p:spPr>
      </p:pic>
      <p:sp>
        <p:nvSpPr>
          <p:cNvPr id="567" name="Google Shape;567;p62"/>
          <p:cNvSpPr txBox="1"/>
          <p:nvPr/>
        </p:nvSpPr>
        <p:spPr>
          <a:xfrm>
            <a:off x="215625" y="3937875"/>
            <a:ext cx="3252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434343"/>
                </a:solidFill>
                <a:latin typeface="Overpass Light"/>
                <a:ea typeface="Overpass Light"/>
                <a:cs typeface="Overpass Light"/>
                <a:sym typeface="Overpass Light"/>
              </a:rPr>
              <a:t>In the </a:t>
            </a:r>
            <a:r>
              <a:rPr lang="en" sz="1500" b="1">
                <a:solidFill>
                  <a:srgbClr val="434343"/>
                </a:solidFill>
                <a:latin typeface="Overpass"/>
                <a:ea typeface="Overpass"/>
                <a:cs typeface="Overpass"/>
                <a:sym typeface="Overpass"/>
              </a:rPr>
              <a:t>Inspector Tab</a:t>
            </a:r>
            <a:r>
              <a:rPr lang="en" sz="1500">
                <a:solidFill>
                  <a:srgbClr val="434343"/>
                </a:solidFill>
                <a:latin typeface="Overpass Light"/>
                <a:ea typeface="Overpass Light"/>
                <a:cs typeface="Overpass Light"/>
                <a:sym typeface="Overpass Light"/>
              </a:rPr>
              <a:t> of our </a:t>
            </a:r>
            <a:r>
              <a:rPr lang="en" sz="1500" b="1">
                <a:solidFill>
                  <a:srgbClr val="434343"/>
                </a:solidFill>
                <a:latin typeface="Overpass"/>
                <a:ea typeface="Overpass"/>
                <a:cs typeface="Overpass"/>
                <a:sym typeface="Overpass"/>
              </a:rPr>
              <a:t>GameObject</a:t>
            </a:r>
            <a:r>
              <a:rPr lang="en" sz="1500">
                <a:solidFill>
                  <a:srgbClr val="434343"/>
                </a:solidFill>
                <a:latin typeface="Overpass Light"/>
                <a:ea typeface="Overpass Light"/>
                <a:cs typeface="Overpass Light"/>
                <a:sym typeface="Overpass Light"/>
              </a:rPr>
              <a:t> under the </a:t>
            </a:r>
            <a:r>
              <a:rPr lang="en" sz="1500" b="1">
                <a:solidFill>
                  <a:srgbClr val="434343"/>
                </a:solidFill>
                <a:latin typeface="Overpass"/>
                <a:ea typeface="Overpass"/>
                <a:cs typeface="Overpass"/>
                <a:sym typeface="Overpass"/>
              </a:rPr>
              <a:t>Script component</a:t>
            </a:r>
            <a:r>
              <a:rPr lang="en" sz="1500">
                <a:solidFill>
                  <a:srgbClr val="434343"/>
                </a:solidFill>
                <a:latin typeface="Overpass Light"/>
                <a:ea typeface="Overpass Light"/>
                <a:cs typeface="Overpass Light"/>
                <a:sym typeface="Overpass Light"/>
              </a:rPr>
              <a:t> you will now see your variable, and can even edit it!</a:t>
            </a:r>
            <a:endParaRPr sz="1300"/>
          </a:p>
        </p:txBody>
      </p:sp>
      <p:sp>
        <p:nvSpPr>
          <p:cNvPr id="568" name="Google Shape;568;p62"/>
          <p:cNvSpPr/>
          <p:nvPr/>
        </p:nvSpPr>
        <p:spPr>
          <a:xfrm>
            <a:off x="3208900" y="4523675"/>
            <a:ext cx="583200" cy="17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4" descr="Branding – Hack Club">
            <a:extLst>
              <a:ext uri="{FF2B5EF4-FFF2-40B4-BE49-F238E27FC236}">
                <a16:creationId xmlns:a16="http://schemas.microsoft.com/office/drawing/2014/main" id="{9DCFC4F8-D970-4579-B1B3-93E51452C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grpSp>
        <p:nvGrpSpPr>
          <p:cNvPr id="573" name="Google Shape;573;p63"/>
          <p:cNvGrpSpPr/>
          <p:nvPr/>
        </p:nvGrpSpPr>
        <p:grpSpPr>
          <a:xfrm>
            <a:off x="131089" y="202512"/>
            <a:ext cx="782291" cy="731330"/>
            <a:chOff x="2113284" y="786494"/>
            <a:chExt cx="952503" cy="952501"/>
          </a:xfrm>
        </p:grpSpPr>
        <p:sp>
          <p:nvSpPr>
            <p:cNvPr id="574" name="Google Shape;574;p63"/>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75" name="Google Shape;575;p63"/>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576" name="Google Shape;576;p63"/>
          <p:cNvSpPr txBox="1"/>
          <p:nvPr/>
        </p:nvSpPr>
        <p:spPr>
          <a:xfrm>
            <a:off x="180875" y="1056350"/>
            <a:ext cx="4092300" cy="38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One special thing about </a:t>
            </a:r>
            <a:r>
              <a:rPr lang="en" sz="1600" b="1" dirty="0">
                <a:solidFill>
                  <a:srgbClr val="434343"/>
                </a:solidFill>
                <a:latin typeface="Overpass"/>
                <a:ea typeface="Overpass"/>
                <a:cs typeface="Overpass"/>
                <a:sym typeface="Overpass"/>
              </a:rPr>
              <a:t>Unity</a:t>
            </a:r>
            <a:r>
              <a:rPr lang="en" sz="1600" dirty="0">
                <a:solidFill>
                  <a:srgbClr val="434343"/>
                </a:solidFill>
                <a:latin typeface="Overpass Light"/>
                <a:ea typeface="Overpass Light"/>
                <a:cs typeface="Overpass Light"/>
                <a:sym typeface="Overpass Light"/>
              </a:rPr>
              <a:t> is the information stored in a </a:t>
            </a:r>
            <a:r>
              <a:rPr lang="en" sz="1600" b="1" dirty="0">
                <a:solidFill>
                  <a:srgbClr val="434343"/>
                </a:solidFill>
                <a:latin typeface="Overpass"/>
                <a:ea typeface="Overpass"/>
                <a:cs typeface="Overpass"/>
                <a:sym typeface="Overpass"/>
              </a:rPr>
              <a:t>variable</a:t>
            </a:r>
            <a:r>
              <a:rPr lang="en" sz="1600" dirty="0">
                <a:solidFill>
                  <a:srgbClr val="434343"/>
                </a:solidFill>
                <a:latin typeface="Overpass Light"/>
                <a:ea typeface="Overpass Light"/>
                <a:cs typeface="Overpass Light"/>
                <a:sym typeface="Overpass Light"/>
              </a:rPr>
              <a:t> in the </a:t>
            </a:r>
            <a:r>
              <a:rPr lang="en" sz="1600" b="1" dirty="0">
                <a:solidFill>
                  <a:srgbClr val="434343"/>
                </a:solidFill>
                <a:latin typeface="Overpass"/>
                <a:ea typeface="Overpass"/>
                <a:cs typeface="Overpass"/>
                <a:sym typeface="Overpass"/>
              </a:rPr>
              <a:t>Inspector Tab</a:t>
            </a:r>
            <a:r>
              <a:rPr lang="en" sz="1600" dirty="0">
                <a:solidFill>
                  <a:srgbClr val="434343"/>
                </a:solidFill>
                <a:latin typeface="Overpass Light"/>
                <a:ea typeface="Overpass Light"/>
                <a:cs typeface="Overpass Light"/>
                <a:sym typeface="Overpass Light"/>
              </a:rPr>
              <a:t> overrules the information you assigned in your </a:t>
            </a:r>
            <a:r>
              <a:rPr lang="en" sz="1600" b="1" dirty="0">
                <a:solidFill>
                  <a:srgbClr val="434343"/>
                </a:solidFill>
                <a:latin typeface="Overpass"/>
                <a:ea typeface="Overpass"/>
                <a:cs typeface="Overpass"/>
                <a:sym typeface="Overpass"/>
              </a:rPr>
              <a:t>script</a:t>
            </a:r>
            <a:r>
              <a:rPr lang="en" sz="1600" dirty="0">
                <a:solidFill>
                  <a:srgbClr val="434343"/>
                </a:solidFill>
                <a:latin typeface="Overpass Light"/>
                <a:ea typeface="Overpass Light"/>
                <a:cs typeface="Overpass Light"/>
                <a:sym typeface="Overpass Light"/>
              </a:rPr>
              <a:t>.  </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This means if you change “My First Message” in </a:t>
            </a:r>
            <a:r>
              <a:rPr lang="en" sz="1600" b="1" dirty="0">
                <a:solidFill>
                  <a:srgbClr val="434343"/>
                </a:solidFill>
                <a:latin typeface="Overpass"/>
                <a:ea typeface="Overpass"/>
                <a:cs typeface="Overpass"/>
                <a:sym typeface="Overpass"/>
              </a:rPr>
              <a:t>Unity</a:t>
            </a:r>
            <a:r>
              <a:rPr lang="en" sz="1600" dirty="0">
                <a:solidFill>
                  <a:srgbClr val="434343"/>
                </a:solidFill>
                <a:latin typeface="Overpass Light"/>
                <a:ea typeface="Overpass Light"/>
                <a:cs typeface="Overpass Light"/>
                <a:sym typeface="Overpass Light"/>
              </a:rPr>
              <a:t>, it will remain that way even if you change it in your </a:t>
            </a:r>
            <a:r>
              <a:rPr lang="en" sz="1600" b="1" dirty="0">
                <a:solidFill>
                  <a:srgbClr val="434343"/>
                </a:solidFill>
                <a:latin typeface="Overpass"/>
                <a:ea typeface="Overpass"/>
                <a:cs typeface="Overpass"/>
                <a:sym typeface="Overpass"/>
              </a:rPr>
              <a:t>script</a:t>
            </a:r>
            <a:r>
              <a:rPr lang="en" sz="1600" dirty="0">
                <a:solidFill>
                  <a:srgbClr val="434343"/>
                </a:solidFill>
                <a:latin typeface="Overpass Light"/>
                <a:ea typeface="Overpass Light"/>
                <a:cs typeface="Overpass Light"/>
                <a:sym typeface="Overpass Light"/>
              </a:rPr>
              <a:t>.  </a:t>
            </a:r>
            <a:r>
              <a:rPr lang="en" sz="1600" b="1" dirty="0">
                <a:solidFill>
                  <a:srgbClr val="434343"/>
                </a:solidFill>
                <a:latin typeface="Overpass"/>
                <a:ea typeface="Overpass"/>
                <a:cs typeface="Overpass"/>
                <a:sym typeface="Overpass"/>
              </a:rPr>
              <a:t>Unity</a:t>
            </a:r>
            <a:r>
              <a:rPr lang="en" sz="1600" dirty="0">
                <a:solidFill>
                  <a:srgbClr val="434343"/>
                </a:solidFill>
                <a:latin typeface="Overpass Light"/>
                <a:ea typeface="Overpass Light"/>
                <a:cs typeface="Overpass Light"/>
                <a:sym typeface="Overpass Light"/>
              </a:rPr>
              <a:t> values overrule values assigned in the script.</a:t>
            </a: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6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b="1" i="1" dirty="0">
                <a:solidFill>
                  <a:srgbClr val="434343"/>
                </a:solidFill>
                <a:latin typeface="Overpass"/>
                <a:ea typeface="Overpass"/>
                <a:cs typeface="Overpass"/>
                <a:sym typeface="Overpass"/>
              </a:rPr>
              <a:t>*Note:  Values assigned while the game is running in preview mode are temporary and are reset when you stop the preview.</a:t>
            </a:r>
            <a:endParaRPr sz="1600" b="1" i="1" dirty="0">
              <a:solidFill>
                <a:srgbClr val="434343"/>
              </a:solidFill>
              <a:latin typeface="Overpass"/>
              <a:ea typeface="Overpass"/>
              <a:cs typeface="Overpass"/>
              <a:sym typeface="Overpass"/>
            </a:endParaRPr>
          </a:p>
        </p:txBody>
      </p:sp>
      <p:sp>
        <p:nvSpPr>
          <p:cNvPr id="577" name="Google Shape;577;p63"/>
          <p:cNvSpPr txBox="1"/>
          <p:nvPr/>
        </p:nvSpPr>
        <p:spPr>
          <a:xfrm>
            <a:off x="913375" y="169475"/>
            <a:ext cx="8148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Variable Scope</a:t>
            </a:r>
            <a:endParaRPr sz="3500" b="1">
              <a:solidFill>
                <a:srgbClr val="434343"/>
              </a:solidFill>
              <a:latin typeface="Overpass"/>
              <a:ea typeface="Overpass"/>
              <a:cs typeface="Overpass"/>
              <a:sym typeface="Overpass"/>
            </a:endParaRPr>
          </a:p>
        </p:txBody>
      </p:sp>
      <p:graphicFrame>
        <p:nvGraphicFramePr>
          <p:cNvPr id="578" name="Google Shape;578;p63"/>
          <p:cNvGraphicFramePr/>
          <p:nvPr/>
        </p:nvGraphicFramePr>
        <p:xfrm>
          <a:off x="4438950" y="3489975"/>
          <a:ext cx="4469825" cy="337312"/>
        </p:xfrm>
        <a:graphic>
          <a:graphicData uri="http://schemas.openxmlformats.org/drawingml/2006/table">
            <a:tbl>
              <a:tblPr>
                <a:noFill/>
                <a:tableStyleId>{FA25C5E6-4470-4F80-A25D-A55CD36A0FA7}</a:tableStyleId>
              </a:tblPr>
              <a:tblGrid>
                <a:gridCol w="4469825">
                  <a:extLst>
                    <a:ext uri="{9D8B030D-6E8A-4147-A177-3AD203B41FA5}">
                      <a16:colId xmlns:a16="http://schemas.microsoft.com/office/drawing/2014/main" val="20000"/>
                    </a:ext>
                  </a:extLst>
                </a:gridCol>
              </a:tblGrid>
              <a:tr h="336550">
                <a:tc>
                  <a:txBody>
                    <a:bodyPr/>
                    <a:lstStyle/>
                    <a:p>
                      <a:pPr marL="0" lvl="0" indent="0" algn="l" rtl="0">
                        <a:lnSpc>
                          <a:spcPct val="115000"/>
                        </a:lnSpc>
                        <a:spcBef>
                          <a:spcPts val="0"/>
                        </a:spcBef>
                        <a:spcAft>
                          <a:spcPts val="0"/>
                        </a:spcAft>
                        <a:buNone/>
                      </a:pPr>
                      <a:r>
                        <a:rPr lang="en" sz="1200" b="1">
                          <a:solidFill>
                            <a:srgbClr val="4A86E8"/>
                          </a:solidFill>
                          <a:latin typeface="Courier New"/>
                          <a:ea typeface="Courier New"/>
                          <a:cs typeface="Courier New"/>
                          <a:sym typeface="Courier New"/>
                        </a:rPr>
                        <a:t>public string</a:t>
                      </a:r>
                      <a:r>
                        <a:rPr lang="en" sz="1200" b="1">
                          <a:solidFill>
                            <a:srgbClr val="434343"/>
                          </a:solidFill>
                          <a:latin typeface="Courier New"/>
                          <a:ea typeface="Courier New"/>
                          <a:cs typeface="Courier New"/>
                          <a:sym typeface="Courier New"/>
                        </a:rPr>
                        <a:t> </a:t>
                      </a:r>
                      <a:r>
                        <a:rPr lang="en" sz="1200" b="1">
                          <a:solidFill>
                            <a:schemeClr val="lt1"/>
                          </a:solidFill>
                          <a:latin typeface="Courier New"/>
                          <a:ea typeface="Courier New"/>
                          <a:cs typeface="Courier New"/>
                          <a:sym typeface="Courier New"/>
                        </a:rPr>
                        <a:t>myMessage =</a:t>
                      </a:r>
                      <a:r>
                        <a:rPr lang="en" sz="1200" b="1">
                          <a:solidFill>
                            <a:srgbClr val="434343"/>
                          </a:solidFill>
                          <a:latin typeface="Courier New"/>
                          <a:ea typeface="Courier New"/>
                          <a:cs typeface="Courier New"/>
                          <a:sym typeface="Courier New"/>
                        </a:rPr>
                        <a:t> </a:t>
                      </a:r>
                      <a:r>
                        <a:rPr lang="en" sz="1200" b="1">
                          <a:solidFill>
                            <a:srgbClr val="FCE5CD"/>
                          </a:solidFill>
                          <a:latin typeface="Courier New"/>
                          <a:ea typeface="Courier New"/>
                          <a:cs typeface="Courier New"/>
                          <a:sym typeface="Courier New"/>
                        </a:rPr>
                        <a:t>"Goodbye"</a:t>
                      </a:r>
                      <a:r>
                        <a:rPr lang="en" sz="1200" b="1">
                          <a:solidFill>
                            <a:schemeClr val="lt1"/>
                          </a:solidFill>
                          <a:latin typeface="Courier New"/>
                          <a:ea typeface="Courier New"/>
                          <a:cs typeface="Courier New"/>
                          <a:sym typeface="Courier New"/>
                        </a:rPr>
                        <a:t>;</a:t>
                      </a:r>
                      <a:endParaRPr sz="120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pic>
        <p:nvPicPr>
          <p:cNvPr id="579" name="Google Shape;579;p63"/>
          <p:cNvPicPr preferRelativeResize="0"/>
          <p:nvPr/>
        </p:nvPicPr>
        <p:blipFill>
          <a:blip r:embed="rId3">
            <a:alphaModFix/>
          </a:blip>
          <a:stretch>
            <a:fillRect/>
          </a:stretch>
        </p:blipFill>
        <p:spPr>
          <a:xfrm>
            <a:off x="4438950" y="1056350"/>
            <a:ext cx="4469825" cy="1064248"/>
          </a:xfrm>
          <a:prstGeom prst="rect">
            <a:avLst/>
          </a:prstGeom>
          <a:noFill/>
          <a:ln>
            <a:noFill/>
          </a:ln>
        </p:spPr>
      </p:pic>
      <p:sp>
        <p:nvSpPr>
          <p:cNvPr id="580" name="Google Shape;580;p63"/>
          <p:cNvSpPr/>
          <p:nvPr/>
        </p:nvSpPr>
        <p:spPr>
          <a:xfrm>
            <a:off x="3988800" y="1719750"/>
            <a:ext cx="583200" cy="17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3"/>
          <p:cNvSpPr/>
          <p:nvPr/>
        </p:nvSpPr>
        <p:spPr>
          <a:xfrm rot="-2700000">
            <a:off x="5665855" y="2098146"/>
            <a:ext cx="782343" cy="17776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3"/>
          <p:cNvSpPr txBox="1"/>
          <p:nvPr/>
        </p:nvSpPr>
        <p:spPr>
          <a:xfrm>
            <a:off x="4505625" y="2406325"/>
            <a:ext cx="4403100"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434343"/>
                </a:solidFill>
                <a:latin typeface="Overpass Light"/>
                <a:ea typeface="Overpass Light"/>
                <a:cs typeface="Overpass Light"/>
                <a:sym typeface="Overpass Light"/>
              </a:rPr>
              <a:t>Try this by changing the value of </a:t>
            </a:r>
            <a:r>
              <a:rPr lang="en" sz="1600" i="1" dirty="0">
                <a:solidFill>
                  <a:srgbClr val="434343"/>
                </a:solidFill>
                <a:latin typeface="Overpass Light"/>
                <a:ea typeface="Overpass Light"/>
                <a:cs typeface="Overpass Light"/>
                <a:sym typeface="Overpass Light"/>
              </a:rPr>
              <a:t>MyMessage</a:t>
            </a:r>
            <a:r>
              <a:rPr lang="en" sz="1600" dirty="0">
                <a:solidFill>
                  <a:srgbClr val="434343"/>
                </a:solidFill>
                <a:latin typeface="Overpass Light"/>
                <a:ea typeface="Overpass Light"/>
                <a:cs typeface="Overpass Light"/>
                <a:sym typeface="Overpass Light"/>
              </a:rPr>
              <a:t> in the Unity Inspector to “My Unity Message”.   Then return to your script and assign myMessage to “Goodbye”.</a:t>
            </a:r>
            <a:endParaRPr sz="1600" dirty="0">
              <a:solidFill>
                <a:srgbClr val="434343"/>
              </a:solidFill>
              <a:latin typeface="Overpass Light"/>
              <a:ea typeface="Overpass Light"/>
              <a:cs typeface="Overpass Light"/>
              <a:sym typeface="Overpass Light"/>
            </a:endParaRPr>
          </a:p>
        </p:txBody>
      </p:sp>
      <p:sp>
        <p:nvSpPr>
          <p:cNvPr id="583" name="Google Shape;583;p63"/>
          <p:cNvSpPr txBox="1"/>
          <p:nvPr/>
        </p:nvSpPr>
        <p:spPr>
          <a:xfrm>
            <a:off x="4505625" y="3938125"/>
            <a:ext cx="4403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rgbClr val="434343"/>
                </a:solidFill>
                <a:latin typeface="Overpass Light"/>
                <a:ea typeface="Overpass Light"/>
                <a:cs typeface="Overpass Light"/>
                <a:sym typeface="Overpass Light"/>
              </a:rPr>
              <a:t>Press play and see what appears in the console.</a:t>
            </a:r>
            <a:endParaRPr dirty="0">
              <a:solidFill>
                <a:srgbClr val="434343"/>
              </a:solidFill>
              <a:latin typeface="Overpass Light"/>
              <a:ea typeface="Overpass Light"/>
              <a:cs typeface="Overpass Light"/>
              <a:sym typeface="Overpass Light"/>
            </a:endParaRPr>
          </a:p>
        </p:txBody>
      </p:sp>
      <p:pic>
        <p:nvPicPr>
          <p:cNvPr id="13" name="Picture 4" descr="Branding – Hack Club">
            <a:extLst>
              <a:ext uri="{FF2B5EF4-FFF2-40B4-BE49-F238E27FC236}">
                <a16:creationId xmlns:a16="http://schemas.microsoft.com/office/drawing/2014/main" id="{1AF3E8D7-FF6A-419A-AEFE-B883FD90E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grpSp>
        <p:nvGrpSpPr>
          <p:cNvPr id="588" name="Google Shape;588;p64"/>
          <p:cNvGrpSpPr/>
          <p:nvPr/>
        </p:nvGrpSpPr>
        <p:grpSpPr>
          <a:xfrm>
            <a:off x="131089" y="202512"/>
            <a:ext cx="782291" cy="731330"/>
            <a:chOff x="2113284" y="786494"/>
            <a:chExt cx="952503" cy="952501"/>
          </a:xfrm>
        </p:grpSpPr>
        <p:sp>
          <p:nvSpPr>
            <p:cNvPr id="589" name="Google Shape;589;p64"/>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90" name="Google Shape;590;p64"/>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591" name="Google Shape;591;p64"/>
          <p:cNvSpPr txBox="1"/>
          <p:nvPr/>
        </p:nvSpPr>
        <p:spPr>
          <a:xfrm>
            <a:off x="1087000" y="169475"/>
            <a:ext cx="7974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Start() vs. Update()</a:t>
            </a:r>
            <a:endParaRPr sz="3500" b="1">
              <a:solidFill>
                <a:srgbClr val="434343"/>
              </a:solidFill>
              <a:latin typeface="Overpass"/>
              <a:ea typeface="Overpass"/>
              <a:cs typeface="Overpass"/>
              <a:sym typeface="Overpass"/>
            </a:endParaRPr>
          </a:p>
        </p:txBody>
      </p:sp>
      <p:sp>
        <p:nvSpPr>
          <p:cNvPr id="592" name="Google Shape;592;p64"/>
          <p:cNvSpPr txBox="1"/>
          <p:nvPr/>
        </p:nvSpPr>
        <p:spPr>
          <a:xfrm>
            <a:off x="439800" y="966875"/>
            <a:ext cx="82644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solidFill>
                  <a:srgbClr val="434343"/>
                </a:solidFill>
                <a:latin typeface="Overpass Light"/>
                <a:ea typeface="Overpass Light"/>
                <a:cs typeface="Overpass Light"/>
                <a:sym typeface="Overpass Light"/>
              </a:rPr>
              <a:t>Another thing we need to remember is that code placed inside the </a:t>
            </a:r>
            <a:r>
              <a:rPr lang="en" sz="1400" b="1" dirty="0">
                <a:solidFill>
                  <a:srgbClr val="434343"/>
                </a:solidFill>
                <a:latin typeface="Overpass"/>
                <a:ea typeface="Overpass"/>
                <a:cs typeface="Overpass"/>
                <a:sym typeface="Overpass"/>
              </a:rPr>
              <a:t>Start()</a:t>
            </a:r>
            <a:r>
              <a:rPr lang="en" sz="1400" dirty="0">
                <a:solidFill>
                  <a:srgbClr val="434343"/>
                </a:solidFill>
                <a:latin typeface="Overpass Light"/>
                <a:ea typeface="Overpass Light"/>
                <a:cs typeface="Overpass Light"/>
                <a:sym typeface="Overpass Light"/>
              </a:rPr>
              <a:t> </a:t>
            </a:r>
            <a:r>
              <a:rPr lang="en" sz="1400" b="1" dirty="0">
                <a:solidFill>
                  <a:srgbClr val="434343"/>
                </a:solidFill>
                <a:latin typeface="Overpass"/>
                <a:ea typeface="Overpass"/>
                <a:cs typeface="Overpass"/>
                <a:sym typeface="Overpass"/>
              </a:rPr>
              <a:t>function</a:t>
            </a:r>
            <a:r>
              <a:rPr lang="en" sz="1400" dirty="0">
                <a:solidFill>
                  <a:srgbClr val="434343"/>
                </a:solidFill>
                <a:latin typeface="Overpass Light"/>
                <a:ea typeface="Overpass Light"/>
                <a:cs typeface="Overpass Light"/>
                <a:sym typeface="Overpass Light"/>
              </a:rPr>
              <a:t> will run just one time.  But code placed inside the </a:t>
            </a:r>
            <a:r>
              <a:rPr lang="en" sz="1400" b="1" dirty="0">
                <a:solidFill>
                  <a:srgbClr val="434343"/>
                </a:solidFill>
                <a:latin typeface="Overpass"/>
                <a:ea typeface="Overpass"/>
                <a:cs typeface="Overpass"/>
                <a:sym typeface="Overpass"/>
              </a:rPr>
              <a:t>Update() function</a:t>
            </a:r>
            <a:r>
              <a:rPr lang="en" sz="1400" dirty="0">
                <a:solidFill>
                  <a:srgbClr val="434343"/>
                </a:solidFill>
                <a:latin typeface="Overpass Light"/>
                <a:ea typeface="Overpass Light"/>
                <a:cs typeface="Overpass Light"/>
                <a:sym typeface="Overpass Light"/>
              </a:rPr>
              <a:t> will run repeatedly.   Try this by moving your </a:t>
            </a:r>
            <a:r>
              <a:rPr lang="en" sz="1400" b="1" dirty="0">
                <a:solidFill>
                  <a:srgbClr val="434343"/>
                </a:solidFill>
                <a:latin typeface="Overpass"/>
                <a:ea typeface="Overpass"/>
                <a:cs typeface="Overpass"/>
                <a:sym typeface="Overpass"/>
              </a:rPr>
              <a:t>Debug.Log(myMessage)</a:t>
            </a:r>
            <a:r>
              <a:rPr lang="en" sz="1400" dirty="0">
                <a:solidFill>
                  <a:srgbClr val="434343"/>
                </a:solidFill>
                <a:latin typeface="Overpass Light"/>
                <a:ea typeface="Overpass Light"/>
                <a:cs typeface="Overpass Light"/>
                <a:sym typeface="Overpass Light"/>
              </a:rPr>
              <a:t> statement from </a:t>
            </a:r>
            <a:r>
              <a:rPr lang="en" sz="1400" b="1" dirty="0">
                <a:solidFill>
                  <a:srgbClr val="434343"/>
                </a:solidFill>
                <a:latin typeface="Overpass"/>
                <a:ea typeface="Overpass"/>
                <a:cs typeface="Overpass"/>
                <a:sym typeface="Overpass"/>
              </a:rPr>
              <a:t>Start()</a:t>
            </a:r>
            <a:r>
              <a:rPr lang="en" sz="1400" dirty="0">
                <a:solidFill>
                  <a:srgbClr val="434343"/>
                </a:solidFill>
                <a:latin typeface="Overpass Light"/>
                <a:ea typeface="Overpass Light"/>
                <a:cs typeface="Overpass Light"/>
                <a:sym typeface="Overpass Light"/>
              </a:rPr>
              <a:t> to </a:t>
            </a:r>
            <a:r>
              <a:rPr lang="en" sz="1400" b="1" dirty="0">
                <a:solidFill>
                  <a:srgbClr val="434343"/>
                </a:solidFill>
                <a:latin typeface="Overpass"/>
                <a:ea typeface="Overpass"/>
                <a:cs typeface="Overpass"/>
                <a:sym typeface="Overpass"/>
              </a:rPr>
              <a:t>Update()</a:t>
            </a:r>
            <a:r>
              <a:rPr lang="en" sz="1400" dirty="0">
                <a:solidFill>
                  <a:srgbClr val="434343"/>
                </a:solidFill>
                <a:latin typeface="Overpass Light"/>
                <a:ea typeface="Overpass Light"/>
                <a:cs typeface="Overpass Light"/>
                <a:sym typeface="Overpass Light"/>
              </a:rPr>
              <a:t>, save the script return to </a:t>
            </a:r>
            <a:r>
              <a:rPr lang="en" sz="1400" b="1" dirty="0">
                <a:solidFill>
                  <a:srgbClr val="434343"/>
                </a:solidFill>
                <a:latin typeface="Overpass"/>
                <a:ea typeface="Overpass"/>
                <a:cs typeface="Overpass"/>
                <a:sym typeface="Overpass"/>
              </a:rPr>
              <a:t>Unity</a:t>
            </a:r>
            <a:r>
              <a:rPr lang="en" sz="1400" dirty="0">
                <a:solidFill>
                  <a:srgbClr val="434343"/>
                </a:solidFill>
                <a:latin typeface="Overpass Light"/>
                <a:ea typeface="Overpass Light"/>
                <a:cs typeface="Overpass Light"/>
                <a:sym typeface="Overpass Light"/>
              </a:rPr>
              <a:t> and restart your preview.</a:t>
            </a:r>
            <a:endParaRPr sz="1400" dirty="0">
              <a:solidFill>
                <a:srgbClr val="434343"/>
              </a:solidFill>
              <a:latin typeface="Overpass Light"/>
              <a:ea typeface="Overpass Light"/>
              <a:cs typeface="Overpass Light"/>
              <a:sym typeface="Overpass Light"/>
            </a:endParaRPr>
          </a:p>
        </p:txBody>
      </p:sp>
      <p:pic>
        <p:nvPicPr>
          <p:cNvPr id="593" name="Google Shape;593;p64"/>
          <p:cNvPicPr preferRelativeResize="0"/>
          <p:nvPr/>
        </p:nvPicPr>
        <p:blipFill>
          <a:blip r:embed="rId3">
            <a:alphaModFix/>
          </a:blip>
          <a:stretch>
            <a:fillRect/>
          </a:stretch>
        </p:blipFill>
        <p:spPr>
          <a:xfrm>
            <a:off x="285150" y="1976050"/>
            <a:ext cx="4797743" cy="2696700"/>
          </a:xfrm>
          <a:prstGeom prst="rect">
            <a:avLst/>
          </a:prstGeom>
          <a:noFill/>
          <a:ln>
            <a:noFill/>
          </a:ln>
        </p:spPr>
      </p:pic>
      <p:sp>
        <p:nvSpPr>
          <p:cNvPr id="594" name="Google Shape;594;p64"/>
          <p:cNvSpPr/>
          <p:nvPr/>
        </p:nvSpPr>
        <p:spPr>
          <a:xfrm>
            <a:off x="597425" y="3144800"/>
            <a:ext cx="696900" cy="1244700"/>
          </a:xfrm>
          <a:prstGeom prst="curvedRightArrow">
            <a:avLst>
              <a:gd name="adj1" fmla="val 21269"/>
              <a:gd name="adj2" fmla="val 42094"/>
              <a:gd name="adj3" fmla="val 2498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5" name="Google Shape;595;p64"/>
          <p:cNvPicPr preferRelativeResize="0"/>
          <p:nvPr/>
        </p:nvPicPr>
        <p:blipFill>
          <a:blip r:embed="rId4">
            <a:alphaModFix/>
          </a:blip>
          <a:stretch>
            <a:fillRect/>
          </a:stretch>
        </p:blipFill>
        <p:spPr>
          <a:xfrm>
            <a:off x="6214393" y="1976050"/>
            <a:ext cx="2371725" cy="1571625"/>
          </a:xfrm>
          <a:prstGeom prst="rect">
            <a:avLst/>
          </a:prstGeom>
          <a:noFill/>
          <a:ln>
            <a:noFill/>
          </a:ln>
        </p:spPr>
      </p:pic>
      <p:sp>
        <p:nvSpPr>
          <p:cNvPr id="596" name="Google Shape;596;p64"/>
          <p:cNvSpPr txBox="1"/>
          <p:nvPr/>
        </p:nvSpPr>
        <p:spPr>
          <a:xfrm>
            <a:off x="5310500" y="3617775"/>
            <a:ext cx="34815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434343"/>
                </a:solidFill>
                <a:latin typeface="Overpass Light"/>
                <a:ea typeface="Overpass Light"/>
                <a:cs typeface="Overpass Light"/>
                <a:sym typeface="Overpass Light"/>
              </a:rPr>
              <a:t>You should now see the </a:t>
            </a:r>
            <a:r>
              <a:rPr lang="en" sz="1300" b="1">
                <a:solidFill>
                  <a:srgbClr val="434343"/>
                </a:solidFill>
                <a:latin typeface="Overpass"/>
                <a:ea typeface="Overpass"/>
                <a:cs typeface="Overpass"/>
                <a:sym typeface="Overpass"/>
              </a:rPr>
              <a:t>Console</a:t>
            </a:r>
            <a:r>
              <a:rPr lang="en" sz="1300">
                <a:solidFill>
                  <a:srgbClr val="434343"/>
                </a:solidFill>
                <a:latin typeface="Overpass Light"/>
                <a:ea typeface="Overpass Light"/>
                <a:cs typeface="Overpass Light"/>
                <a:sym typeface="Overpass Light"/>
              </a:rPr>
              <a:t> repeating the </a:t>
            </a:r>
            <a:r>
              <a:rPr lang="en" sz="1300" b="1">
                <a:solidFill>
                  <a:srgbClr val="434343"/>
                </a:solidFill>
                <a:latin typeface="Overpass"/>
                <a:ea typeface="Overpass"/>
                <a:cs typeface="Overpass"/>
                <a:sym typeface="Overpass"/>
              </a:rPr>
              <a:t>Debug.Log()</a:t>
            </a:r>
            <a:r>
              <a:rPr lang="en" sz="1300">
                <a:solidFill>
                  <a:srgbClr val="434343"/>
                </a:solidFill>
                <a:latin typeface="Overpass Light"/>
                <a:ea typeface="Overpass Light"/>
                <a:cs typeface="Overpass Light"/>
                <a:sym typeface="Overpass Light"/>
              </a:rPr>
              <a:t> message.  You can also change the </a:t>
            </a:r>
            <a:r>
              <a:rPr lang="en" sz="1300" b="1">
                <a:solidFill>
                  <a:srgbClr val="434343"/>
                </a:solidFill>
                <a:latin typeface="Overpass"/>
                <a:ea typeface="Overpass"/>
                <a:cs typeface="Overpass"/>
                <a:sym typeface="Overpass"/>
              </a:rPr>
              <a:t>variable</a:t>
            </a:r>
            <a:r>
              <a:rPr lang="en" sz="1300">
                <a:solidFill>
                  <a:srgbClr val="434343"/>
                </a:solidFill>
                <a:latin typeface="Overpass Light"/>
                <a:ea typeface="Overpass Light"/>
                <a:cs typeface="Overpass Light"/>
                <a:sym typeface="Overpass Light"/>
              </a:rPr>
              <a:t> in the </a:t>
            </a:r>
            <a:r>
              <a:rPr lang="en" sz="1300" b="1">
                <a:solidFill>
                  <a:srgbClr val="434343"/>
                </a:solidFill>
                <a:latin typeface="Overpass"/>
                <a:ea typeface="Overpass"/>
                <a:cs typeface="Overpass"/>
                <a:sym typeface="Overpass"/>
              </a:rPr>
              <a:t>Inspector</a:t>
            </a:r>
            <a:r>
              <a:rPr lang="en" sz="1300">
                <a:solidFill>
                  <a:srgbClr val="434343"/>
                </a:solidFill>
                <a:latin typeface="Overpass Light"/>
                <a:ea typeface="Overpass Light"/>
                <a:cs typeface="Overpass Light"/>
                <a:sym typeface="Overpass Light"/>
              </a:rPr>
              <a:t> and see the changes as you type!</a:t>
            </a:r>
            <a:endParaRPr sz="1300">
              <a:solidFill>
                <a:srgbClr val="434343"/>
              </a:solidFill>
              <a:latin typeface="Overpass Light"/>
              <a:ea typeface="Overpass Light"/>
              <a:cs typeface="Overpass Light"/>
              <a:sym typeface="Overpass Light"/>
            </a:endParaRPr>
          </a:p>
        </p:txBody>
      </p:sp>
      <p:sp>
        <p:nvSpPr>
          <p:cNvPr id="597" name="Google Shape;597;p64"/>
          <p:cNvSpPr/>
          <p:nvPr/>
        </p:nvSpPr>
        <p:spPr>
          <a:xfrm>
            <a:off x="4986875" y="2824088"/>
            <a:ext cx="1278000" cy="320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4" descr="Branding – Hack Club">
            <a:extLst>
              <a:ext uri="{FF2B5EF4-FFF2-40B4-BE49-F238E27FC236}">
                <a16:creationId xmlns:a16="http://schemas.microsoft.com/office/drawing/2014/main" id="{F6090AE8-AC96-47CB-9E95-CBBA669EF6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grpSp>
        <p:nvGrpSpPr>
          <p:cNvPr id="602" name="Google Shape;602;p65"/>
          <p:cNvGrpSpPr/>
          <p:nvPr/>
        </p:nvGrpSpPr>
        <p:grpSpPr>
          <a:xfrm>
            <a:off x="131089" y="202512"/>
            <a:ext cx="782291" cy="731330"/>
            <a:chOff x="2113284" y="786494"/>
            <a:chExt cx="952503" cy="952501"/>
          </a:xfrm>
        </p:grpSpPr>
        <p:sp>
          <p:nvSpPr>
            <p:cNvPr id="603" name="Google Shape;603;p65"/>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604" name="Google Shape;604;p65"/>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605" name="Google Shape;605;p65"/>
          <p:cNvSpPr txBox="1"/>
          <p:nvPr/>
        </p:nvSpPr>
        <p:spPr>
          <a:xfrm>
            <a:off x="913375" y="169475"/>
            <a:ext cx="8148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Data Types: String</a:t>
            </a:r>
            <a:endParaRPr sz="3500" b="1">
              <a:solidFill>
                <a:srgbClr val="434343"/>
              </a:solidFill>
              <a:latin typeface="Overpass"/>
              <a:ea typeface="Overpass"/>
              <a:cs typeface="Overpass"/>
              <a:sym typeface="Overpass"/>
            </a:endParaRPr>
          </a:p>
        </p:txBody>
      </p:sp>
      <p:graphicFrame>
        <p:nvGraphicFramePr>
          <p:cNvPr id="606" name="Google Shape;606;p65"/>
          <p:cNvGraphicFramePr/>
          <p:nvPr/>
        </p:nvGraphicFramePr>
        <p:xfrm>
          <a:off x="414600" y="2671650"/>
          <a:ext cx="8348700" cy="512572"/>
        </p:xfrm>
        <a:graphic>
          <a:graphicData uri="http://schemas.openxmlformats.org/drawingml/2006/table">
            <a:tbl>
              <a:tblPr>
                <a:noFill/>
                <a:tableStyleId>{FA25C5E6-4470-4F80-A25D-A55CD36A0FA7}</a:tableStyleId>
              </a:tblPr>
              <a:tblGrid>
                <a:gridCol w="8348700">
                  <a:extLst>
                    <a:ext uri="{9D8B030D-6E8A-4147-A177-3AD203B41FA5}">
                      <a16:colId xmlns:a16="http://schemas.microsoft.com/office/drawing/2014/main" val="20000"/>
                    </a:ext>
                  </a:extLst>
                </a:gridCol>
              </a:tblGrid>
              <a:tr h="444425">
                <a:tc>
                  <a:txBody>
                    <a:bodyPr/>
                    <a:lstStyle/>
                    <a:p>
                      <a:pPr marL="0" lvl="0" indent="0" algn="ctr" rtl="0">
                        <a:lnSpc>
                          <a:spcPct val="115000"/>
                        </a:lnSpc>
                        <a:spcBef>
                          <a:spcPts val="0"/>
                        </a:spcBef>
                        <a:spcAft>
                          <a:spcPts val="0"/>
                        </a:spcAft>
                        <a:buNone/>
                      </a:pPr>
                      <a:r>
                        <a:rPr lang="en" sz="2200" b="1" dirty="0">
                          <a:solidFill>
                            <a:srgbClr val="4A86E8"/>
                          </a:solidFill>
                          <a:latin typeface="Courier New"/>
                          <a:ea typeface="Courier New"/>
                          <a:cs typeface="Courier New"/>
                          <a:sym typeface="Courier New"/>
                        </a:rPr>
                        <a:t>public string</a:t>
                      </a:r>
                      <a:r>
                        <a:rPr lang="en" sz="2200" b="1" dirty="0">
                          <a:solidFill>
                            <a:srgbClr val="434343"/>
                          </a:solidFill>
                          <a:latin typeface="Courier New"/>
                          <a:ea typeface="Courier New"/>
                          <a:cs typeface="Courier New"/>
                          <a:sym typeface="Courier New"/>
                        </a:rPr>
                        <a:t> </a:t>
                      </a:r>
                      <a:r>
                        <a:rPr lang="en" sz="2200" b="1" dirty="0">
                          <a:solidFill>
                            <a:schemeClr val="lt1"/>
                          </a:solidFill>
                          <a:latin typeface="Courier New"/>
                          <a:ea typeface="Courier New"/>
                          <a:cs typeface="Courier New"/>
                          <a:sym typeface="Courier New"/>
                        </a:rPr>
                        <a:t>myMessage =</a:t>
                      </a:r>
                      <a:r>
                        <a:rPr lang="en" sz="2200" b="1" dirty="0">
                          <a:solidFill>
                            <a:srgbClr val="434343"/>
                          </a:solidFill>
                          <a:latin typeface="Courier New"/>
                          <a:ea typeface="Courier New"/>
                          <a:cs typeface="Courier New"/>
                          <a:sym typeface="Courier New"/>
                        </a:rPr>
                        <a:t> </a:t>
                      </a:r>
                      <a:r>
                        <a:rPr lang="en" sz="2200" b="1" dirty="0">
                          <a:solidFill>
                            <a:srgbClr val="FCE5CD"/>
                          </a:solidFill>
                          <a:latin typeface="Courier New"/>
                          <a:ea typeface="Courier New"/>
                          <a:cs typeface="Courier New"/>
                          <a:sym typeface="Courier New"/>
                        </a:rPr>
                        <a:t>"Goodbye"</a:t>
                      </a:r>
                      <a:r>
                        <a:rPr lang="en" sz="2200" b="1" dirty="0">
                          <a:solidFill>
                            <a:schemeClr val="lt1"/>
                          </a:solidFill>
                          <a:latin typeface="Courier New"/>
                          <a:ea typeface="Courier New"/>
                          <a:cs typeface="Courier New"/>
                          <a:sym typeface="Courier New"/>
                        </a:rPr>
                        <a:t>;</a:t>
                      </a:r>
                      <a:endParaRPr sz="2200" dirty="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sp>
        <p:nvSpPr>
          <p:cNvPr id="607" name="Google Shape;607;p65"/>
          <p:cNvSpPr txBox="1"/>
          <p:nvPr/>
        </p:nvSpPr>
        <p:spPr>
          <a:xfrm>
            <a:off x="340225" y="1009050"/>
            <a:ext cx="84969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434343"/>
                </a:solidFill>
                <a:latin typeface="Overpass"/>
                <a:ea typeface="Overpass"/>
                <a:cs typeface="Overpass"/>
                <a:sym typeface="Overpass"/>
              </a:rPr>
              <a:t>Data types</a:t>
            </a:r>
            <a:r>
              <a:rPr lang="en" sz="1600" dirty="0">
                <a:solidFill>
                  <a:srgbClr val="434343"/>
                </a:solidFill>
                <a:latin typeface="Overpass Light"/>
                <a:ea typeface="Overpass Light"/>
                <a:cs typeface="Overpass Light"/>
                <a:sym typeface="Overpass Light"/>
              </a:rPr>
              <a:t> let your program know what kind of data your variable is using.  The script can utilize the data in different ways </a:t>
            </a:r>
            <a:r>
              <a:rPr lang="en" sz="1600" i="1" dirty="0">
                <a:solidFill>
                  <a:srgbClr val="434343"/>
                </a:solidFill>
                <a:latin typeface="Overpass Light"/>
                <a:ea typeface="Overpass Light"/>
                <a:cs typeface="Overpass Light"/>
                <a:sym typeface="Overpass Light"/>
              </a:rPr>
              <a:t>if they are declared properly</a:t>
            </a:r>
            <a:r>
              <a:rPr lang="en" sz="1600" dirty="0">
                <a:solidFill>
                  <a:srgbClr val="434343"/>
                </a:solidFill>
                <a:latin typeface="Overpass Light"/>
                <a:ea typeface="Overpass Light"/>
                <a:cs typeface="Overpass Light"/>
                <a:sym typeface="Overpass Light"/>
              </a:rPr>
              <a:t>.  Improperly declared variables can result in errors and your code not working properly.  </a:t>
            </a:r>
            <a:endParaRPr sz="1600" dirty="0">
              <a:solidFill>
                <a:srgbClr val="434343"/>
              </a:solidFill>
              <a:latin typeface="Overpass Light"/>
              <a:ea typeface="Overpass Light"/>
              <a:cs typeface="Overpass Light"/>
              <a:sym typeface="Overpass Light"/>
            </a:endParaRPr>
          </a:p>
        </p:txBody>
      </p:sp>
      <p:sp>
        <p:nvSpPr>
          <p:cNvPr id="608" name="Google Shape;608;p65"/>
          <p:cNvSpPr txBox="1"/>
          <p:nvPr/>
        </p:nvSpPr>
        <p:spPr>
          <a:xfrm>
            <a:off x="323550" y="1840350"/>
            <a:ext cx="8348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434343"/>
                </a:solidFill>
                <a:latin typeface="Overpass"/>
                <a:ea typeface="Overpass"/>
                <a:cs typeface="Overpass"/>
                <a:sym typeface="Overpass"/>
              </a:rPr>
              <a:t>Strings</a:t>
            </a:r>
            <a:r>
              <a:rPr lang="en" sz="1600" dirty="0">
                <a:solidFill>
                  <a:srgbClr val="434343"/>
                </a:solidFill>
                <a:latin typeface="Overpass Light"/>
                <a:ea typeface="Overpass Light"/>
                <a:cs typeface="Overpass Light"/>
                <a:sym typeface="Overpass Light"/>
              </a:rPr>
              <a:t> are any set of letters, numbers or special characters that are placed inside of quotation marks.  This information can be recalled and printed on the screen, but cannot be used mathematically.  It is limited to simply storing sentences. </a:t>
            </a:r>
            <a:endParaRPr sz="1600" dirty="0">
              <a:solidFill>
                <a:srgbClr val="434343"/>
              </a:solidFill>
              <a:latin typeface="Overpass Light"/>
              <a:ea typeface="Overpass Light"/>
              <a:cs typeface="Overpass Light"/>
              <a:sym typeface="Overpass Light"/>
            </a:endParaRPr>
          </a:p>
        </p:txBody>
      </p:sp>
      <p:sp>
        <p:nvSpPr>
          <p:cNvPr id="609" name="Google Shape;609;p65"/>
          <p:cNvSpPr txBox="1"/>
          <p:nvPr/>
        </p:nvSpPr>
        <p:spPr>
          <a:xfrm>
            <a:off x="2082650" y="3445550"/>
            <a:ext cx="2223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Declare a </a:t>
            </a:r>
            <a:r>
              <a:rPr lang="en" b="1">
                <a:solidFill>
                  <a:srgbClr val="434343"/>
                </a:solidFill>
                <a:latin typeface="Overpass"/>
                <a:ea typeface="Overpass"/>
                <a:cs typeface="Overpass"/>
                <a:sym typeface="Overpass"/>
              </a:rPr>
              <a:t>string</a:t>
            </a:r>
            <a:r>
              <a:rPr lang="en">
                <a:solidFill>
                  <a:srgbClr val="434343"/>
                </a:solidFill>
                <a:latin typeface="Overpass Light"/>
                <a:ea typeface="Overpass Light"/>
                <a:cs typeface="Overpass Light"/>
                <a:sym typeface="Overpass Light"/>
              </a:rPr>
              <a:t> by typing “string” before the </a:t>
            </a:r>
            <a:r>
              <a:rPr lang="en" b="1">
                <a:solidFill>
                  <a:srgbClr val="434343"/>
                </a:solidFill>
                <a:latin typeface="Overpass"/>
                <a:ea typeface="Overpass"/>
                <a:cs typeface="Overpass"/>
                <a:sym typeface="Overpass"/>
              </a:rPr>
              <a:t>variable name</a:t>
            </a:r>
            <a:r>
              <a:rPr lang="en">
                <a:solidFill>
                  <a:srgbClr val="434343"/>
                </a:solidFill>
                <a:latin typeface="Overpass Light"/>
                <a:ea typeface="Overpass Light"/>
                <a:cs typeface="Overpass Light"/>
                <a:sym typeface="Overpass Light"/>
              </a:rPr>
              <a:t> </a:t>
            </a:r>
            <a:endParaRPr>
              <a:solidFill>
                <a:srgbClr val="434343"/>
              </a:solidFill>
              <a:latin typeface="Overpass Light"/>
              <a:ea typeface="Overpass Light"/>
              <a:cs typeface="Overpass Light"/>
              <a:sym typeface="Overpass Light"/>
            </a:endParaRPr>
          </a:p>
        </p:txBody>
      </p:sp>
      <p:sp>
        <p:nvSpPr>
          <p:cNvPr id="610" name="Google Shape;610;p65"/>
          <p:cNvSpPr/>
          <p:nvPr/>
        </p:nvSpPr>
        <p:spPr>
          <a:xfrm>
            <a:off x="3020350" y="3078425"/>
            <a:ext cx="265500" cy="428100"/>
          </a:xfrm>
          <a:prstGeom prst="upArrow">
            <a:avLst>
              <a:gd name="adj1" fmla="val 50000"/>
              <a:gd name="adj2" fmla="val 687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5"/>
          <p:cNvSpPr/>
          <p:nvPr/>
        </p:nvSpPr>
        <p:spPr>
          <a:xfrm>
            <a:off x="5895375" y="3259225"/>
            <a:ext cx="265500" cy="3069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5"/>
          <p:cNvSpPr/>
          <p:nvPr/>
        </p:nvSpPr>
        <p:spPr>
          <a:xfrm>
            <a:off x="7205425" y="3259225"/>
            <a:ext cx="265500" cy="3069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5"/>
          <p:cNvSpPr txBox="1"/>
          <p:nvPr/>
        </p:nvSpPr>
        <p:spPr>
          <a:xfrm>
            <a:off x="5816650" y="3506400"/>
            <a:ext cx="17757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You must assign the data using quotation marks.</a:t>
            </a:r>
            <a:endParaRPr>
              <a:solidFill>
                <a:srgbClr val="434343"/>
              </a:solidFill>
              <a:latin typeface="Overpass Light"/>
              <a:ea typeface="Overpass Light"/>
              <a:cs typeface="Overpass Light"/>
              <a:sym typeface="Overpass Light"/>
            </a:endParaRPr>
          </a:p>
        </p:txBody>
      </p:sp>
      <p:pic>
        <p:nvPicPr>
          <p:cNvPr id="14" name="Picture 4" descr="Branding – Hack Club">
            <a:extLst>
              <a:ext uri="{FF2B5EF4-FFF2-40B4-BE49-F238E27FC236}">
                <a16:creationId xmlns:a16="http://schemas.microsoft.com/office/drawing/2014/main" id="{B98843DD-F395-48C9-85BF-69F3EB8C9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grpSp>
        <p:nvGrpSpPr>
          <p:cNvPr id="618" name="Google Shape;618;p66"/>
          <p:cNvGrpSpPr/>
          <p:nvPr/>
        </p:nvGrpSpPr>
        <p:grpSpPr>
          <a:xfrm>
            <a:off x="131089" y="202512"/>
            <a:ext cx="782291" cy="731330"/>
            <a:chOff x="2113284" y="786494"/>
            <a:chExt cx="952503" cy="952501"/>
          </a:xfrm>
        </p:grpSpPr>
        <p:sp>
          <p:nvSpPr>
            <p:cNvPr id="619" name="Google Shape;619;p66"/>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620" name="Google Shape;620;p66"/>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621" name="Google Shape;621;p66"/>
          <p:cNvSpPr txBox="1"/>
          <p:nvPr/>
        </p:nvSpPr>
        <p:spPr>
          <a:xfrm>
            <a:off x="913375" y="169475"/>
            <a:ext cx="8148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Data Types: Integers</a:t>
            </a:r>
            <a:endParaRPr sz="3500" b="1">
              <a:solidFill>
                <a:srgbClr val="434343"/>
              </a:solidFill>
              <a:latin typeface="Overpass"/>
              <a:ea typeface="Overpass"/>
              <a:cs typeface="Overpass"/>
              <a:sym typeface="Overpass"/>
            </a:endParaRPr>
          </a:p>
        </p:txBody>
      </p:sp>
      <p:graphicFrame>
        <p:nvGraphicFramePr>
          <p:cNvPr id="622" name="Google Shape;622;p66"/>
          <p:cNvGraphicFramePr/>
          <p:nvPr/>
        </p:nvGraphicFramePr>
        <p:xfrm>
          <a:off x="479200" y="1807700"/>
          <a:ext cx="8278450" cy="615600"/>
        </p:xfrm>
        <a:graphic>
          <a:graphicData uri="http://schemas.openxmlformats.org/drawingml/2006/table">
            <a:tbl>
              <a:tblPr>
                <a:noFill/>
                <a:tableStyleId>{FA25C5E6-4470-4F80-A25D-A55CD36A0FA7}</a:tableStyleId>
              </a:tblPr>
              <a:tblGrid>
                <a:gridCol w="8278450">
                  <a:extLst>
                    <a:ext uri="{9D8B030D-6E8A-4147-A177-3AD203B41FA5}">
                      <a16:colId xmlns:a16="http://schemas.microsoft.com/office/drawing/2014/main" val="20000"/>
                    </a:ext>
                  </a:extLst>
                </a:gridCol>
              </a:tblGrid>
              <a:tr h="615600">
                <a:tc>
                  <a:txBody>
                    <a:bodyPr/>
                    <a:lstStyle/>
                    <a:p>
                      <a:pPr marL="0" lvl="0" indent="0" algn="ctr" rtl="0">
                        <a:lnSpc>
                          <a:spcPct val="115000"/>
                        </a:lnSpc>
                        <a:spcBef>
                          <a:spcPts val="0"/>
                        </a:spcBef>
                        <a:spcAft>
                          <a:spcPts val="0"/>
                        </a:spcAft>
                        <a:buNone/>
                      </a:pPr>
                      <a:r>
                        <a:rPr lang="en" sz="2100" b="1">
                          <a:solidFill>
                            <a:srgbClr val="4A86E8"/>
                          </a:solidFill>
                          <a:latin typeface="Courier New"/>
                          <a:ea typeface="Courier New"/>
                          <a:cs typeface="Courier New"/>
                          <a:sym typeface="Courier New"/>
                        </a:rPr>
                        <a:t>public int</a:t>
                      </a:r>
                      <a:r>
                        <a:rPr lang="en" sz="2100" b="1">
                          <a:solidFill>
                            <a:srgbClr val="434343"/>
                          </a:solidFill>
                          <a:latin typeface="Courier New"/>
                          <a:ea typeface="Courier New"/>
                          <a:cs typeface="Courier New"/>
                          <a:sym typeface="Courier New"/>
                        </a:rPr>
                        <a:t> </a:t>
                      </a:r>
                      <a:r>
                        <a:rPr lang="en" sz="2100" b="1">
                          <a:solidFill>
                            <a:schemeClr val="lt1"/>
                          </a:solidFill>
                          <a:latin typeface="Courier New"/>
                          <a:ea typeface="Courier New"/>
                          <a:cs typeface="Courier New"/>
                          <a:sym typeface="Courier New"/>
                        </a:rPr>
                        <a:t>Score =</a:t>
                      </a:r>
                      <a:r>
                        <a:rPr lang="en" sz="2100" b="1">
                          <a:solidFill>
                            <a:srgbClr val="434343"/>
                          </a:solidFill>
                          <a:latin typeface="Courier New"/>
                          <a:ea typeface="Courier New"/>
                          <a:cs typeface="Courier New"/>
                          <a:sym typeface="Courier New"/>
                        </a:rPr>
                        <a:t> </a:t>
                      </a:r>
                      <a:r>
                        <a:rPr lang="en" sz="2100" b="1">
                          <a:solidFill>
                            <a:srgbClr val="FCE5CD"/>
                          </a:solidFill>
                          <a:latin typeface="Courier New"/>
                          <a:ea typeface="Courier New"/>
                          <a:cs typeface="Courier New"/>
                          <a:sym typeface="Courier New"/>
                        </a:rPr>
                        <a:t>10</a:t>
                      </a:r>
                      <a:r>
                        <a:rPr lang="en" sz="2100" b="1">
                          <a:solidFill>
                            <a:schemeClr val="lt1"/>
                          </a:solidFill>
                          <a:latin typeface="Courier New"/>
                          <a:ea typeface="Courier New"/>
                          <a:cs typeface="Courier New"/>
                          <a:sym typeface="Courier New"/>
                        </a:rPr>
                        <a:t>;</a:t>
                      </a:r>
                      <a:endParaRPr sz="210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sp>
        <p:nvSpPr>
          <p:cNvPr id="623" name="Google Shape;623;p66"/>
          <p:cNvSpPr txBox="1"/>
          <p:nvPr/>
        </p:nvSpPr>
        <p:spPr>
          <a:xfrm>
            <a:off x="386650" y="933850"/>
            <a:ext cx="849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Integers</a:t>
            </a:r>
            <a:r>
              <a:rPr lang="en">
                <a:solidFill>
                  <a:srgbClr val="434343"/>
                </a:solidFill>
                <a:latin typeface="Overpass Light"/>
                <a:ea typeface="Overpass Light"/>
                <a:cs typeface="Overpass Light"/>
                <a:sym typeface="Overpass Light"/>
              </a:rPr>
              <a:t> are whole numbers and can be used mathematically.  “Score” is a good example of an </a:t>
            </a:r>
            <a:r>
              <a:rPr lang="en" b="1">
                <a:solidFill>
                  <a:srgbClr val="434343"/>
                </a:solidFill>
                <a:latin typeface="Overpass"/>
                <a:ea typeface="Overpass"/>
                <a:cs typeface="Overpass"/>
                <a:sym typeface="Overpass"/>
              </a:rPr>
              <a:t>integer variable</a:t>
            </a:r>
            <a:r>
              <a:rPr lang="en">
                <a:solidFill>
                  <a:srgbClr val="434343"/>
                </a:solidFill>
                <a:latin typeface="Overpass Light"/>
                <a:ea typeface="Overpass Light"/>
                <a:cs typeface="Overpass Light"/>
                <a:sym typeface="Overpass Light"/>
              </a:rPr>
              <a:t> because you typically score full points in game, not partial points, and when a player scores a point you use math to </a:t>
            </a:r>
            <a:r>
              <a:rPr lang="en" b="1" i="1">
                <a:solidFill>
                  <a:srgbClr val="434343"/>
                </a:solidFill>
                <a:latin typeface="Overpass"/>
                <a:ea typeface="Overpass"/>
                <a:cs typeface="Overpass"/>
                <a:sym typeface="Overpass"/>
              </a:rPr>
              <a:t>add</a:t>
            </a:r>
            <a:r>
              <a:rPr lang="en">
                <a:solidFill>
                  <a:srgbClr val="434343"/>
                </a:solidFill>
                <a:latin typeface="Overpass Light"/>
                <a:ea typeface="Overpass Light"/>
                <a:cs typeface="Overpass Light"/>
                <a:sym typeface="Overpass Light"/>
              </a:rPr>
              <a:t> to the score. </a:t>
            </a:r>
            <a:endParaRPr>
              <a:solidFill>
                <a:srgbClr val="434343"/>
              </a:solidFill>
              <a:latin typeface="Overpass Light"/>
              <a:ea typeface="Overpass Light"/>
              <a:cs typeface="Overpass Light"/>
              <a:sym typeface="Overpass Light"/>
            </a:endParaRPr>
          </a:p>
        </p:txBody>
      </p:sp>
      <p:sp>
        <p:nvSpPr>
          <p:cNvPr id="624" name="Google Shape;624;p66"/>
          <p:cNvSpPr txBox="1"/>
          <p:nvPr/>
        </p:nvSpPr>
        <p:spPr>
          <a:xfrm>
            <a:off x="386650" y="3417100"/>
            <a:ext cx="849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434343"/>
                </a:solidFill>
                <a:latin typeface="Overpass"/>
                <a:ea typeface="Overpass"/>
                <a:cs typeface="Overpass"/>
                <a:sym typeface="Overpass"/>
              </a:rPr>
              <a:t>Floats</a:t>
            </a:r>
            <a:r>
              <a:rPr lang="en" dirty="0">
                <a:solidFill>
                  <a:srgbClr val="434343"/>
                </a:solidFill>
                <a:latin typeface="Overpass Light"/>
                <a:ea typeface="Overpass Light"/>
                <a:cs typeface="Overpass Light"/>
                <a:sym typeface="Overpass Light"/>
              </a:rPr>
              <a:t> are decimals numbers and can be used just like integers except they can represent partial numbers in a decimal format. </a:t>
            </a:r>
            <a:endParaRPr dirty="0">
              <a:solidFill>
                <a:srgbClr val="434343"/>
              </a:solidFill>
              <a:latin typeface="Overpass Light"/>
              <a:ea typeface="Overpass Light"/>
              <a:cs typeface="Overpass Light"/>
              <a:sym typeface="Overpass Light"/>
            </a:endParaRPr>
          </a:p>
        </p:txBody>
      </p:sp>
      <p:sp>
        <p:nvSpPr>
          <p:cNvPr id="625" name="Google Shape;625;p66"/>
          <p:cNvSpPr txBox="1"/>
          <p:nvPr/>
        </p:nvSpPr>
        <p:spPr>
          <a:xfrm>
            <a:off x="386650" y="4072600"/>
            <a:ext cx="849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434343"/>
                </a:solidFill>
                <a:latin typeface="Overpass"/>
                <a:ea typeface="Overpass"/>
                <a:cs typeface="Overpass"/>
                <a:sym typeface="Overpass"/>
              </a:rPr>
              <a:t>Booleans</a:t>
            </a:r>
            <a:r>
              <a:rPr lang="en" dirty="0">
                <a:solidFill>
                  <a:srgbClr val="434343"/>
                </a:solidFill>
                <a:latin typeface="Overpass Light"/>
                <a:ea typeface="Overpass Light"/>
                <a:cs typeface="Overpass Light"/>
                <a:sym typeface="Overpass Light"/>
              </a:rPr>
              <a:t> are variables that represent True or False.  Or as On and Off.  This is good for use</a:t>
            </a:r>
            <a:endParaRPr dirty="0">
              <a:solidFill>
                <a:srgbClr val="434343"/>
              </a:solidFill>
              <a:latin typeface="Overpass Light"/>
              <a:ea typeface="Overpass Light"/>
              <a:cs typeface="Overpass Light"/>
              <a:sym typeface="Overpass Light"/>
            </a:endParaRPr>
          </a:p>
        </p:txBody>
      </p:sp>
      <p:sp>
        <p:nvSpPr>
          <p:cNvPr id="626" name="Google Shape;626;p66"/>
          <p:cNvSpPr txBox="1"/>
          <p:nvPr/>
        </p:nvSpPr>
        <p:spPr>
          <a:xfrm>
            <a:off x="3066775" y="2511925"/>
            <a:ext cx="21657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rgbClr val="434343"/>
                </a:solidFill>
                <a:latin typeface="Overpass Light"/>
                <a:ea typeface="Overpass Light"/>
                <a:cs typeface="Overpass Light"/>
                <a:sym typeface="Overpass Light"/>
              </a:rPr>
              <a:t>Declare a </a:t>
            </a:r>
            <a:r>
              <a:rPr lang="en" b="1" dirty="0">
                <a:solidFill>
                  <a:srgbClr val="434343"/>
                </a:solidFill>
                <a:latin typeface="Overpass"/>
                <a:ea typeface="Overpass"/>
                <a:cs typeface="Overpass"/>
                <a:sym typeface="Overpass"/>
              </a:rPr>
              <a:t>Integer</a:t>
            </a:r>
            <a:r>
              <a:rPr lang="en" dirty="0">
                <a:solidFill>
                  <a:srgbClr val="434343"/>
                </a:solidFill>
                <a:latin typeface="Overpass Light"/>
                <a:ea typeface="Overpass Light"/>
                <a:cs typeface="Overpass Light"/>
                <a:sym typeface="Overpass Light"/>
              </a:rPr>
              <a:t> by typing “int” before the </a:t>
            </a:r>
            <a:r>
              <a:rPr lang="en" b="1" dirty="0">
                <a:solidFill>
                  <a:srgbClr val="434343"/>
                </a:solidFill>
                <a:latin typeface="Overpass"/>
                <a:ea typeface="Overpass"/>
                <a:cs typeface="Overpass"/>
                <a:sym typeface="Overpass"/>
              </a:rPr>
              <a:t>variable name</a:t>
            </a:r>
            <a:r>
              <a:rPr lang="en" dirty="0">
                <a:solidFill>
                  <a:srgbClr val="434343"/>
                </a:solidFill>
                <a:latin typeface="Overpass Light"/>
                <a:ea typeface="Overpass Light"/>
                <a:cs typeface="Overpass Light"/>
                <a:sym typeface="Overpass Light"/>
              </a:rPr>
              <a:t>.</a:t>
            </a:r>
            <a:endParaRPr dirty="0">
              <a:solidFill>
                <a:srgbClr val="434343"/>
              </a:solidFill>
              <a:latin typeface="Overpass Light"/>
              <a:ea typeface="Overpass Light"/>
              <a:cs typeface="Overpass Light"/>
              <a:sym typeface="Overpass Light"/>
            </a:endParaRPr>
          </a:p>
        </p:txBody>
      </p:sp>
      <p:sp>
        <p:nvSpPr>
          <p:cNvPr id="627" name="Google Shape;627;p66"/>
          <p:cNvSpPr txBox="1"/>
          <p:nvPr/>
        </p:nvSpPr>
        <p:spPr>
          <a:xfrm>
            <a:off x="5307150" y="2511925"/>
            <a:ext cx="1684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u="sng">
                <a:solidFill>
                  <a:srgbClr val="434343"/>
                </a:solidFill>
                <a:latin typeface="Overpass Light"/>
                <a:ea typeface="Overpass Light"/>
                <a:cs typeface="Overpass Light"/>
                <a:sym typeface="Overpass Light"/>
              </a:rPr>
              <a:t>Do not use </a:t>
            </a:r>
            <a:br>
              <a:rPr lang="en" i="1" u="sng">
                <a:solidFill>
                  <a:srgbClr val="434343"/>
                </a:solidFill>
                <a:latin typeface="Overpass Light"/>
                <a:ea typeface="Overpass Light"/>
                <a:cs typeface="Overpass Light"/>
                <a:sym typeface="Overpass Light"/>
              </a:rPr>
            </a:br>
            <a:r>
              <a:rPr lang="en">
                <a:solidFill>
                  <a:srgbClr val="434343"/>
                </a:solidFill>
                <a:latin typeface="Overpass Light"/>
                <a:ea typeface="Overpass Light"/>
                <a:cs typeface="Overpass Light"/>
                <a:sym typeface="Overpass Light"/>
              </a:rPr>
              <a:t>any quotation marks.</a:t>
            </a:r>
            <a:endParaRPr>
              <a:solidFill>
                <a:srgbClr val="434343"/>
              </a:solidFill>
              <a:latin typeface="Overpass Light"/>
              <a:ea typeface="Overpass Light"/>
              <a:cs typeface="Overpass Light"/>
              <a:sym typeface="Overpass Light"/>
            </a:endParaRPr>
          </a:p>
        </p:txBody>
      </p:sp>
      <p:sp>
        <p:nvSpPr>
          <p:cNvPr id="628" name="Google Shape;628;p66"/>
          <p:cNvSpPr/>
          <p:nvPr/>
        </p:nvSpPr>
        <p:spPr>
          <a:xfrm>
            <a:off x="4062475" y="2198350"/>
            <a:ext cx="249000" cy="400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4" descr="Branding – Hack Club">
            <a:extLst>
              <a:ext uri="{FF2B5EF4-FFF2-40B4-BE49-F238E27FC236}">
                <a16:creationId xmlns:a16="http://schemas.microsoft.com/office/drawing/2014/main" id="{76A809B3-C642-49F1-9EA2-BA5CDB578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aphicFrame>
        <p:nvGraphicFramePr>
          <p:cNvPr id="133" name="Google Shape;133;p31"/>
          <p:cNvGraphicFramePr/>
          <p:nvPr/>
        </p:nvGraphicFramePr>
        <p:xfrm>
          <a:off x="320500" y="1090483"/>
          <a:ext cx="8503000" cy="3472380"/>
        </p:xfrm>
        <a:graphic>
          <a:graphicData uri="http://schemas.openxmlformats.org/drawingml/2006/table">
            <a:tbl>
              <a:tblPr>
                <a:noFill/>
                <a:tableStyleId>{B4187A9A-4B82-4D03-9192-E1F5170A51C2}</a:tableStyleId>
              </a:tblPr>
              <a:tblGrid>
                <a:gridCol w="1392450">
                  <a:extLst>
                    <a:ext uri="{9D8B030D-6E8A-4147-A177-3AD203B41FA5}">
                      <a16:colId xmlns:a16="http://schemas.microsoft.com/office/drawing/2014/main" val="20000"/>
                    </a:ext>
                  </a:extLst>
                </a:gridCol>
                <a:gridCol w="7110550">
                  <a:extLst>
                    <a:ext uri="{9D8B030D-6E8A-4147-A177-3AD203B41FA5}">
                      <a16:colId xmlns:a16="http://schemas.microsoft.com/office/drawing/2014/main" val="20001"/>
                    </a:ext>
                  </a:extLst>
                </a:gridCol>
              </a:tblGrid>
              <a:tr h="411150">
                <a:tc>
                  <a:txBody>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Library</a:t>
                      </a:r>
                      <a:endParaRPr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a:solidFill>
                            <a:srgbClr val="434343"/>
                          </a:solidFill>
                          <a:latin typeface="Overpass"/>
                          <a:ea typeface="Overpass"/>
                          <a:cs typeface="Overpass"/>
                          <a:sym typeface="Overpass"/>
                        </a:rPr>
                        <a:t>A pre-written set of code that is externally referenced.</a:t>
                      </a:r>
                      <a:endParaRPr>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411150">
                <a:tc>
                  <a:txBody>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Class</a:t>
                      </a:r>
                      <a:endParaRPr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434343"/>
                          </a:solidFill>
                          <a:latin typeface="Overpass"/>
                          <a:ea typeface="Overpass"/>
                          <a:cs typeface="Overpass"/>
                          <a:sym typeface="Overpass"/>
                        </a:rPr>
                        <a:t>A named collection of functions.</a:t>
                      </a:r>
                      <a:endParaRPr>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11150">
                <a:tc>
                  <a:txBody>
                    <a:bodyPr/>
                    <a:lstStyle/>
                    <a:p>
                      <a:pPr marL="0" lvl="0" indent="0" algn="l" rtl="0">
                        <a:spcBef>
                          <a:spcPts val="0"/>
                        </a:spcBef>
                        <a:spcAft>
                          <a:spcPts val="0"/>
                        </a:spcAft>
                        <a:buClr>
                          <a:schemeClr val="dk1"/>
                        </a:buClr>
                        <a:buSzPts val="1100"/>
                        <a:buFont typeface="Arial"/>
                        <a:buNone/>
                      </a:pPr>
                      <a:r>
                        <a:rPr lang="en" b="1">
                          <a:solidFill>
                            <a:srgbClr val="434343"/>
                          </a:solidFill>
                          <a:latin typeface="Overpass"/>
                          <a:ea typeface="Overpass"/>
                          <a:cs typeface="Overpass"/>
                          <a:sym typeface="Overpass"/>
                        </a:rPr>
                        <a:t>Function</a:t>
                      </a:r>
                      <a:endParaRPr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Clr>
                          <a:schemeClr val="dk1"/>
                        </a:buClr>
                        <a:buSzPts val="1100"/>
                        <a:buFont typeface="Arial"/>
                        <a:buNone/>
                      </a:pPr>
                      <a:r>
                        <a:rPr lang="en">
                          <a:solidFill>
                            <a:srgbClr val="434343"/>
                          </a:solidFill>
                          <a:latin typeface="Overpass"/>
                          <a:ea typeface="Overpass"/>
                          <a:cs typeface="Overpass"/>
                          <a:sym typeface="Overpass"/>
                        </a:rPr>
                        <a:t>A named collection of statements that performs a specific task.</a:t>
                      </a:r>
                      <a:endParaRPr>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411150">
                <a:tc>
                  <a:txBody>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Statement</a:t>
                      </a:r>
                      <a:endParaRPr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434343"/>
                          </a:solidFill>
                          <a:latin typeface="Overpass"/>
                          <a:ea typeface="Overpass"/>
                          <a:cs typeface="Overpass"/>
                          <a:sym typeface="Overpass"/>
                        </a:rPr>
                        <a:t>A line of code that represents a single command or action.</a:t>
                      </a:r>
                      <a:endParaRPr>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11150">
                <a:tc>
                  <a:txBody>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Curly Brackets</a:t>
                      </a:r>
                      <a:endParaRPr b="1">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a:solidFill>
                            <a:srgbClr val="434343"/>
                          </a:solidFill>
                          <a:latin typeface="Overpass"/>
                          <a:ea typeface="Overpass"/>
                          <a:cs typeface="Overpass"/>
                          <a:sym typeface="Overpass"/>
                        </a:rPr>
                        <a:t>These symbols {  }.   The first is considered the opening brace, the next is the closing brace.</a:t>
                      </a:r>
                      <a:endParaRPr>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411150">
                <a:tc>
                  <a:txBody>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Debug</a:t>
                      </a:r>
                      <a:endParaRPr b="1">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434343"/>
                          </a:solidFill>
                          <a:latin typeface="Overpass"/>
                          <a:ea typeface="Overpass"/>
                          <a:cs typeface="Overpass"/>
                          <a:sym typeface="Overpass"/>
                        </a:rPr>
                        <a:t>Methods for identifying and removing errors in code.</a:t>
                      </a:r>
                      <a:endParaRPr>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11150">
                <a:tc>
                  <a:txBody>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Console</a:t>
                      </a:r>
                      <a:endParaRPr b="1">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a:solidFill>
                            <a:srgbClr val="434343"/>
                          </a:solidFill>
                          <a:latin typeface="Overpass"/>
                          <a:ea typeface="Overpass"/>
                          <a:cs typeface="Overpass"/>
                          <a:sym typeface="Overpass"/>
                        </a:rPr>
                        <a:t>A log or monitor of information to help debug code.</a:t>
                      </a:r>
                      <a:endParaRPr>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C9DAF8"/>
                    </a:solidFill>
                  </a:tcPr>
                </a:tc>
                <a:extLst>
                  <a:ext uri="{0D108BD9-81ED-4DB2-BD59-A6C34878D82A}">
                    <a16:rowId xmlns:a16="http://schemas.microsoft.com/office/drawing/2014/main" val="10006"/>
                  </a:ext>
                </a:extLst>
              </a:tr>
              <a:tr h="411150">
                <a:tc>
                  <a:txBody>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Syntax</a:t>
                      </a:r>
                      <a:endParaRPr b="1">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rgbClr val="434343"/>
                          </a:solidFill>
                          <a:latin typeface="Overpass"/>
                          <a:ea typeface="Overpass"/>
                          <a:cs typeface="Overpass"/>
                          <a:sym typeface="Overpass"/>
                        </a:rPr>
                        <a:t>The set of rules that defines the combinations of letters numbers and symbols that are considered to be correctly structured.</a:t>
                      </a:r>
                      <a:endParaRPr>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34" name="Google Shape;134;p31"/>
          <p:cNvSpPr txBox="1"/>
          <p:nvPr/>
        </p:nvSpPr>
        <p:spPr>
          <a:xfrm>
            <a:off x="939500" y="127975"/>
            <a:ext cx="7884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- 1</a:t>
            </a:r>
            <a:endParaRPr sz="4800" b="1">
              <a:solidFill>
                <a:srgbClr val="434343"/>
              </a:solidFill>
              <a:latin typeface="Overpass"/>
              <a:ea typeface="Overpass"/>
              <a:cs typeface="Overpass"/>
              <a:sym typeface="Overpass"/>
            </a:endParaRPr>
          </a:p>
        </p:txBody>
      </p:sp>
      <p:grpSp>
        <p:nvGrpSpPr>
          <p:cNvPr id="135" name="Google Shape;135;p31"/>
          <p:cNvGrpSpPr/>
          <p:nvPr/>
        </p:nvGrpSpPr>
        <p:grpSpPr>
          <a:xfrm>
            <a:off x="289419" y="304344"/>
            <a:ext cx="571606" cy="621036"/>
            <a:chOff x="584925" y="238125"/>
            <a:chExt cx="415200" cy="525100"/>
          </a:xfrm>
        </p:grpSpPr>
        <p:sp>
          <p:nvSpPr>
            <p:cNvPr id="136" name="Google Shape;136;p31"/>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1"/>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1"/>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1"/>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1"/>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1"/>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4" descr="Branding – Hack Club">
            <a:extLst>
              <a:ext uri="{FF2B5EF4-FFF2-40B4-BE49-F238E27FC236}">
                <a16:creationId xmlns:a16="http://schemas.microsoft.com/office/drawing/2014/main" id="{75FA4008-2D38-405C-A473-873DF88F2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grpSp>
        <p:nvGrpSpPr>
          <p:cNvPr id="633" name="Google Shape;633;p67"/>
          <p:cNvGrpSpPr/>
          <p:nvPr/>
        </p:nvGrpSpPr>
        <p:grpSpPr>
          <a:xfrm>
            <a:off x="104426" y="114462"/>
            <a:ext cx="782291" cy="731330"/>
            <a:chOff x="2113284" y="786494"/>
            <a:chExt cx="952503" cy="952501"/>
          </a:xfrm>
        </p:grpSpPr>
        <p:sp>
          <p:nvSpPr>
            <p:cNvPr id="634" name="Google Shape;634;p67"/>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635" name="Google Shape;635;p67"/>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636" name="Google Shape;636;p67"/>
          <p:cNvSpPr txBox="1"/>
          <p:nvPr/>
        </p:nvSpPr>
        <p:spPr>
          <a:xfrm>
            <a:off x="240525" y="878825"/>
            <a:ext cx="8298300" cy="3922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Programming requires a lot of math. Luckily, we can make Unity do it for us.</a:t>
            </a:r>
            <a:endParaRPr sz="18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a:solidFill>
                <a:srgbClr val="434343"/>
              </a:solidFill>
              <a:latin typeface="Overpass Light"/>
              <a:ea typeface="Overpass Light"/>
              <a:cs typeface="Overpass Light"/>
              <a:sym typeface="Overpass Light"/>
            </a:endParaRPr>
          </a:p>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Add another Debug.Log to the Update(), and add in whatever mathematical statement you like. </a:t>
            </a:r>
            <a:endParaRPr sz="1800">
              <a:solidFill>
                <a:srgbClr val="434343"/>
              </a:solidFill>
              <a:latin typeface="Overpass Light"/>
              <a:ea typeface="Overpass Light"/>
              <a:cs typeface="Overpass Light"/>
              <a:sym typeface="Overpass Light"/>
            </a:endParaRPr>
          </a:p>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Without quotation marks, the console prints the results of two numbers added together - this is because Unity interprets these numbers as integers instead of strings. </a:t>
            </a:r>
            <a:endParaRPr sz="1800">
              <a:solidFill>
                <a:srgbClr val="434343"/>
              </a:solidFill>
              <a:latin typeface="Overpass Light"/>
              <a:ea typeface="Overpass Light"/>
              <a:cs typeface="Overpass Light"/>
              <a:sym typeface="Overpass Light"/>
            </a:endParaRPr>
          </a:p>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You can also add in a string to the same line, which can be useful for printing more legible statements.</a:t>
            </a:r>
            <a:endParaRPr sz="1800">
              <a:solidFill>
                <a:srgbClr val="434343"/>
              </a:solidFill>
              <a:latin typeface="Overpass Light"/>
              <a:ea typeface="Overpass Light"/>
              <a:cs typeface="Overpass Light"/>
              <a:sym typeface="Overpass Light"/>
            </a:endParaRPr>
          </a:p>
        </p:txBody>
      </p:sp>
      <p:sp>
        <p:nvSpPr>
          <p:cNvPr id="637" name="Google Shape;637;p67"/>
          <p:cNvSpPr txBox="1"/>
          <p:nvPr/>
        </p:nvSpPr>
        <p:spPr>
          <a:xfrm>
            <a:off x="913375" y="169475"/>
            <a:ext cx="8513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INTEGERS example</a:t>
            </a:r>
            <a:endParaRPr sz="3500" b="1">
              <a:solidFill>
                <a:srgbClr val="434343"/>
              </a:solidFill>
              <a:latin typeface="Overpass"/>
              <a:ea typeface="Overpass"/>
              <a:cs typeface="Overpass"/>
              <a:sym typeface="Overpass"/>
            </a:endParaRPr>
          </a:p>
        </p:txBody>
      </p:sp>
      <p:graphicFrame>
        <p:nvGraphicFramePr>
          <p:cNvPr id="638" name="Google Shape;638;p67"/>
          <p:cNvGraphicFramePr/>
          <p:nvPr/>
        </p:nvGraphicFramePr>
        <p:xfrm>
          <a:off x="1373525" y="1355000"/>
          <a:ext cx="5943600" cy="1178560"/>
        </p:xfrm>
        <a:graphic>
          <a:graphicData uri="http://schemas.openxmlformats.org/drawingml/2006/table">
            <a:tbl>
              <a:tblPr>
                <a:noFill/>
                <a:tableStyleId>{FA25C5E6-4470-4F80-A25D-A55CD36A0FA7}</a:tableStyleId>
              </a:tblPr>
              <a:tblGrid>
                <a:gridCol w="5943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500" b="1">
                          <a:solidFill>
                            <a:srgbClr val="00FF00"/>
                          </a:solidFill>
                          <a:latin typeface="Courier New"/>
                          <a:ea typeface="Courier New"/>
                          <a:cs typeface="Courier New"/>
                          <a:sym typeface="Courier New"/>
                        </a:rPr>
                        <a:t>void</a:t>
                      </a:r>
                      <a:r>
                        <a:rPr lang="en" sz="1500" b="1">
                          <a:solidFill>
                            <a:srgbClr val="434343"/>
                          </a:solidFill>
                          <a:latin typeface="Courier New"/>
                          <a:ea typeface="Courier New"/>
                          <a:cs typeface="Courier New"/>
                          <a:sym typeface="Courier New"/>
                        </a:rPr>
                        <a:t> </a:t>
                      </a:r>
                      <a:r>
                        <a:rPr lang="en" sz="1500" b="1">
                          <a:solidFill>
                            <a:srgbClr val="FFF2CC"/>
                          </a:solidFill>
                          <a:latin typeface="Courier New"/>
                          <a:ea typeface="Courier New"/>
                          <a:cs typeface="Courier New"/>
                          <a:sym typeface="Courier New"/>
                        </a:rPr>
                        <a:t>Update</a:t>
                      </a:r>
                      <a:r>
                        <a:rPr lang="en" sz="1500" b="1">
                          <a:solidFill>
                            <a:schemeClr val="lt1"/>
                          </a:solidFill>
                          <a:latin typeface="Courier New"/>
                          <a:ea typeface="Courier New"/>
                          <a:cs typeface="Courier New"/>
                          <a:sym typeface="Courier New"/>
                        </a:rPr>
                        <a:t>()</a:t>
                      </a:r>
                      <a:endParaRPr sz="1500" b="1">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500" b="1">
                          <a:solidFill>
                            <a:schemeClr val="lt1"/>
                          </a:solidFill>
                          <a:latin typeface="Courier New"/>
                          <a:ea typeface="Courier New"/>
                          <a:cs typeface="Courier New"/>
                          <a:sym typeface="Courier New"/>
                        </a:rPr>
                        <a:t>{</a:t>
                      </a:r>
                      <a:endParaRPr sz="1500" b="1">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500" b="1">
                          <a:solidFill>
                            <a:schemeClr val="lt1"/>
                          </a:solidFill>
                          <a:latin typeface="Courier New"/>
                          <a:ea typeface="Courier New"/>
                          <a:cs typeface="Courier New"/>
                          <a:sym typeface="Courier New"/>
                        </a:rPr>
                        <a:t>   Debug.Log(</a:t>
                      </a:r>
                      <a:r>
                        <a:rPr lang="en" sz="1500" b="1">
                          <a:solidFill>
                            <a:srgbClr val="00FF00"/>
                          </a:solidFill>
                          <a:latin typeface="Courier New"/>
                          <a:ea typeface="Courier New"/>
                          <a:cs typeface="Courier New"/>
                          <a:sym typeface="Courier New"/>
                        </a:rPr>
                        <a:t>5</a:t>
                      </a:r>
                      <a:r>
                        <a:rPr lang="en" sz="1500" b="1">
                          <a:solidFill>
                            <a:schemeClr val="lt1"/>
                          </a:solidFill>
                          <a:latin typeface="Courier New"/>
                          <a:ea typeface="Courier New"/>
                          <a:cs typeface="Courier New"/>
                          <a:sym typeface="Courier New"/>
                        </a:rPr>
                        <a:t>+</a:t>
                      </a:r>
                      <a:r>
                        <a:rPr lang="en" sz="1500" b="1">
                          <a:solidFill>
                            <a:srgbClr val="00FF00"/>
                          </a:solidFill>
                          <a:latin typeface="Courier New"/>
                          <a:ea typeface="Courier New"/>
                          <a:cs typeface="Courier New"/>
                          <a:sym typeface="Courier New"/>
                        </a:rPr>
                        <a:t>2</a:t>
                      </a:r>
                      <a:r>
                        <a:rPr lang="en" sz="1500" b="1">
                          <a:solidFill>
                            <a:schemeClr val="lt1"/>
                          </a:solidFill>
                          <a:latin typeface="Courier New"/>
                          <a:ea typeface="Courier New"/>
                          <a:cs typeface="Courier New"/>
                          <a:sym typeface="Courier New"/>
                        </a:rPr>
                        <a:t>);</a:t>
                      </a:r>
                      <a:endParaRPr sz="1500" b="1">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500" b="1">
                          <a:solidFill>
                            <a:schemeClr val="lt1"/>
                          </a:solidFill>
                          <a:latin typeface="Courier New"/>
                          <a:ea typeface="Courier New"/>
                          <a:cs typeface="Courier New"/>
                          <a:sym typeface="Courier New"/>
                        </a:rPr>
                        <a:t>}</a:t>
                      </a:r>
                      <a:endParaRPr sz="150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graphicFrame>
        <p:nvGraphicFramePr>
          <p:cNvPr id="639" name="Google Shape;639;p67"/>
          <p:cNvGraphicFramePr/>
          <p:nvPr/>
        </p:nvGraphicFramePr>
        <p:xfrm>
          <a:off x="799950" y="4639100"/>
          <a:ext cx="6146900" cy="337312"/>
        </p:xfrm>
        <a:graphic>
          <a:graphicData uri="http://schemas.openxmlformats.org/drawingml/2006/table">
            <a:tbl>
              <a:tblPr>
                <a:noFill/>
                <a:tableStyleId>{FA25C5E6-4470-4F80-A25D-A55CD36A0FA7}</a:tableStyleId>
              </a:tblPr>
              <a:tblGrid>
                <a:gridCol w="6146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 Debug.Log(</a:t>
                      </a:r>
                      <a:r>
                        <a:rPr lang="en" sz="1200" b="1">
                          <a:solidFill>
                            <a:srgbClr val="FCE5CD"/>
                          </a:solidFill>
                          <a:latin typeface="Courier New"/>
                          <a:ea typeface="Courier New"/>
                          <a:cs typeface="Courier New"/>
                          <a:sym typeface="Courier New"/>
                        </a:rPr>
                        <a:t>"Answer: "</a:t>
                      </a:r>
                      <a:r>
                        <a:rPr lang="en" sz="1200" b="1">
                          <a:solidFill>
                            <a:schemeClr val="lt1"/>
                          </a:solidFill>
                          <a:latin typeface="Courier New"/>
                          <a:ea typeface="Courier New"/>
                          <a:cs typeface="Courier New"/>
                          <a:sym typeface="Courier New"/>
                        </a:rPr>
                        <a:t> +</a:t>
                      </a:r>
                      <a:r>
                        <a:rPr lang="en" sz="1200" b="1">
                          <a:solidFill>
                            <a:srgbClr val="434343"/>
                          </a:solidFill>
                          <a:latin typeface="Courier New"/>
                          <a:ea typeface="Courier New"/>
                          <a:cs typeface="Courier New"/>
                          <a:sym typeface="Courier New"/>
                        </a:rPr>
                        <a:t> </a:t>
                      </a:r>
                      <a:r>
                        <a:rPr lang="en" sz="1200" b="1">
                          <a:solidFill>
                            <a:srgbClr val="00FF00"/>
                          </a:solidFill>
                          <a:latin typeface="Courier New"/>
                          <a:ea typeface="Courier New"/>
                          <a:cs typeface="Courier New"/>
                          <a:sym typeface="Courier New"/>
                        </a:rPr>
                        <a:t>5</a:t>
                      </a:r>
                      <a:r>
                        <a:rPr lang="en" sz="1200" b="1">
                          <a:solidFill>
                            <a:srgbClr val="9900FF"/>
                          </a:solidFill>
                          <a:latin typeface="Courier New"/>
                          <a:ea typeface="Courier New"/>
                          <a:cs typeface="Courier New"/>
                          <a:sym typeface="Courier New"/>
                        </a:rPr>
                        <a:t>+</a:t>
                      </a:r>
                      <a:r>
                        <a:rPr lang="en" sz="1200" b="1">
                          <a:solidFill>
                            <a:srgbClr val="00FF00"/>
                          </a:solidFill>
                          <a:latin typeface="Courier New"/>
                          <a:ea typeface="Courier New"/>
                          <a:cs typeface="Courier New"/>
                          <a:sym typeface="Courier New"/>
                        </a:rPr>
                        <a:t>2</a:t>
                      </a:r>
                      <a:r>
                        <a:rPr lang="en" sz="1200" b="1">
                          <a:solidFill>
                            <a:schemeClr val="lt1"/>
                          </a:solidFill>
                          <a:latin typeface="Courier New"/>
                          <a:ea typeface="Courier New"/>
                          <a:cs typeface="Courier New"/>
                          <a:sym typeface="Courier New"/>
                        </a:rPr>
                        <a:t>);</a:t>
                      </a:r>
                      <a:endParaRPr sz="120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pic>
        <p:nvPicPr>
          <p:cNvPr id="9" name="Picture 4" descr="Branding – Hack Club">
            <a:extLst>
              <a:ext uri="{FF2B5EF4-FFF2-40B4-BE49-F238E27FC236}">
                <a16:creationId xmlns:a16="http://schemas.microsoft.com/office/drawing/2014/main" id="{DC3692D0-DED8-4A26-824F-460640F19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grpSp>
        <p:nvGrpSpPr>
          <p:cNvPr id="644" name="Google Shape;644;p68"/>
          <p:cNvGrpSpPr/>
          <p:nvPr/>
        </p:nvGrpSpPr>
        <p:grpSpPr>
          <a:xfrm>
            <a:off x="104426" y="114462"/>
            <a:ext cx="782291" cy="731330"/>
            <a:chOff x="2113284" y="786494"/>
            <a:chExt cx="952503" cy="952501"/>
          </a:xfrm>
        </p:grpSpPr>
        <p:sp>
          <p:nvSpPr>
            <p:cNvPr id="645" name="Google Shape;645;p68"/>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646" name="Google Shape;646;p68"/>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647" name="Google Shape;647;p68"/>
          <p:cNvSpPr txBox="1"/>
          <p:nvPr/>
        </p:nvSpPr>
        <p:spPr>
          <a:xfrm>
            <a:off x="287750" y="955863"/>
            <a:ext cx="8298300" cy="967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Experiment with assigning integers. </a:t>
            </a:r>
            <a:endParaRPr sz="1800">
              <a:solidFill>
                <a:srgbClr val="434343"/>
              </a:solidFill>
              <a:latin typeface="Overpass Light"/>
              <a:ea typeface="Overpass Light"/>
              <a:cs typeface="Overpass Light"/>
              <a:sym typeface="Overpass Light"/>
            </a:endParaRPr>
          </a:p>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Create a public integer so we can see our variable change while the game is playing.</a:t>
            </a:r>
            <a:endParaRPr sz="1800">
              <a:solidFill>
                <a:srgbClr val="434343"/>
              </a:solidFill>
              <a:latin typeface="Overpass Light"/>
              <a:ea typeface="Overpass Light"/>
              <a:cs typeface="Overpass Light"/>
              <a:sym typeface="Overpass Light"/>
            </a:endParaRPr>
          </a:p>
        </p:txBody>
      </p:sp>
      <p:sp>
        <p:nvSpPr>
          <p:cNvPr id="648" name="Google Shape;648;p68"/>
          <p:cNvSpPr txBox="1"/>
          <p:nvPr/>
        </p:nvSpPr>
        <p:spPr>
          <a:xfrm>
            <a:off x="913375" y="169475"/>
            <a:ext cx="8513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INTEGERS - 2</a:t>
            </a:r>
            <a:endParaRPr sz="3500" b="1">
              <a:solidFill>
                <a:srgbClr val="434343"/>
              </a:solidFill>
              <a:latin typeface="Overpass"/>
              <a:ea typeface="Overpass"/>
              <a:cs typeface="Overpass"/>
              <a:sym typeface="Overpass"/>
            </a:endParaRPr>
          </a:p>
        </p:txBody>
      </p:sp>
      <p:graphicFrame>
        <p:nvGraphicFramePr>
          <p:cNvPr id="649" name="Google Shape;649;p68"/>
          <p:cNvGraphicFramePr/>
          <p:nvPr/>
        </p:nvGraphicFramePr>
        <p:xfrm>
          <a:off x="820350" y="2033125"/>
          <a:ext cx="7665350" cy="1388872"/>
        </p:xfrm>
        <a:graphic>
          <a:graphicData uri="http://schemas.openxmlformats.org/drawingml/2006/table">
            <a:tbl>
              <a:tblPr>
                <a:noFill/>
                <a:tableStyleId>{FA25C5E6-4470-4F80-A25D-A55CD36A0FA7}</a:tableStyleId>
              </a:tblPr>
              <a:tblGrid>
                <a:gridCol w="7665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b="1">
                          <a:solidFill>
                            <a:srgbClr val="A4C2F4"/>
                          </a:solidFill>
                          <a:latin typeface="Courier New"/>
                          <a:ea typeface="Courier New"/>
                          <a:cs typeface="Courier New"/>
                          <a:sym typeface="Courier New"/>
                        </a:rPr>
                        <a:t>public int</a:t>
                      </a:r>
                      <a:r>
                        <a:rPr lang="en" sz="1200" b="1">
                          <a:solidFill>
                            <a:srgbClr val="434343"/>
                          </a:solidFill>
                          <a:latin typeface="Courier New"/>
                          <a:ea typeface="Courier New"/>
                          <a:cs typeface="Courier New"/>
                          <a:sym typeface="Courier New"/>
                        </a:rPr>
                        <a:t> </a:t>
                      </a:r>
                      <a:r>
                        <a:rPr lang="en" sz="1200" b="1">
                          <a:solidFill>
                            <a:schemeClr val="lt1"/>
                          </a:solidFill>
                          <a:latin typeface="Courier New"/>
                          <a:ea typeface="Courier New"/>
                          <a:cs typeface="Courier New"/>
                          <a:sym typeface="Courier New"/>
                        </a:rPr>
                        <a:t>myInteger =</a:t>
                      </a:r>
                      <a:r>
                        <a:rPr lang="en" sz="1200" b="1">
                          <a:solidFill>
                            <a:srgbClr val="434343"/>
                          </a:solidFill>
                          <a:latin typeface="Courier New"/>
                          <a:ea typeface="Courier New"/>
                          <a:cs typeface="Courier New"/>
                          <a:sym typeface="Courier New"/>
                        </a:rPr>
                        <a:t> </a:t>
                      </a:r>
                      <a:r>
                        <a:rPr lang="en" sz="1200" b="1">
                          <a:solidFill>
                            <a:srgbClr val="00FF00"/>
                          </a:solidFill>
                          <a:latin typeface="Courier New"/>
                          <a:ea typeface="Courier New"/>
                          <a:cs typeface="Courier New"/>
                          <a:sym typeface="Courier New"/>
                        </a:rPr>
                        <a:t>5</a:t>
                      </a:r>
                      <a:r>
                        <a:rPr lang="en" sz="1200" b="1">
                          <a:solidFill>
                            <a:schemeClr val="lt1"/>
                          </a:solidFill>
                          <a:latin typeface="Courier New"/>
                          <a:ea typeface="Courier New"/>
                          <a:cs typeface="Courier New"/>
                          <a:sym typeface="Courier New"/>
                        </a:rPr>
                        <a:t>;</a:t>
                      </a:r>
                      <a:r>
                        <a:rPr lang="en" sz="1200" b="1">
                          <a:solidFill>
                            <a:srgbClr val="434343"/>
                          </a:solidFill>
                          <a:highlight>
                            <a:srgbClr val="D9EAD3"/>
                          </a:highlight>
                          <a:latin typeface="Courier New"/>
                          <a:ea typeface="Courier New"/>
                          <a:cs typeface="Courier New"/>
                          <a:sym typeface="Courier New"/>
                        </a:rPr>
                        <a:t> </a:t>
                      </a:r>
                      <a:endParaRPr sz="1200" b="1">
                        <a:solidFill>
                          <a:srgbClr val="434343"/>
                        </a:solidFill>
                        <a:highlight>
                          <a:srgbClr val="D9EAD3"/>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200" b="1">
                        <a:solidFill>
                          <a:srgbClr val="434343"/>
                        </a:solidFill>
                        <a:highlight>
                          <a:srgbClr val="D9EAD3"/>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9FC5E8"/>
                          </a:solidFill>
                          <a:latin typeface="Courier New"/>
                          <a:ea typeface="Courier New"/>
                          <a:cs typeface="Courier New"/>
                          <a:sym typeface="Courier New"/>
                        </a:rPr>
                        <a:t>void</a:t>
                      </a:r>
                      <a:r>
                        <a:rPr lang="en" sz="1200" b="1">
                          <a:solidFill>
                            <a:srgbClr val="434343"/>
                          </a:solidFill>
                          <a:latin typeface="Courier New"/>
                          <a:ea typeface="Courier New"/>
                          <a:cs typeface="Courier New"/>
                          <a:sym typeface="Courier New"/>
                        </a:rPr>
                        <a:t> </a:t>
                      </a:r>
                      <a:r>
                        <a:rPr lang="en" sz="1200" b="1">
                          <a:solidFill>
                            <a:srgbClr val="FFF2CC"/>
                          </a:solidFill>
                          <a:latin typeface="Courier New"/>
                          <a:ea typeface="Courier New"/>
                          <a:cs typeface="Courier New"/>
                          <a:sym typeface="Courier New"/>
                        </a:rPr>
                        <a:t>Update</a:t>
                      </a:r>
                      <a:r>
                        <a:rPr lang="en" sz="1200" b="1">
                          <a:solidFill>
                            <a:schemeClr val="lt1"/>
                          </a:solidFill>
                          <a:latin typeface="Courier New"/>
                          <a:ea typeface="Courier New"/>
                          <a:cs typeface="Courier New"/>
                          <a:sym typeface="Courier New"/>
                        </a:rPr>
                        <a:t>()</a:t>
                      </a:r>
                      <a:endParaRPr sz="1200" b="1">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a:t>
                      </a:r>
                      <a:endParaRPr sz="1200" b="1">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rgbClr val="434343"/>
                          </a:solidFill>
                          <a:latin typeface="Courier New"/>
                          <a:ea typeface="Courier New"/>
                          <a:cs typeface="Courier New"/>
                          <a:sym typeface="Courier New"/>
                        </a:rPr>
                        <a:t>      </a:t>
                      </a:r>
                      <a:r>
                        <a:rPr lang="en" sz="1200" b="1">
                          <a:solidFill>
                            <a:schemeClr val="lt1"/>
                          </a:solidFill>
                          <a:latin typeface="Courier New"/>
                          <a:ea typeface="Courier New"/>
                          <a:cs typeface="Courier New"/>
                          <a:sym typeface="Courier New"/>
                        </a:rPr>
                        <a:t>Debug.Log(</a:t>
                      </a:r>
                      <a:r>
                        <a:rPr lang="en" sz="1200" b="1">
                          <a:solidFill>
                            <a:srgbClr val="FF0000"/>
                          </a:solidFill>
                          <a:latin typeface="Courier New"/>
                          <a:ea typeface="Courier New"/>
                          <a:cs typeface="Courier New"/>
                          <a:sym typeface="Courier New"/>
                        </a:rPr>
                        <a:t>"Double: "</a:t>
                      </a:r>
                      <a:r>
                        <a:rPr lang="en" sz="1200" b="1">
                          <a:solidFill>
                            <a:srgbClr val="434343"/>
                          </a:solidFill>
                          <a:latin typeface="Courier New"/>
                          <a:ea typeface="Courier New"/>
                          <a:cs typeface="Courier New"/>
                          <a:sym typeface="Courier New"/>
                        </a:rPr>
                        <a:t> </a:t>
                      </a:r>
                      <a:r>
                        <a:rPr lang="en" sz="1200" b="1">
                          <a:solidFill>
                            <a:schemeClr val="lt1"/>
                          </a:solidFill>
                          <a:latin typeface="Courier New"/>
                          <a:ea typeface="Courier New"/>
                          <a:cs typeface="Courier New"/>
                          <a:sym typeface="Courier New"/>
                        </a:rPr>
                        <a:t>+</a:t>
                      </a:r>
                      <a:r>
                        <a:rPr lang="en" sz="1200" b="1">
                          <a:solidFill>
                            <a:srgbClr val="434343"/>
                          </a:solidFill>
                          <a:latin typeface="Courier New"/>
                          <a:ea typeface="Courier New"/>
                          <a:cs typeface="Courier New"/>
                          <a:sym typeface="Courier New"/>
                        </a:rPr>
                        <a:t> </a:t>
                      </a:r>
                      <a:r>
                        <a:rPr lang="en" sz="1200" b="1">
                          <a:solidFill>
                            <a:schemeClr val="lt1"/>
                          </a:solidFill>
                          <a:latin typeface="Courier New"/>
                          <a:ea typeface="Courier New"/>
                          <a:cs typeface="Courier New"/>
                          <a:sym typeface="Courier New"/>
                        </a:rPr>
                        <a:t>myInteger</a:t>
                      </a:r>
                      <a:r>
                        <a:rPr lang="en" sz="1200" b="1">
                          <a:solidFill>
                            <a:srgbClr val="434343"/>
                          </a:solidFill>
                          <a:latin typeface="Courier New"/>
                          <a:ea typeface="Courier New"/>
                          <a:cs typeface="Courier New"/>
                          <a:sym typeface="Courier New"/>
                        </a:rPr>
                        <a:t> </a:t>
                      </a:r>
                      <a:r>
                        <a:rPr lang="en" sz="1200" b="1">
                          <a:solidFill>
                            <a:schemeClr val="lt1"/>
                          </a:solidFill>
                          <a:latin typeface="Courier New"/>
                          <a:ea typeface="Courier New"/>
                          <a:cs typeface="Courier New"/>
                          <a:sym typeface="Courier New"/>
                        </a:rPr>
                        <a:t>*</a:t>
                      </a:r>
                      <a:r>
                        <a:rPr lang="en" sz="1200" b="1">
                          <a:solidFill>
                            <a:srgbClr val="00FF00"/>
                          </a:solidFill>
                          <a:latin typeface="Courier New"/>
                          <a:ea typeface="Courier New"/>
                          <a:cs typeface="Courier New"/>
                          <a:sym typeface="Courier New"/>
                        </a:rPr>
                        <a:t>2</a:t>
                      </a:r>
                      <a:r>
                        <a:rPr lang="en" sz="1200" b="1">
                          <a:solidFill>
                            <a:schemeClr val="lt1"/>
                          </a:solidFill>
                          <a:latin typeface="Courier New"/>
                          <a:ea typeface="Courier New"/>
                          <a:cs typeface="Courier New"/>
                          <a:sym typeface="Courier New"/>
                        </a:rPr>
                        <a:t>);</a:t>
                      </a:r>
                      <a:endParaRPr sz="1200" b="1">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a:solidFill>
                            <a:schemeClr val="lt1"/>
                          </a:solidFill>
                          <a:latin typeface="Courier New"/>
                          <a:ea typeface="Courier New"/>
                          <a:cs typeface="Courier New"/>
                          <a:sym typeface="Courier New"/>
                        </a:rPr>
                        <a:t>}</a:t>
                      </a:r>
                      <a:endParaRPr sz="120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sp>
        <p:nvSpPr>
          <p:cNvPr id="650" name="Google Shape;650;p68"/>
          <p:cNvSpPr txBox="1"/>
          <p:nvPr/>
        </p:nvSpPr>
        <p:spPr>
          <a:xfrm>
            <a:off x="287750" y="3527475"/>
            <a:ext cx="3213900" cy="143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Overpass Light"/>
                <a:ea typeface="Overpass Light"/>
                <a:cs typeface="Overpass Light"/>
                <a:sym typeface="Overpass Light"/>
              </a:rPr>
              <a:t>Use </a:t>
            </a:r>
            <a:r>
              <a:rPr lang="en" sz="1600" b="1">
                <a:solidFill>
                  <a:srgbClr val="434343"/>
                </a:solidFill>
                <a:latin typeface="Overpass"/>
                <a:ea typeface="Overpass"/>
                <a:cs typeface="Overpass"/>
                <a:sym typeface="Overpass"/>
              </a:rPr>
              <a:t>Operators</a:t>
            </a:r>
            <a:r>
              <a:rPr lang="en" sz="1600">
                <a:solidFill>
                  <a:srgbClr val="434343"/>
                </a:solidFill>
                <a:latin typeface="Overpass Light"/>
                <a:ea typeface="Overpass Light"/>
                <a:cs typeface="Overpass Light"/>
                <a:sym typeface="Overpass Light"/>
              </a:rPr>
              <a:t> for math symbols:</a:t>
            </a:r>
            <a:endParaRPr sz="1600">
              <a:solidFill>
                <a:srgbClr val="434343"/>
              </a:solidFill>
              <a:latin typeface="Overpass Light"/>
              <a:ea typeface="Overpass Light"/>
              <a:cs typeface="Overpass Light"/>
              <a:sym typeface="Overpass Light"/>
            </a:endParaRPr>
          </a:p>
          <a:p>
            <a:pPr marL="457200" lvl="0" indent="-330200" algn="l" rtl="0">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 + ” for addition</a:t>
            </a:r>
            <a:endParaRPr sz="1600">
              <a:solidFill>
                <a:srgbClr val="434343"/>
              </a:solidFill>
              <a:latin typeface="Overpass Light"/>
              <a:ea typeface="Overpass Light"/>
              <a:cs typeface="Overpass Light"/>
              <a:sym typeface="Overpass Light"/>
            </a:endParaRPr>
          </a:p>
          <a:p>
            <a:pPr marL="457200" lvl="0" indent="-330200" algn="l" rtl="0">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 - ” for subtraction</a:t>
            </a:r>
            <a:endParaRPr sz="1600">
              <a:solidFill>
                <a:srgbClr val="434343"/>
              </a:solidFill>
              <a:latin typeface="Overpass Light"/>
              <a:ea typeface="Overpass Light"/>
              <a:cs typeface="Overpass Light"/>
              <a:sym typeface="Overpass Light"/>
            </a:endParaRPr>
          </a:p>
          <a:p>
            <a:pPr marL="457200" lvl="0" indent="-330200" algn="l" rtl="0">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 * “ for multiplication</a:t>
            </a:r>
            <a:endParaRPr sz="1600">
              <a:solidFill>
                <a:srgbClr val="434343"/>
              </a:solidFill>
              <a:latin typeface="Overpass Light"/>
              <a:ea typeface="Overpass Light"/>
              <a:cs typeface="Overpass Light"/>
              <a:sym typeface="Overpass Light"/>
            </a:endParaRPr>
          </a:p>
          <a:p>
            <a:pPr marL="457200" lvl="0" indent="-330200" algn="l" rtl="0">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 / “ for division</a:t>
            </a:r>
            <a:endParaRPr sz="16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a:solidFill>
                <a:srgbClr val="434343"/>
              </a:solidFill>
              <a:latin typeface="Overpass Light"/>
              <a:ea typeface="Overpass Light"/>
              <a:cs typeface="Overpass Light"/>
              <a:sym typeface="Overpass Light"/>
            </a:endParaRPr>
          </a:p>
        </p:txBody>
      </p:sp>
      <p:sp>
        <p:nvSpPr>
          <p:cNvPr id="651" name="Google Shape;651;p68"/>
          <p:cNvSpPr txBox="1"/>
          <p:nvPr/>
        </p:nvSpPr>
        <p:spPr>
          <a:xfrm>
            <a:off x="3601250" y="3527475"/>
            <a:ext cx="4984800" cy="7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a:solidFill>
                  <a:srgbClr val="434343"/>
                </a:solidFill>
                <a:latin typeface="Overpass Light"/>
                <a:ea typeface="Overpass Light"/>
                <a:cs typeface="Overpass Light"/>
                <a:sym typeface="Overpass Light"/>
              </a:rPr>
              <a:t>*Note: If you attempt to divide an integer it will round the result if the division is not a whole number. </a:t>
            </a:r>
            <a:endParaRPr sz="1800" i="1">
              <a:solidFill>
                <a:srgbClr val="434343"/>
              </a:solidFill>
              <a:latin typeface="Overpass Light"/>
              <a:ea typeface="Overpass Light"/>
              <a:cs typeface="Overpass Light"/>
              <a:sym typeface="Overpass Light"/>
            </a:endParaRPr>
          </a:p>
        </p:txBody>
      </p:sp>
      <p:pic>
        <p:nvPicPr>
          <p:cNvPr id="10" name="Picture 4" descr="Branding – Hack Club">
            <a:extLst>
              <a:ext uri="{FF2B5EF4-FFF2-40B4-BE49-F238E27FC236}">
                <a16:creationId xmlns:a16="http://schemas.microsoft.com/office/drawing/2014/main" id="{DD25BBDE-BEA0-41C4-8C4D-ADB2C4E49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grpSp>
        <p:nvGrpSpPr>
          <p:cNvPr id="656" name="Google Shape;656;p69"/>
          <p:cNvGrpSpPr/>
          <p:nvPr/>
        </p:nvGrpSpPr>
        <p:grpSpPr>
          <a:xfrm>
            <a:off x="131089" y="202512"/>
            <a:ext cx="782291" cy="731330"/>
            <a:chOff x="2113284" y="786494"/>
            <a:chExt cx="952503" cy="952501"/>
          </a:xfrm>
        </p:grpSpPr>
        <p:sp>
          <p:nvSpPr>
            <p:cNvPr id="657" name="Google Shape;657;p69"/>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658" name="Google Shape;658;p69"/>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659" name="Google Shape;659;p69"/>
          <p:cNvSpPr txBox="1"/>
          <p:nvPr/>
        </p:nvSpPr>
        <p:spPr>
          <a:xfrm>
            <a:off x="913375" y="169475"/>
            <a:ext cx="8148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Data Types: Floats</a:t>
            </a:r>
            <a:endParaRPr sz="3500" b="1">
              <a:solidFill>
                <a:srgbClr val="434343"/>
              </a:solidFill>
              <a:latin typeface="Overpass"/>
              <a:ea typeface="Overpass"/>
              <a:cs typeface="Overpass"/>
              <a:sym typeface="Overpass"/>
            </a:endParaRPr>
          </a:p>
        </p:txBody>
      </p:sp>
      <p:graphicFrame>
        <p:nvGraphicFramePr>
          <p:cNvPr id="660" name="Google Shape;660;p69"/>
          <p:cNvGraphicFramePr/>
          <p:nvPr/>
        </p:nvGraphicFramePr>
        <p:xfrm>
          <a:off x="432775" y="2255888"/>
          <a:ext cx="8278450" cy="495046"/>
        </p:xfrm>
        <a:graphic>
          <a:graphicData uri="http://schemas.openxmlformats.org/drawingml/2006/table">
            <a:tbl>
              <a:tblPr>
                <a:noFill/>
                <a:tableStyleId>{FA25C5E6-4470-4F80-A25D-A55CD36A0FA7}</a:tableStyleId>
              </a:tblPr>
              <a:tblGrid>
                <a:gridCol w="8278450">
                  <a:extLst>
                    <a:ext uri="{9D8B030D-6E8A-4147-A177-3AD203B41FA5}">
                      <a16:colId xmlns:a16="http://schemas.microsoft.com/office/drawing/2014/main" val="20000"/>
                    </a:ext>
                  </a:extLst>
                </a:gridCol>
              </a:tblGrid>
              <a:tr h="491150">
                <a:tc>
                  <a:txBody>
                    <a:bodyPr/>
                    <a:lstStyle/>
                    <a:p>
                      <a:pPr marL="0" lvl="0" indent="0" algn="ctr" rtl="0">
                        <a:lnSpc>
                          <a:spcPct val="115000"/>
                        </a:lnSpc>
                        <a:spcBef>
                          <a:spcPts val="0"/>
                        </a:spcBef>
                        <a:spcAft>
                          <a:spcPts val="0"/>
                        </a:spcAft>
                        <a:buNone/>
                      </a:pPr>
                      <a:r>
                        <a:rPr lang="en" sz="2100" b="1" dirty="0">
                          <a:solidFill>
                            <a:srgbClr val="4A86E8"/>
                          </a:solidFill>
                          <a:latin typeface="Courier New"/>
                          <a:ea typeface="Courier New"/>
                          <a:cs typeface="Courier New"/>
                          <a:sym typeface="Courier New"/>
                        </a:rPr>
                        <a:t>public float</a:t>
                      </a:r>
                      <a:r>
                        <a:rPr lang="en" sz="2100" b="1" dirty="0">
                          <a:solidFill>
                            <a:srgbClr val="434343"/>
                          </a:solidFill>
                          <a:latin typeface="Courier New"/>
                          <a:ea typeface="Courier New"/>
                          <a:cs typeface="Courier New"/>
                          <a:sym typeface="Courier New"/>
                        </a:rPr>
                        <a:t> </a:t>
                      </a:r>
                      <a:r>
                        <a:rPr lang="en" sz="2100" b="1" dirty="0">
                          <a:solidFill>
                            <a:schemeClr val="lt1"/>
                          </a:solidFill>
                          <a:latin typeface="Courier New"/>
                          <a:ea typeface="Courier New"/>
                          <a:cs typeface="Courier New"/>
                          <a:sym typeface="Courier New"/>
                        </a:rPr>
                        <a:t>Score =</a:t>
                      </a:r>
                      <a:r>
                        <a:rPr lang="en" sz="2100" b="1" dirty="0">
                          <a:solidFill>
                            <a:srgbClr val="434343"/>
                          </a:solidFill>
                          <a:latin typeface="Courier New"/>
                          <a:ea typeface="Courier New"/>
                          <a:cs typeface="Courier New"/>
                          <a:sym typeface="Courier New"/>
                        </a:rPr>
                        <a:t> </a:t>
                      </a:r>
                      <a:r>
                        <a:rPr lang="en" sz="2100" b="1" dirty="0">
                          <a:solidFill>
                            <a:srgbClr val="FCE5CD"/>
                          </a:solidFill>
                          <a:latin typeface="Courier New"/>
                          <a:ea typeface="Courier New"/>
                          <a:cs typeface="Courier New"/>
                          <a:sym typeface="Courier New"/>
                        </a:rPr>
                        <a:t>10f</a:t>
                      </a:r>
                      <a:r>
                        <a:rPr lang="en" sz="2100" b="1" dirty="0">
                          <a:solidFill>
                            <a:schemeClr val="lt1"/>
                          </a:solidFill>
                          <a:latin typeface="Courier New"/>
                          <a:ea typeface="Courier New"/>
                          <a:cs typeface="Courier New"/>
                          <a:sym typeface="Courier New"/>
                        </a:rPr>
                        <a:t>;</a:t>
                      </a:r>
                      <a:endParaRPr sz="2100" dirty="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sp>
        <p:nvSpPr>
          <p:cNvPr id="661" name="Google Shape;661;p69"/>
          <p:cNvSpPr txBox="1"/>
          <p:nvPr/>
        </p:nvSpPr>
        <p:spPr>
          <a:xfrm>
            <a:off x="340225" y="1357725"/>
            <a:ext cx="849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Floats</a:t>
            </a:r>
            <a:r>
              <a:rPr lang="en">
                <a:solidFill>
                  <a:srgbClr val="434343"/>
                </a:solidFill>
                <a:latin typeface="Overpass Light"/>
                <a:ea typeface="Overpass Light"/>
                <a:cs typeface="Overpass Light"/>
                <a:sym typeface="Overpass Light"/>
              </a:rPr>
              <a:t> are decimals numbers and can be used just like integers except they can represent partial numbers in a decimal format.  An example of a variable that would use a </a:t>
            </a:r>
            <a:r>
              <a:rPr lang="en" b="1">
                <a:solidFill>
                  <a:srgbClr val="434343"/>
                </a:solidFill>
                <a:latin typeface="Overpass"/>
                <a:ea typeface="Overpass"/>
                <a:cs typeface="Overpass"/>
                <a:sym typeface="Overpass"/>
              </a:rPr>
              <a:t>float</a:t>
            </a:r>
            <a:r>
              <a:rPr lang="en">
                <a:solidFill>
                  <a:srgbClr val="434343"/>
                </a:solidFill>
                <a:latin typeface="Overpass Light"/>
                <a:ea typeface="Overpass Light"/>
                <a:cs typeface="Overpass Light"/>
                <a:sym typeface="Overpass Light"/>
              </a:rPr>
              <a:t> is “Time”.  You can represent how much time a player has left to complete a level and use partial seconds as a float variable.</a:t>
            </a:r>
            <a:endParaRPr>
              <a:solidFill>
                <a:srgbClr val="434343"/>
              </a:solidFill>
              <a:latin typeface="Overpass Light"/>
              <a:ea typeface="Overpass Light"/>
              <a:cs typeface="Overpass Light"/>
              <a:sym typeface="Overpass Light"/>
            </a:endParaRPr>
          </a:p>
        </p:txBody>
      </p:sp>
      <p:sp>
        <p:nvSpPr>
          <p:cNvPr id="662" name="Google Shape;662;p69"/>
          <p:cNvSpPr txBox="1"/>
          <p:nvPr/>
        </p:nvSpPr>
        <p:spPr>
          <a:xfrm>
            <a:off x="3020350" y="3068400"/>
            <a:ext cx="21657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Declare a </a:t>
            </a:r>
            <a:r>
              <a:rPr lang="en" b="1">
                <a:solidFill>
                  <a:srgbClr val="434343"/>
                </a:solidFill>
                <a:latin typeface="Overpass"/>
                <a:ea typeface="Overpass"/>
                <a:cs typeface="Overpass"/>
                <a:sym typeface="Overpass"/>
              </a:rPr>
              <a:t>Float</a:t>
            </a:r>
            <a:r>
              <a:rPr lang="en">
                <a:solidFill>
                  <a:srgbClr val="434343"/>
                </a:solidFill>
                <a:latin typeface="Overpass Light"/>
                <a:ea typeface="Overpass Light"/>
                <a:cs typeface="Overpass Light"/>
                <a:sym typeface="Overpass Light"/>
              </a:rPr>
              <a:t> by typing “float” before the </a:t>
            </a:r>
            <a:r>
              <a:rPr lang="en" b="1">
                <a:solidFill>
                  <a:srgbClr val="434343"/>
                </a:solidFill>
                <a:latin typeface="Overpass"/>
                <a:ea typeface="Overpass"/>
                <a:cs typeface="Overpass"/>
                <a:sym typeface="Overpass"/>
              </a:rPr>
              <a:t>variable name</a:t>
            </a:r>
            <a:r>
              <a:rPr lang="en">
                <a:solidFill>
                  <a:srgbClr val="434343"/>
                </a:solidFill>
                <a:latin typeface="Overpass Light"/>
                <a:ea typeface="Overpass Light"/>
                <a:cs typeface="Overpass Light"/>
                <a:sym typeface="Overpass Light"/>
              </a:rPr>
              <a:t>.</a:t>
            </a:r>
            <a:endParaRPr>
              <a:solidFill>
                <a:srgbClr val="434343"/>
              </a:solidFill>
              <a:latin typeface="Overpass Light"/>
              <a:ea typeface="Overpass Light"/>
              <a:cs typeface="Overpass Light"/>
              <a:sym typeface="Overpass Light"/>
            </a:endParaRPr>
          </a:p>
        </p:txBody>
      </p:sp>
      <p:sp>
        <p:nvSpPr>
          <p:cNvPr id="663" name="Google Shape;663;p69"/>
          <p:cNvSpPr txBox="1"/>
          <p:nvPr/>
        </p:nvSpPr>
        <p:spPr>
          <a:xfrm>
            <a:off x="7247950" y="3068400"/>
            <a:ext cx="1684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u="sng">
                <a:solidFill>
                  <a:srgbClr val="434343"/>
                </a:solidFill>
                <a:latin typeface="Overpass Light"/>
                <a:ea typeface="Overpass Light"/>
                <a:cs typeface="Overpass Light"/>
                <a:sym typeface="Overpass Light"/>
              </a:rPr>
              <a:t>Do not use </a:t>
            </a:r>
            <a:br>
              <a:rPr lang="en" i="1" u="sng">
                <a:solidFill>
                  <a:srgbClr val="434343"/>
                </a:solidFill>
                <a:latin typeface="Overpass Light"/>
                <a:ea typeface="Overpass Light"/>
                <a:cs typeface="Overpass Light"/>
                <a:sym typeface="Overpass Light"/>
              </a:rPr>
            </a:br>
            <a:r>
              <a:rPr lang="en">
                <a:solidFill>
                  <a:srgbClr val="434343"/>
                </a:solidFill>
                <a:latin typeface="Overpass Light"/>
                <a:ea typeface="Overpass Light"/>
                <a:cs typeface="Overpass Light"/>
                <a:sym typeface="Overpass Light"/>
              </a:rPr>
              <a:t>any quotation marks.</a:t>
            </a:r>
            <a:endParaRPr>
              <a:solidFill>
                <a:srgbClr val="434343"/>
              </a:solidFill>
              <a:latin typeface="Overpass Light"/>
              <a:ea typeface="Overpass Light"/>
              <a:cs typeface="Overpass Light"/>
              <a:sym typeface="Overpass Light"/>
            </a:endParaRPr>
          </a:p>
        </p:txBody>
      </p:sp>
      <p:sp>
        <p:nvSpPr>
          <p:cNvPr id="664" name="Google Shape;664;p69"/>
          <p:cNvSpPr/>
          <p:nvPr/>
        </p:nvSpPr>
        <p:spPr>
          <a:xfrm>
            <a:off x="3978700" y="2668200"/>
            <a:ext cx="249000" cy="400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9"/>
          <p:cNvSpPr txBox="1"/>
          <p:nvPr/>
        </p:nvSpPr>
        <p:spPr>
          <a:xfrm>
            <a:off x="5480550" y="3068400"/>
            <a:ext cx="1684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You must add an “F” to the end of the number.</a:t>
            </a:r>
            <a:endParaRPr>
              <a:solidFill>
                <a:srgbClr val="434343"/>
              </a:solidFill>
              <a:latin typeface="Overpass Light"/>
              <a:ea typeface="Overpass Light"/>
              <a:cs typeface="Overpass Light"/>
              <a:sym typeface="Overpass Light"/>
            </a:endParaRPr>
          </a:p>
        </p:txBody>
      </p:sp>
      <p:sp>
        <p:nvSpPr>
          <p:cNvPr id="666" name="Google Shape;666;p69"/>
          <p:cNvSpPr/>
          <p:nvPr/>
        </p:nvSpPr>
        <p:spPr>
          <a:xfrm>
            <a:off x="6198300" y="2668200"/>
            <a:ext cx="249000" cy="400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4" descr="Branding – Hack Club">
            <a:extLst>
              <a:ext uri="{FF2B5EF4-FFF2-40B4-BE49-F238E27FC236}">
                <a16:creationId xmlns:a16="http://schemas.microsoft.com/office/drawing/2014/main" id="{17DB9B00-E83F-4D5F-BCA7-F2302D0A2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grpSp>
        <p:nvGrpSpPr>
          <p:cNvPr id="671" name="Google Shape;671;p70"/>
          <p:cNvGrpSpPr/>
          <p:nvPr/>
        </p:nvGrpSpPr>
        <p:grpSpPr>
          <a:xfrm>
            <a:off x="104426" y="114462"/>
            <a:ext cx="782291" cy="731330"/>
            <a:chOff x="2113284" y="786494"/>
            <a:chExt cx="952503" cy="952501"/>
          </a:xfrm>
        </p:grpSpPr>
        <p:sp>
          <p:nvSpPr>
            <p:cNvPr id="672" name="Google Shape;672;p70"/>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673" name="Google Shape;673;p70"/>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674" name="Google Shape;674;p70"/>
          <p:cNvSpPr txBox="1"/>
          <p:nvPr/>
        </p:nvSpPr>
        <p:spPr>
          <a:xfrm>
            <a:off x="287750" y="955863"/>
            <a:ext cx="8298300" cy="967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Experiment with assigning </a:t>
            </a:r>
            <a:r>
              <a:rPr lang="en" sz="1800" b="1">
                <a:solidFill>
                  <a:srgbClr val="434343"/>
                </a:solidFill>
                <a:latin typeface="Overpass"/>
                <a:ea typeface="Overpass"/>
                <a:cs typeface="Overpass"/>
                <a:sym typeface="Overpass"/>
              </a:rPr>
              <a:t>Floats</a:t>
            </a:r>
            <a:r>
              <a:rPr lang="en" sz="1800">
                <a:solidFill>
                  <a:srgbClr val="434343"/>
                </a:solidFill>
                <a:latin typeface="Overpass Light"/>
                <a:ea typeface="Overpass Light"/>
                <a:cs typeface="Overpass Light"/>
                <a:sym typeface="Overpass Light"/>
              </a:rPr>
              <a:t>. </a:t>
            </a:r>
            <a:endParaRPr sz="1800">
              <a:solidFill>
                <a:srgbClr val="434343"/>
              </a:solidFill>
              <a:latin typeface="Overpass Light"/>
              <a:ea typeface="Overpass Light"/>
              <a:cs typeface="Overpass Light"/>
              <a:sym typeface="Overpass Light"/>
            </a:endParaRPr>
          </a:p>
          <a:p>
            <a:pPr marL="457200" lvl="0" indent="-342900" algn="l" rtl="0">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Create a </a:t>
            </a:r>
            <a:r>
              <a:rPr lang="en" sz="1800" b="1">
                <a:solidFill>
                  <a:srgbClr val="434343"/>
                </a:solidFill>
                <a:latin typeface="Overpass"/>
                <a:ea typeface="Overpass"/>
                <a:cs typeface="Overpass"/>
                <a:sym typeface="Overpass"/>
              </a:rPr>
              <a:t>public float</a:t>
            </a:r>
            <a:r>
              <a:rPr lang="en" sz="1800">
                <a:solidFill>
                  <a:srgbClr val="434343"/>
                </a:solidFill>
                <a:latin typeface="Overpass Light"/>
                <a:ea typeface="Overpass Light"/>
                <a:cs typeface="Overpass Light"/>
                <a:sym typeface="Overpass Light"/>
              </a:rPr>
              <a:t> so we can see our variable change while the game is playing.</a:t>
            </a:r>
            <a:endParaRPr sz="1800">
              <a:solidFill>
                <a:srgbClr val="434343"/>
              </a:solidFill>
              <a:latin typeface="Overpass Light"/>
              <a:ea typeface="Overpass Light"/>
              <a:cs typeface="Overpass Light"/>
              <a:sym typeface="Overpass Light"/>
            </a:endParaRPr>
          </a:p>
        </p:txBody>
      </p:sp>
      <p:sp>
        <p:nvSpPr>
          <p:cNvPr id="675" name="Google Shape;675;p70"/>
          <p:cNvSpPr txBox="1"/>
          <p:nvPr/>
        </p:nvSpPr>
        <p:spPr>
          <a:xfrm>
            <a:off x="913375" y="169475"/>
            <a:ext cx="8513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Floats - 2</a:t>
            </a:r>
            <a:endParaRPr sz="3500" b="1">
              <a:solidFill>
                <a:srgbClr val="434343"/>
              </a:solidFill>
              <a:latin typeface="Overpass"/>
              <a:ea typeface="Overpass"/>
              <a:cs typeface="Overpass"/>
              <a:sym typeface="Overpass"/>
            </a:endParaRPr>
          </a:p>
        </p:txBody>
      </p:sp>
      <p:graphicFrame>
        <p:nvGraphicFramePr>
          <p:cNvPr id="676" name="Google Shape;676;p70"/>
          <p:cNvGraphicFramePr/>
          <p:nvPr/>
        </p:nvGraphicFramePr>
        <p:xfrm>
          <a:off x="820350" y="2033125"/>
          <a:ext cx="7665350" cy="1388872"/>
        </p:xfrm>
        <a:graphic>
          <a:graphicData uri="http://schemas.openxmlformats.org/drawingml/2006/table">
            <a:tbl>
              <a:tblPr>
                <a:noFill/>
                <a:tableStyleId>{FA25C5E6-4470-4F80-A25D-A55CD36A0FA7}</a:tableStyleId>
              </a:tblPr>
              <a:tblGrid>
                <a:gridCol w="76653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b="1" dirty="0">
                          <a:solidFill>
                            <a:srgbClr val="A4C2F4"/>
                          </a:solidFill>
                          <a:latin typeface="Courier New"/>
                          <a:ea typeface="Courier New"/>
                          <a:cs typeface="Courier New"/>
                          <a:sym typeface="Courier New"/>
                        </a:rPr>
                        <a:t>public float</a:t>
                      </a:r>
                      <a:r>
                        <a:rPr lang="en" sz="1200" b="1" dirty="0">
                          <a:solidFill>
                            <a:srgbClr val="434343"/>
                          </a:solidFill>
                          <a:latin typeface="Courier New"/>
                          <a:ea typeface="Courier New"/>
                          <a:cs typeface="Courier New"/>
                          <a:sym typeface="Courier New"/>
                        </a:rPr>
                        <a:t> </a:t>
                      </a:r>
                      <a:r>
                        <a:rPr lang="en" sz="1200" b="1" dirty="0">
                          <a:solidFill>
                            <a:schemeClr val="lt1"/>
                          </a:solidFill>
                          <a:latin typeface="Courier New"/>
                          <a:ea typeface="Courier New"/>
                          <a:cs typeface="Courier New"/>
                          <a:sym typeface="Courier New"/>
                        </a:rPr>
                        <a:t>myFloat =</a:t>
                      </a:r>
                      <a:r>
                        <a:rPr lang="en" sz="1200" b="1" dirty="0">
                          <a:solidFill>
                            <a:srgbClr val="434343"/>
                          </a:solidFill>
                          <a:latin typeface="Courier New"/>
                          <a:ea typeface="Courier New"/>
                          <a:cs typeface="Courier New"/>
                          <a:sym typeface="Courier New"/>
                        </a:rPr>
                        <a:t> </a:t>
                      </a:r>
                      <a:r>
                        <a:rPr lang="en" sz="1200" b="1" dirty="0">
                          <a:solidFill>
                            <a:srgbClr val="00FF00"/>
                          </a:solidFill>
                          <a:latin typeface="Courier New"/>
                          <a:ea typeface="Courier New"/>
                          <a:cs typeface="Courier New"/>
                          <a:sym typeface="Courier New"/>
                        </a:rPr>
                        <a:t>5.5f</a:t>
                      </a:r>
                      <a:r>
                        <a:rPr lang="en" sz="1200" b="1" dirty="0">
                          <a:solidFill>
                            <a:schemeClr val="lt1"/>
                          </a:solidFill>
                          <a:latin typeface="Courier New"/>
                          <a:ea typeface="Courier New"/>
                          <a:cs typeface="Courier New"/>
                          <a:sym typeface="Courier New"/>
                        </a:rPr>
                        <a:t>;</a:t>
                      </a:r>
                      <a:r>
                        <a:rPr lang="en" sz="1200" b="1" dirty="0">
                          <a:solidFill>
                            <a:srgbClr val="434343"/>
                          </a:solidFill>
                          <a:highlight>
                            <a:srgbClr val="D9EAD3"/>
                          </a:highlight>
                          <a:latin typeface="Courier New"/>
                          <a:ea typeface="Courier New"/>
                          <a:cs typeface="Courier New"/>
                          <a:sym typeface="Courier New"/>
                        </a:rPr>
                        <a:t> </a:t>
                      </a:r>
                      <a:endParaRPr sz="1200" b="1" dirty="0">
                        <a:solidFill>
                          <a:srgbClr val="434343"/>
                        </a:solidFill>
                        <a:highlight>
                          <a:srgbClr val="D9EAD3"/>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200" b="1" dirty="0">
                        <a:solidFill>
                          <a:srgbClr val="434343"/>
                        </a:solidFill>
                        <a:highlight>
                          <a:srgbClr val="D9EAD3"/>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dirty="0">
                          <a:solidFill>
                            <a:srgbClr val="9FC5E8"/>
                          </a:solidFill>
                          <a:latin typeface="Courier New"/>
                          <a:ea typeface="Courier New"/>
                          <a:cs typeface="Courier New"/>
                          <a:sym typeface="Courier New"/>
                        </a:rPr>
                        <a:t>void</a:t>
                      </a:r>
                      <a:r>
                        <a:rPr lang="en" sz="1200" b="1" dirty="0">
                          <a:solidFill>
                            <a:srgbClr val="434343"/>
                          </a:solidFill>
                          <a:latin typeface="Courier New"/>
                          <a:ea typeface="Courier New"/>
                          <a:cs typeface="Courier New"/>
                          <a:sym typeface="Courier New"/>
                        </a:rPr>
                        <a:t> </a:t>
                      </a:r>
                      <a:r>
                        <a:rPr lang="en" sz="1200" b="1" dirty="0">
                          <a:solidFill>
                            <a:srgbClr val="FFF2CC"/>
                          </a:solidFill>
                          <a:latin typeface="Courier New"/>
                          <a:ea typeface="Courier New"/>
                          <a:cs typeface="Courier New"/>
                          <a:sym typeface="Courier New"/>
                        </a:rPr>
                        <a:t>Update</a:t>
                      </a:r>
                      <a:r>
                        <a:rPr lang="en" sz="1200" b="1" dirty="0">
                          <a:solidFill>
                            <a:schemeClr val="lt1"/>
                          </a:solidFill>
                          <a:latin typeface="Courier New"/>
                          <a:ea typeface="Courier New"/>
                          <a:cs typeface="Courier New"/>
                          <a:sym typeface="Courier New"/>
                        </a:rPr>
                        <a:t>()</a:t>
                      </a:r>
                      <a:endParaRPr sz="1200" b="1" dirty="0">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dirty="0">
                          <a:solidFill>
                            <a:schemeClr val="lt1"/>
                          </a:solidFill>
                          <a:latin typeface="Courier New"/>
                          <a:ea typeface="Courier New"/>
                          <a:cs typeface="Courier New"/>
                          <a:sym typeface="Courier New"/>
                        </a:rPr>
                        <a:t>{</a:t>
                      </a:r>
                      <a:endParaRPr sz="1200" b="1" dirty="0">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dirty="0">
                          <a:solidFill>
                            <a:srgbClr val="434343"/>
                          </a:solidFill>
                          <a:latin typeface="Courier New"/>
                          <a:ea typeface="Courier New"/>
                          <a:cs typeface="Courier New"/>
                          <a:sym typeface="Courier New"/>
                        </a:rPr>
                        <a:t>      </a:t>
                      </a:r>
                      <a:r>
                        <a:rPr lang="en" sz="1200" b="1" dirty="0">
                          <a:solidFill>
                            <a:schemeClr val="lt1"/>
                          </a:solidFill>
                          <a:latin typeface="Courier New"/>
                          <a:ea typeface="Courier New"/>
                          <a:cs typeface="Courier New"/>
                          <a:sym typeface="Courier New"/>
                        </a:rPr>
                        <a:t>Debug.Log(</a:t>
                      </a:r>
                      <a:r>
                        <a:rPr lang="en" sz="1200" b="1" dirty="0">
                          <a:solidFill>
                            <a:srgbClr val="FF0000"/>
                          </a:solidFill>
                          <a:latin typeface="Courier New"/>
                          <a:ea typeface="Courier New"/>
                          <a:cs typeface="Courier New"/>
                          <a:sym typeface="Courier New"/>
                        </a:rPr>
                        <a:t>"Double: "</a:t>
                      </a:r>
                      <a:r>
                        <a:rPr lang="en" sz="1200" b="1" dirty="0">
                          <a:solidFill>
                            <a:srgbClr val="434343"/>
                          </a:solidFill>
                          <a:latin typeface="Courier New"/>
                          <a:ea typeface="Courier New"/>
                          <a:cs typeface="Courier New"/>
                          <a:sym typeface="Courier New"/>
                        </a:rPr>
                        <a:t> </a:t>
                      </a:r>
                      <a:r>
                        <a:rPr lang="en" sz="1200" b="1" dirty="0">
                          <a:solidFill>
                            <a:schemeClr val="lt1"/>
                          </a:solidFill>
                          <a:latin typeface="Courier New"/>
                          <a:ea typeface="Courier New"/>
                          <a:cs typeface="Courier New"/>
                          <a:sym typeface="Courier New"/>
                        </a:rPr>
                        <a:t>+</a:t>
                      </a:r>
                      <a:r>
                        <a:rPr lang="en" sz="1200" b="1" dirty="0">
                          <a:solidFill>
                            <a:srgbClr val="434343"/>
                          </a:solidFill>
                          <a:latin typeface="Courier New"/>
                          <a:ea typeface="Courier New"/>
                          <a:cs typeface="Courier New"/>
                          <a:sym typeface="Courier New"/>
                        </a:rPr>
                        <a:t> </a:t>
                      </a:r>
                      <a:r>
                        <a:rPr lang="en" sz="1200" b="1" dirty="0">
                          <a:solidFill>
                            <a:schemeClr val="lt1"/>
                          </a:solidFill>
                          <a:latin typeface="Courier New"/>
                          <a:ea typeface="Courier New"/>
                          <a:cs typeface="Courier New"/>
                          <a:sym typeface="Courier New"/>
                        </a:rPr>
                        <a:t>myFloat</a:t>
                      </a:r>
                      <a:r>
                        <a:rPr lang="en" sz="1200" b="1" dirty="0">
                          <a:solidFill>
                            <a:srgbClr val="434343"/>
                          </a:solidFill>
                          <a:latin typeface="Courier New"/>
                          <a:ea typeface="Courier New"/>
                          <a:cs typeface="Courier New"/>
                          <a:sym typeface="Courier New"/>
                        </a:rPr>
                        <a:t> </a:t>
                      </a:r>
                      <a:r>
                        <a:rPr lang="en" sz="1200" b="1" dirty="0">
                          <a:solidFill>
                            <a:schemeClr val="lt1"/>
                          </a:solidFill>
                          <a:latin typeface="Courier New"/>
                          <a:ea typeface="Courier New"/>
                          <a:cs typeface="Courier New"/>
                          <a:sym typeface="Courier New"/>
                        </a:rPr>
                        <a:t>/ </a:t>
                      </a:r>
                      <a:r>
                        <a:rPr lang="en" sz="1200" b="1" dirty="0">
                          <a:solidFill>
                            <a:srgbClr val="00FF00"/>
                          </a:solidFill>
                          <a:latin typeface="Courier New"/>
                          <a:ea typeface="Courier New"/>
                          <a:cs typeface="Courier New"/>
                          <a:sym typeface="Courier New"/>
                        </a:rPr>
                        <a:t>2</a:t>
                      </a:r>
                      <a:r>
                        <a:rPr lang="en" sz="1200" b="1" dirty="0">
                          <a:solidFill>
                            <a:schemeClr val="lt1"/>
                          </a:solidFill>
                          <a:latin typeface="Courier New"/>
                          <a:ea typeface="Courier New"/>
                          <a:cs typeface="Courier New"/>
                          <a:sym typeface="Courier New"/>
                        </a:rPr>
                        <a:t>);</a:t>
                      </a:r>
                      <a:endParaRPr sz="1200" b="1" dirty="0">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200" b="1" dirty="0">
                          <a:solidFill>
                            <a:schemeClr val="lt1"/>
                          </a:solidFill>
                          <a:latin typeface="Courier New"/>
                          <a:ea typeface="Courier New"/>
                          <a:cs typeface="Courier New"/>
                          <a:sym typeface="Courier New"/>
                        </a:rPr>
                        <a:t>}</a:t>
                      </a:r>
                      <a:endParaRPr sz="1200" dirty="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pic>
        <p:nvPicPr>
          <p:cNvPr id="8" name="Picture 4" descr="Branding – Hack Club">
            <a:extLst>
              <a:ext uri="{FF2B5EF4-FFF2-40B4-BE49-F238E27FC236}">
                <a16:creationId xmlns:a16="http://schemas.microsoft.com/office/drawing/2014/main" id="{524E9671-6CE8-4858-87AA-DB2B9D552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grpSp>
        <p:nvGrpSpPr>
          <p:cNvPr id="681" name="Google Shape;681;p71"/>
          <p:cNvGrpSpPr/>
          <p:nvPr/>
        </p:nvGrpSpPr>
        <p:grpSpPr>
          <a:xfrm>
            <a:off x="131089" y="202512"/>
            <a:ext cx="782291" cy="731330"/>
            <a:chOff x="2113284" y="786494"/>
            <a:chExt cx="952503" cy="952501"/>
          </a:xfrm>
        </p:grpSpPr>
        <p:sp>
          <p:nvSpPr>
            <p:cNvPr id="682" name="Google Shape;682;p7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683" name="Google Shape;683;p7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684" name="Google Shape;684;p71"/>
          <p:cNvSpPr txBox="1"/>
          <p:nvPr/>
        </p:nvSpPr>
        <p:spPr>
          <a:xfrm>
            <a:off x="913375" y="169475"/>
            <a:ext cx="8148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Data Types: Boolean</a:t>
            </a:r>
            <a:endParaRPr sz="3500" b="1">
              <a:solidFill>
                <a:srgbClr val="434343"/>
              </a:solidFill>
              <a:latin typeface="Overpass"/>
              <a:ea typeface="Overpass"/>
              <a:cs typeface="Overpass"/>
              <a:sym typeface="Overpass"/>
            </a:endParaRPr>
          </a:p>
        </p:txBody>
      </p:sp>
      <p:graphicFrame>
        <p:nvGraphicFramePr>
          <p:cNvPr id="685" name="Google Shape;685;p71"/>
          <p:cNvGraphicFramePr/>
          <p:nvPr/>
        </p:nvGraphicFramePr>
        <p:xfrm>
          <a:off x="374775" y="2901325"/>
          <a:ext cx="8278450" cy="495046"/>
        </p:xfrm>
        <a:graphic>
          <a:graphicData uri="http://schemas.openxmlformats.org/drawingml/2006/table">
            <a:tbl>
              <a:tblPr>
                <a:noFill/>
                <a:tableStyleId>{FA25C5E6-4470-4F80-A25D-A55CD36A0FA7}</a:tableStyleId>
              </a:tblPr>
              <a:tblGrid>
                <a:gridCol w="8278450">
                  <a:extLst>
                    <a:ext uri="{9D8B030D-6E8A-4147-A177-3AD203B41FA5}">
                      <a16:colId xmlns:a16="http://schemas.microsoft.com/office/drawing/2014/main" val="20000"/>
                    </a:ext>
                  </a:extLst>
                </a:gridCol>
              </a:tblGrid>
              <a:tr h="491150">
                <a:tc>
                  <a:txBody>
                    <a:bodyPr/>
                    <a:lstStyle/>
                    <a:p>
                      <a:pPr marL="0" lvl="0" indent="0" algn="ctr" rtl="0">
                        <a:lnSpc>
                          <a:spcPct val="115000"/>
                        </a:lnSpc>
                        <a:spcBef>
                          <a:spcPts val="0"/>
                        </a:spcBef>
                        <a:spcAft>
                          <a:spcPts val="0"/>
                        </a:spcAft>
                        <a:buNone/>
                      </a:pPr>
                      <a:r>
                        <a:rPr lang="en" sz="2100" b="1">
                          <a:solidFill>
                            <a:srgbClr val="4A86E8"/>
                          </a:solidFill>
                          <a:latin typeface="Courier New"/>
                          <a:ea typeface="Courier New"/>
                          <a:cs typeface="Courier New"/>
                          <a:sym typeface="Courier New"/>
                        </a:rPr>
                        <a:t>public bool</a:t>
                      </a:r>
                      <a:r>
                        <a:rPr lang="en" sz="2100" b="1">
                          <a:solidFill>
                            <a:srgbClr val="434343"/>
                          </a:solidFill>
                          <a:latin typeface="Courier New"/>
                          <a:ea typeface="Courier New"/>
                          <a:cs typeface="Courier New"/>
                          <a:sym typeface="Courier New"/>
                        </a:rPr>
                        <a:t> </a:t>
                      </a:r>
                      <a:r>
                        <a:rPr lang="en" sz="2100" b="1">
                          <a:solidFill>
                            <a:schemeClr val="lt1"/>
                          </a:solidFill>
                          <a:latin typeface="Courier New"/>
                          <a:ea typeface="Courier New"/>
                          <a:cs typeface="Courier New"/>
                          <a:sym typeface="Courier New"/>
                        </a:rPr>
                        <a:t>hasKey =</a:t>
                      </a:r>
                      <a:r>
                        <a:rPr lang="en" sz="2100" b="1">
                          <a:solidFill>
                            <a:srgbClr val="434343"/>
                          </a:solidFill>
                          <a:latin typeface="Courier New"/>
                          <a:ea typeface="Courier New"/>
                          <a:cs typeface="Courier New"/>
                          <a:sym typeface="Courier New"/>
                        </a:rPr>
                        <a:t> </a:t>
                      </a:r>
                      <a:r>
                        <a:rPr lang="en" sz="2100" b="1">
                          <a:solidFill>
                            <a:srgbClr val="FCE5CD"/>
                          </a:solidFill>
                          <a:latin typeface="Courier New"/>
                          <a:ea typeface="Courier New"/>
                          <a:cs typeface="Courier New"/>
                          <a:sym typeface="Courier New"/>
                        </a:rPr>
                        <a:t>True</a:t>
                      </a:r>
                      <a:r>
                        <a:rPr lang="en" sz="2100" b="1">
                          <a:solidFill>
                            <a:schemeClr val="lt1"/>
                          </a:solidFill>
                          <a:latin typeface="Courier New"/>
                          <a:ea typeface="Courier New"/>
                          <a:cs typeface="Courier New"/>
                          <a:sym typeface="Courier New"/>
                        </a:rPr>
                        <a:t>;</a:t>
                      </a:r>
                      <a:endParaRPr sz="2100">
                        <a:solidFill>
                          <a:schemeClr val="lt1"/>
                        </a:solidFill>
                        <a:latin typeface="Overpass"/>
                        <a:ea typeface="Overpass"/>
                        <a:cs typeface="Overpass"/>
                        <a:sym typeface="Overpass"/>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sp>
        <p:nvSpPr>
          <p:cNvPr id="686" name="Google Shape;686;p71"/>
          <p:cNvSpPr txBox="1"/>
          <p:nvPr/>
        </p:nvSpPr>
        <p:spPr>
          <a:xfrm>
            <a:off x="265550" y="1083200"/>
            <a:ext cx="8496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Booleans</a:t>
            </a:r>
            <a:r>
              <a:rPr lang="en">
                <a:solidFill>
                  <a:srgbClr val="434343"/>
                </a:solidFill>
                <a:latin typeface="Overpass Light"/>
                <a:ea typeface="Overpass Light"/>
                <a:cs typeface="Overpass Light"/>
                <a:sym typeface="Overpass Light"/>
              </a:rPr>
              <a:t> are variables that represent </a:t>
            </a:r>
            <a:r>
              <a:rPr lang="en" b="1">
                <a:solidFill>
                  <a:srgbClr val="434343"/>
                </a:solidFill>
                <a:latin typeface="Overpass"/>
                <a:ea typeface="Overpass"/>
                <a:cs typeface="Overpass"/>
                <a:sym typeface="Overpass"/>
              </a:rPr>
              <a:t>True</a:t>
            </a:r>
            <a:r>
              <a:rPr lang="en">
                <a:solidFill>
                  <a:srgbClr val="434343"/>
                </a:solidFill>
                <a:latin typeface="Overpass Light"/>
                <a:ea typeface="Overpass Light"/>
                <a:cs typeface="Overpass Light"/>
                <a:sym typeface="Overpass Light"/>
              </a:rPr>
              <a:t> or </a:t>
            </a:r>
            <a:r>
              <a:rPr lang="en" b="1">
                <a:solidFill>
                  <a:srgbClr val="434343"/>
                </a:solidFill>
                <a:latin typeface="Overpass"/>
                <a:ea typeface="Overpass"/>
                <a:cs typeface="Overpass"/>
                <a:sym typeface="Overpass"/>
              </a:rPr>
              <a:t>False</a:t>
            </a:r>
            <a:r>
              <a:rPr lang="en">
                <a:solidFill>
                  <a:srgbClr val="434343"/>
                </a:solidFill>
                <a:latin typeface="Overpass Light"/>
                <a:ea typeface="Overpass Light"/>
                <a:cs typeface="Overpass Light"/>
                <a:sym typeface="Overpass Light"/>
              </a:rPr>
              <a:t>.  You could also use them as </a:t>
            </a:r>
            <a:r>
              <a:rPr lang="en" b="1">
                <a:solidFill>
                  <a:srgbClr val="434343"/>
                </a:solidFill>
                <a:latin typeface="Overpass"/>
                <a:ea typeface="Overpass"/>
                <a:cs typeface="Overpass"/>
                <a:sym typeface="Overpass"/>
              </a:rPr>
              <a:t>On</a:t>
            </a:r>
            <a:r>
              <a:rPr lang="en">
                <a:solidFill>
                  <a:srgbClr val="434343"/>
                </a:solidFill>
                <a:latin typeface="Overpass Light"/>
                <a:ea typeface="Overpass Light"/>
                <a:cs typeface="Overpass Light"/>
                <a:sym typeface="Overpass Light"/>
              </a:rPr>
              <a:t> or </a:t>
            </a:r>
            <a:r>
              <a:rPr lang="en" b="1">
                <a:solidFill>
                  <a:srgbClr val="434343"/>
                </a:solidFill>
                <a:latin typeface="Overpass"/>
                <a:ea typeface="Overpass"/>
                <a:cs typeface="Overpass"/>
                <a:sym typeface="Overpass"/>
              </a:rPr>
              <a:t>Off, </a:t>
            </a:r>
            <a:r>
              <a:rPr lang="en">
                <a:solidFill>
                  <a:srgbClr val="434343"/>
                </a:solidFill>
                <a:latin typeface="Overpass Light"/>
                <a:ea typeface="Overpass Light"/>
                <a:cs typeface="Overpass Light"/>
                <a:sym typeface="Overpass Light"/>
              </a:rPr>
              <a:t>or </a:t>
            </a:r>
            <a:r>
              <a:rPr lang="en" b="1">
                <a:solidFill>
                  <a:srgbClr val="434343"/>
                </a:solidFill>
                <a:latin typeface="Overpass"/>
                <a:ea typeface="Overpass"/>
                <a:cs typeface="Overpass"/>
                <a:sym typeface="Overpass"/>
              </a:rPr>
              <a:t>Yes </a:t>
            </a:r>
            <a:r>
              <a:rPr lang="en">
                <a:solidFill>
                  <a:srgbClr val="434343"/>
                </a:solidFill>
                <a:latin typeface="Overpass Light"/>
                <a:ea typeface="Overpass Light"/>
                <a:cs typeface="Overpass Light"/>
                <a:sym typeface="Overpass Light"/>
              </a:rPr>
              <a:t>and</a:t>
            </a:r>
            <a:r>
              <a:rPr lang="en" b="1">
                <a:solidFill>
                  <a:srgbClr val="434343"/>
                </a:solidFill>
                <a:latin typeface="Overpass"/>
                <a:ea typeface="Overpass"/>
                <a:cs typeface="Overpass"/>
                <a:sym typeface="Overpass"/>
              </a:rPr>
              <a:t> No.  Unity </a:t>
            </a:r>
            <a:r>
              <a:rPr lang="en">
                <a:solidFill>
                  <a:srgbClr val="434343"/>
                </a:solidFill>
                <a:latin typeface="Overpass Light"/>
                <a:ea typeface="Overpass Light"/>
                <a:cs typeface="Overpass Light"/>
                <a:sym typeface="Overpass Light"/>
              </a:rPr>
              <a:t>represents booleans as a check mark next to the variable.  Since Booleans have actual numerical values of either </a:t>
            </a:r>
            <a:r>
              <a:rPr lang="en" b="1">
                <a:solidFill>
                  <a:srgbClr val="434343"/>
                </a:solidFill>
                <a:latin typeface="Overpass"/>
                <a:ea typeface="Overpass"/>
                <a:cs typeface="Overpass"/>
                <a:sym typeface="Overpass"/>
              </a:rPr>
              <a:t>0</a:t>
            </a:r>
            <a:r>
              <a:rPr lang="en">
                <a:solidFill>
                  <a:srgbClr val="434343"/>
                </a:solidFill>
                <a:latin typeface="Overpass Light"/>
                <a:ea typeface="Overpass Light"/>
                <a:cs typeface="Overpass Light"/>
                <a:sym typeface="Overpass Light"/>
              </a:rPr>
              <a:t> or </a:t>
            </a:r>
            <a:r>
              <a:rPr lang="en" b="1">
                <a:solidFill>
                  <a:srgbClr val="434343"/>
                </a:solidFill>
                <a:latin typeface="Overpass"/>
                <a:ea typeface="Overpass"/>
                <a:cs typeface="Overpass"/>
                <a:sym typeface="Overpass"/>
              </a:rPr>
              <a:t>1</a:t>
            </a:r>
            <a:r>
              <a:rPr lang="en">
                <a:solidFill>
                  <a:srgbClr val="434343"/>
                </a:solidFill>
                <a:latin typeface="Overpass Light"/>
                <a:ea typeface="Overpass Light"/>
                <a:cs typeface="Overpass Light"/>
                <a:sym typeface="Overpass Light"/>
              </a:rPr>
              <a:t> they can be used as a condition and acted upon if </a:t>
            </a:r>
            <a:r>
              <a:rPr lang="en" b="1">
                <a:solidFill>
                  <a:srgbClr val="434343"/>
                </a:solidFill>
                <a:latin typeface="Overpass"/>
                <a:ea typeface="Overpass"/>
                <a:cs typeface="Overpass"/>
                <a:sym typeface="Overpass"/>
              </a:rPr>
              <a:t>True</a:t>
            </a:r>
            <a:r>
              <a:rPr lang="en">
                <a:solidFill>
                  <a:srgbClr val="434343"/>
                </a:solidFill>
                <a:latin typeface="Overpass Light"/>
                <a:ea typeface="Overpass Light"/>
                <a:cs typeface="Overpass Light"/>
                <a:sym typeface="Overpass Light"/>
              </a:rPr>
              <a:t> or </a:t>
            </a:r>
            <a:r>
              <a:rPr lang="en" b="1">
                <a:solidFill>
                  <a:srgbClr val="434343"/>
                </a:solidFill>
                <a:latin typeface="Overpass"/>
                <a:ea typeface="Overpass"/>
                <a:cs typeface="Overpass"/>
                <a:sym typeface="Overpass"/>
              </a:rPr>
              <a:t>False</a:t>
            </a:r>
            <a:r>
              <a:rPr lang="en">
                <a:solidFill>
                  <a:srgbClr val="434343"/>
                </a:solidFill>
                <a:latin typeface="Overpass Light"/>
                <a:ea typeface="Overpass Light"/>
                <a:cs typeface="Overpass Light"/>
                <a:sym typeface="Overpass Light"/>
              </a:rPr>
              <a:t>.  A good example would be checking whether a player has a key.  If this is </a:t>
            </a:r>
            <a:r>
              <a:rPr lang="en" b="1">
                <a:solidFill>
                  <a:srgbClr val="434343"/>
                </a:solidFill>
                <a:latin typeface="Overpass"/>
                <a:ea typeface="Overpass"/>
                <a:cs typeface="Overpass"/>
                <a:sym typeface="Overpass"/>
              </a:rPr>
              <a:t>True</a:t>
            </a:r>
            <a:r>
              <a:rPr lang="en">
                <a:solidFill>
                  <a:srgbClr val="434343"/>
                </a:solidFill>
                <a:latin typeface="Overpass Light"/>
                <a:ea typeface="Overpass Light"/>
                <a:cs typeface="Overpass Light"/>
                <a:sym typeface="Overpass Light"/>
              </a:rPr>
              <a:t> then they can open a door.  </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Using a </a:t>
            </a:r>
            <a:r>
              <a:rPr lang="en" b="1">
                <a:solidFill>
                  <a:srgbClr val="434343"/>
                </a:solidFill>
                <a:latin typeface="Overpass"/>
                <a:ea typeface="Overpass"/>
                <a:cs typeface="Overpass"/>
                <a:sym typeface="Overpass"/>
              </a:rPr>
              <a:t>string</a:t>
            </a:r>
            <a:r>
              <a:rPr lang="en">
                <a:solidFill>
                  <a:srgbClr val="434343"/>
                </a:solidFill>
                <a:latin typeface="Overpass Light"/>
                <a:ea typeface="Overpass Light"/>
                <a:cs typeface="Overpass Light"/>
                <a:sym typeface="Overpass Light"/>
              </a:rPr>
              <a:t> as </a:t>
            </a:r>
            <a:r>
              <a:rPr lang="en" b="1">
                <a:solidFill>
                  <a:srgbClr val="434343"/>
                </a:solidFill>
                <a:latin typeface="Overpass"/>
                <a:ea typeface="Overpass"/>
                <a:cs typeface="Overpass"/>
                <a:sym typeface="Overpass"/>
              </a:rPr>
              <a:t>“True”</a:t>
            </a:r>
            <a:r>
              <a:rPr lang="en">
                <a:solidFill>
                  <a:srgbClr val="434343"/>
                </a:solidFill>
                <a:latin typeface="Overpass Light"/>
                <a:ea typeface="Overpass Light"/>
                <a:cs typeface="Overpass Light"/>
                <a:sym typeface="Overpass Light"/>
              </a:rPr>
              <a:t> or </a:t>
            </a:r>
            <a:r>
              <a:rPr lang="en" b="1">
                <a:solidFill>
                  <a:srgbClr val="434343"/>
                </a:solidFill>
                <a:latin typeface="Overpass"/>
                <a:ea typeface="Overpass"/>
                <a:cs typeface="Overpass"/>
                <a:sym typeface="Overpass"/>
              </a:rPr>
              <a:t>“False”</a:t>
            </a:r>
            <a:r>
              <a:rPr lang="en">
                <a:solidFill>
                  <a:srgbClr val="434343"/>
                </a:solidFill>
                <a:latin typeface="Overpass Light"/>
                <a:ea typeface="Overpass Light"/>
                <a:cs typeface="Overpass Light"/>
                <a:sym typeface="Overpass Light"/>
              </a:rPr>
              <a:t> would not work in the door example because strings only represent letters and symbols and therefore do not have numeric values.  </a:t>
            </a:r>
            <a:endParaRPr b="1">
              <a:solidFill>
                <a:srgbClr val="434343"/>
              </a:solidFill>
              <a:latin typeface="Overpass"/>
              <a:ea typeface="Overpass"/>
              <a:cs typeface="Overpass"/>
              <a:sym typeface="Overpass"/>
            </a:endParaRPr>
          </a:p>
        </p:txBody>
      </p:sp>
      <p:sp>
        <p:nvSpPr>
          <p:cNvPr id="687" name="Google Shape;687;p71"/>
          <p:cNvSpPr txBox="1"/>
          <p:nvPr/>
        </p:nvSpPr>
        <p:spPr>
          <a:xfrm>
            <a:off x="2870975" y="3740500"/>
            <a:ext cx="2041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Declare a </a:t>
            </a:r>
            <a:r>
              <a:rPr lang="en" b="1">
                <a:solidFill>
                  <a:srgbClr val="434343"/>
                </a:solidFill>
                <a:latin typeface="Overpass"/>
                <a:ea typeface="Overpass"/>
                <a:cs typeface="Overpass"/>
                <a:sym typeface="Overpass"/>
              </a:rPr>
              <a:t>boolean</a:t>
            </a:r>
            <a:r>
              <a:rPr lang="en">
                <a:solidFill>
                  <a:srgbClr val="434343"/>
                </a:solidFill>
                <a:latin typeface="Overpass Light"/>
                <a:ea typeface="Overpass Light"/>
                <a:cs typeface="Overpass Light"/>
                <a:sym typeface="Overpass Light"/>
              </a:rPr>
              <a:t> by typing “bool” before the </a:t>
            </a:r>
            <a:r>
              <a:rPr lang="en" b="1">
                <a:solidFill>
                  <a:srgbClr val="434343"/>
                </a:solidFill>
                <a:latin typeface="Overpass"/>
                <a:ea typeface="Overpass"/>
                <a:cs typeface="Overpass"/>
                <a:sym typeface="Overpass"/>
              </a:rPr>
              <a:t>variable name</a:t>
            </a:r>
            <a:r>
              <a:rPr lang="en">
                <a:solidFill>
                  <a:srgbClr val="434343"/>
                </a:solidFill>
                <a:latin typeface="Overpass Light"/>
                <a:ea typeface="Overpass Light"/>
                <a:cs typeface="Overpass Light"/>
                <a:sym typeface="Overpass Light"/>
              </a:rPr>
              <a:t>.</a:t>
            </a:r>
            <a:endParaRPr>
              <a:solidFill>
                <a:srgbClr val="434343"/>
              </a:solidFill>
              <a:latin typeface="Overpass Light"/>
              <a:ea typeface="Overpass Light"/>
              <a:cs typeface="Overpass Light"/>
              <a:sym typeface="Overpass Light"/>
            </a:endParaRPr>
          </a:p>
        </p:txBody>
      </p:sp>
      <p:sp>
        <p:nvSpPr>
          <p:cNvPr id="688" name="Google Shape;688;p71"/>
          <p:cNvSpPr txBox="1"/>
          <p:nvPr/>
        </p:nvSpPr>
        <p:spPr>
          <a:xfrm>
            <a:off x="7147225" y="3740500"/>
            <a:ext cx="1506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u="sng">
                <a:solidFill>
                  <a:srgbClr val="434343"/>
                </a:solidFill>
                <a:latin typeface="Overpass Light"/>
                <a:ea typeface="Overpass Light"/>
                <a:cs typeface="Overpass Light"/>
                <a:sym typeface="Overpass Light"/>
              </a:rPr>
              <a:t>Do not use </a:t>
            </a:r>
            <a:br>
              <a:rPr lang="en" i="1" u="sng">
                <a:solidFill>
                  <a:srgbClr val="434343"/>
                </a:solidFill>
                <a:latin typeface="Overpass Light"/>
                <a:ea typeface="Overpass Light"/>
                <a:cs typeface="Overpass Light"/>
                <a:sym typeface="Overpass Light"/>
              </a:rPr>
            </a:br>
            <a:r>
              <a:rPr lang="en">
                <a:solidFill>
                  <a:srgbClr val="434343"/>
                </a:solidFill>
                <a:latin typeface="Overpass Light"/>
                <a:ea typeface="Overpass Light"/>
                <a:cs typeface="Overpass Light"/>
                <a:sym typeface="Overpass Light"/>
              </a:rPr>
              <a:t>any quotation marks.</a:t>
            </a:r>
            <a:endParaRPr>
              <a:solidFill>
                <a:srgbClr val="434343"/>
              </a:solidFill>
              <a:latin typeface="Overpass Light"/>
              <a:ea typeface="Overpass Light"/>
              <a:cs typeface="Overpass Light"/>
              <a:sym typeface="Overpass Light"/>
            </a:endParaRPr>
          </a:p>
        </p:txBody>
      </p:sp>
      <p:sp>
        <p:nvSpPr>
          <p:cNvPr id="689" name="Google Shape;689;p71"/>
          <p:cNvSpPr/>
          <p:nvPr/>
        </p:nvSpPr>
        <p:spPr>
          <a:xfrm>
            <a:off x="3738075" y="3340300"/>
            <a:ext cx="249000" cy="400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1"/>
          <p:cNvSpPr txBox="1"/>
          <p:nvPr/>
        </p:nvSpPr>
        <p:spPr>
          <a:xfrm>
            <a:off x="5401775" y="3740500"/>
            <a:ext cx="1535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You can type </a:t>
            </a:r>
            <a:r>
              <a:rPr lang="en" b="1">
                <a:solidFill>
                  <a:srgbClr val="434343"/>
                </a:solidFill>
                <a:latin typeface="Overpass"/>
                <a:ea typeface="Overpass"/>
                <a:cs typeface="Overpass"/>
                <a:sym typeface="Overpass"/>
              </a:rPr>
              <a:t>True</a:t>
            </a:r>
            <a:r>
              <a:rPr lang="en">
                <a:solidFill>
                  <a:srgbClr val="434343"/>
                </a:solidFill>
                <a:latin typeface="Overpass Light"/>
                <a:ea typeface="Overpass Light"/>
                <a:cs typeface="Overpass Light"/>
                <a:sym typeface="Overpass Light"/>
              </a:rPr>
              <a:t> or </a:t>
            </a:r>
            <a:r>
              <a:rPr lang="en" b="1">
                <a:solidFill>
                  <a:srgbClr val="434343"/>
                </a:solidFill>
                <a:latin typeface="Overpass"/>
                <a:ea typeface="Overpass"/>
                <a:cs typeface="Overpass"/>
                <a:sym typeface="Overpass"/>
              </a:rPr>
              <a:t>False</a:t>
            </a:r>
            <a:br>
              <a:rPr lang="en" b="1">
                <a:solidFill>
                  <a:srgbClr val="434343"/>
                </a:solidFill>
                <a:latin typeface="Overpass"/>
                <a:ea typeface="Overpass"/>
                <a:cs typeface="Overpass"/>
                <a:sym typeface="Overpass"/>
              </a:rPr>
            </a:br>
            <a:r>
              <a:rPr lang="en">
                <a:solidFill>
                  <a:srgbClr val="434343"/>
                </a:solidFill>
                <a:latin typeface="Overpass Light"/>
                <a:ea typeface="Overpass Light"/>
                <a:cs typeface="Overpass Light"/>
                <a:sym typeface="Overpass Light"/>
              </a:rPr>
              <a:t>to represent its value</a:t>
            </a:r>
            <a:endParaRPr>
              <a:solidFill>
                <a:srgbClr val="434343"/>
              </a:solidFill>
              <a:latin typeface="Overpass Light"/>
              <a:ea typeface="Overpass Light"/>
              <a:cs typeface="Overpass Light"/>
              <a:sym typeface="Overpass Light"/>
            </a:endParaRPr>
          </a:p>
        </p:txBody>
      </p:sp>
      <p:sp>
        <p:nvSpPr>
          <p:cNvPr id="691" name="Google Shape;691;p71"/>
          <p:cNvSpPr/>
          <p:nvPr/>
        </p:nvSpPr>
        <p:spPr>
          <a:xfrm>
            <a:off x="6015775" y="3340300"/>
            <a:ext cx="249000" cy="400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4" descr="Branding – Hack Club">
            <a:extLst>
              <a:ext uri="{FF2B5EF4-FFF2-40B4-BE49-F238E27FC236}">
                <a16:creationId xmlns:a16="http://schemas.microsoft.com/office/drawing/2014/main" id="{D754DD2D-3CBE-44E1-9764-93F78251A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72"/>
          <p:cNvSpPr txBox="1"/>
          <p:nvPr/>
        </p:nvSpPr>
        <p:spPr>
          <a:xfrm>
            <a:off x="323800" y="906600"/>
            <a:ext cx="8298300" cy="1392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Overpass Light"/>
              <a:buChar char="●"/>
            </a:pPr>
            <a:r>
              <a:rPr lang="en" sz="1800" dirty="0">
                <a:solidFill>
                  <a:srgbClr val="434343"/>
                </a:solidFill>
                <a:latin typeface="Overpass Light"/>
                <a:ea typeface="Overpass Light"/>
                <a:cs typeface="Overpass Light"/>
                <a:sym typeface="Overpass Light"/>
              </a:rPr>
              <a:t>A </a:t>
            </a:r>
            <a:r>
              <a:rPr lang="en" sz="1800" b="1" dirty="0">
                <a:solidFill>
                  <a:srgbClr val="434343"/>
                </a:solidFill>
                <a:latin typeface="Overpass"/>
                <a:ea typeface="Overpass"/>
                <a:cs typeface="Overpass"/>
                <a:sym typeface="Overpass"/>
              </a:rPr>
              <a:t>variable</a:t>
            </a:r>
            <a:r>
              <a:rPr lang="en" sz="1800" dirty="0">
                <a:solidFill>
                  <a:srgbClr val="434343"/>
                </a:solidFill>
                <a:latin typeface="Overpass Light"/>
                <a:ea typeface="Overpass Light"/>
                <a:cs typeface="Overpass Light"/>
                <a:sym typeface="Overpass Light"/>
              </a:rPr>
              <a:t> that can only have two possible outcomes, true or false.</a:t>
            </a:r>
            <a:endParaRPr sz="1800" dirty="0">
              <a:solidFill>
                <a:srgbClr val="434343"/>
              </a:solidFill>
              <a:latin typeface="Overpass Light"/>
              <a:ea typeface="Overpass Light"/>
              <a:cs typeface="Overpass Light"/>
              <a:sym typeface="Overpass Light"/>
            </a:endParaRPr>
          </a:p>
          <a:p>
            <a:pPr marL="457200" lvl="0" indent="-342900" algn="l" rtl="0">
              <a:spcBef>
                <a:spcPts val="0"/>
              </a:spcBef>
              <a:spcAft>
                <a:spcPts val="0"/>
              </a:spcAft>
              <a:buClr>
                <a:srgbClr val="434343"/>
              </a:buClr>
              <a:buSzPts val="1800"/>
              <a:buFont typeface="Overpass Light"/>
              <a:buChar char="●"/>
            </a:pPr>
            <a:r>
              <a:rPr lang="en" sz="1800" dirty="0">
                <a:solidFill>
                  <a:srgbClr val="434343"/>
                </a:solidFill>
                <a:latin typeface="Overpass Light"/>
                <a:ea typeface="Overpass Light"/>
                <a:cs typeface="Overpass Light"/>
                <a:sym typeface="Overpass Light"/>
              </a:rPr>
              <a:t>One last variable type! Add this to your script:</a:t>
            </a:r>
            <a:endParaRPr sz="1800" dirty="0">
              <a:solidFill>
                <a:srgbClr val="434343"/>
              </a:solidFill>
              <a:latin typeface="Overpass Light"/>
              <a:ea typeface="Overpass Light"/>
              <a:cs typeface="Overpass Light"/>
              <a:sym typeface="Overpass Light"/>
            </a:endParaRPr>
          </a:p>
          <a:p>
            <a:pPr marL="457200" lvl="0" indent="0" algn="l" rtl="0">
              <a:spcBef>
                <a:spcPts val="0"/>
              </a:spcBef>
              <a:spcAft>
                <a:spcPts val="0"/>
              </a:spcAft>
              <a:buNone/>
            </a:pPr>
            <a:endParaRPr sz="18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dirty="0">
              <a:solidFill>
                <a:srgbClr val="434343"/>
              </a:solidFill>
              <a:latin typeface="Overpass Light"/>
              <a:ea typeface="Overpass Light"/>
              <a:cs typeface="Overpass Light"/>
              <a:sym typeface="Overpass Light"/>
            </a:endParaRPr>
          </a:p>
        </p:txBody>
      </p:sp>
      <p:sp>
        <p:nvSpPr>
          <p:cNvPr id="697" name="Google Shape;697;p72"/>
          <p:cNvSpPr txBox="1"/>
          <p:nvPr/>
        </p:nvSpPr>
        <p:spPr>
          <a:xfrm>
            <a:off x="913375" y="169475"/>
            <a:ext cx="8513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500" b="1">
                <a:solidFill>
                  <a:srgbClr val="434343"/>
                </a:solidFill>
                <a:latin typeface="Overpass"/>
                <a:ea typeface="Overpass"/>
                <a:cs typeface="Overpass"/>
                <a:sym typeface="Overpass"/>
              </a:rPr>
              <a:t>Variables Data Types: Boolean</a:t>
            </a:r>
            <a:endParaRPr sz="3500" b="1">
              <a:solidFill>
                <a:srgbClr val="434343"/>
              </a:solidFill>
              <a:latin typeface="Overpass"/>
              <a:ea typeface="Overpass"/>
              <a:cs typeface="Overpass"/>
              <a:sym typeface="Overpass"/>
            </a:endParaRPr>
          </a:p>
          <a:p>
            <a:pPr marL="0" lvl="0" indent="0" algn="l" rtl="0">
              <a:spcBef>
                <a:spcPts val="0"/>
              </a:spcBef>
              <a:spcAft>
                <a:spcPts val="0"/>
              </a:spcAft>
              <a:buNone/>
            </a:pPr>
            <a:endParaRPr sz="3500" b="1">
              <a:solidFill>
                <a:srgbClr val="434343"/>
              </a:solidFill>
              <a:latin typeface="Overpass"/>
              <a:ea typeface="Overpass"/>
              <a:cs typeface="Overpass"/>
              <a:sym typeface="Overpass"/>
            </a:endParaRPr>
          </a:p>
        </p:txBody>
      </p:sp>
      <p:graphicFrame>
        <p:nvGraphicFramePr>
          <p:cNvPr id="698" name="Google Shape;698;p72"/>
          <p:cNvGraphicFramePr/>
          <p:nvPr/>
        </p:nvGraphicFramePr>
        <p:xfrm>
          <a:off x="461175" y="1662875"/>
          <a:ext cx="6395800" cy="449136"/>
        </p:xfrm>
        <a:graphic>
          <a:graphicData uri="http://schemas.openxmlformats.org/drawingml/2006/table">
            <a:tbl>
              <a:tblPr>
                <a:noFill/>
                <a:tableStyleId>{FA25C5E6-4470-4F80-A25D-A55CD36A0FA7}</a:tableStyleId>
              </a:tblPr>
              <a:tblGrid>
                <a:gridCol w="63958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200" b="1">
                          <a:solidFill>
                            <a:srgbClr val="4A86E8"/>
                          </a:solidFill>
                          <a:latin typeface="Courier New"/>
                          <a:ea typeface="Courier New"/>
                          <a:cs typeface="Courier New"/>
                          <a:sym typeface="Courier New"/>
                        </a:rPr>
                        <a:t> </a:t>
                      </a:r>
                      <a:r>
                        <a:rPr lang="en" sz="1900" b="1">
                          <a:solidFill>
                            <a:srgbClr val="4A86E8"/>
                          </a:solidFill>
                          <a:latin typeface="Courier New"/>
                          <a:ea typeface="Courier New"/>
                          <a:cs typeface="Courier New"/>
                          <a:sym typeface="Courier New"/>
                        </a:rPr>
                        <a:t>public</a:t>
                      </a:r>
                      <a:r>
                        <a:rPr lang="en" sz="1900" b="1">
                          <a:solidFill>
                            <a:srgbClr val="434343"/>
                          </a:solidFill>
                          <a:latin typeface="Courier New"/>
                          <a:ea typeface="Courier New"/>
                          <a:cs typeface="Courier New"/>
                          <a:sym typeface="Courier New"/>
                        </a:rPr>
                        <a:t> </a:t>
                      </a:r>
                      <a:r>
                        <a:rPr lang="en" sz="1900" b="1">
                          <a:solidFill>
                            <a:srgbClr val="4A86E8"/>
                          </a:solidFill>
                          <a:latin typeface="Courier New"/>
                          <a:ea typeface="Courier New"/>
                          <a:cs typeface="Courier New"/>
                          <a:sym typeface="Courier New"/>
                        </a:rPr>
                        <a:t>bool</a:t>
                      </a:r>
                      <a:r>
                        <a:rPr lang="en" sz="1900" b="1">
                          <a:solidFill>
                            <a:srgbClr val="434343"/>
                          </a:solidFill>
                          <a:latin typeface="Courier New"/>
                          <a:ea typeface="Courier New"/>
                          <a:cs typeface="Courier New"/>
                          <a:sym typeface="Courier New"/>
                        </a:rPr>
                        <a:t> </a:t>
                      </a:r>
                      <a:r>
                        <a:rPr lang="en" sz="1900" b="1">
                          <a:solidFill>
                            <a:schemeClr val="lt1"/>
                          </a:solidFill>
                          <a:latin typeface="Courier New"/>
                          <a:ea typeface="Courier New"/>
                          <a:cs typeface="Courier New"/>
                          <a:sym typeface="Courier New"/>
                        </a:rPr>
                        <a:t>myBool;</a:t>
                      </a:r>
                      <a:r>
                        <a:rPr lang="en" sz="1900" b="1">
                          <a:solidFill>
                            <a:srgbClr val="434343"/>
                          </a:solidFill>
                          <a:latin typeface="Courier New"/>
                          <a:ea typeface="Courier New"/>
                          <a:cs typeface="Courier New"/>
                          <a:sym typeface="Courier New"/>
                        </a:rPr>
                        <a:t> </a:t>
                      </a:r>
                      <a:endParaRPr sz="1900" b="1">
                        <a:solidFill>
                          <a:srgbClr val="434343"/>
                        </a:solidFill>
                        <a:latin typeface="Courier New"/>
                        <a:ea typeface="Courier New"/>
                        <a:cs typeface="Courier New"/>
                        <a:sym typeface="Courier New"/>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pic>
        <p:nvPicPr>
          <p:cNvPr id="699" name="Google Shape;699;p72"/>
          <p:cNvPicPr preferRelativeResize="0"/>
          <p:nvPr/>
        </p:nvPicPr>
        <p:blipFill>
          <a:blip r:embed="rId3">
            <a:alphaModFix/>
          </a:blip>
          <a:stretch>
            <a:fillRect/>
          </a:stretch>
        </p:blipFill>
        <p:spPr>
          <a:xfrm>
            <a:off x="461184" y="2535084"/>
            <a:ext cx="5555008" cy="2225300"/>
          </a:xfrm>
          <a:prstGeom prst="rect">
            <a:avLst/>
          </a:prstGeom>
          <a:noFill/>
          <a:ln>
            <a:noFill/>
          </a:ln>
        </p:spPr>
      </p:pic>
      <p:sp>
        <p:nvSpPr>
          <p:cNvPr id="700" name="Google Shape;700;p72"/>
          <p:cNvSpPr txBox="1"/>
          <p:nvPr/>
        </p:nvSpPr>
        <p:spPr>
          <a:xfrm>
            <a:off x="6144000" y="3190475"/>
            <a:ext cx="30000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434343"/>
                </a:solidFill>
                <a:latin typeface="Overpass Light"/>
                <a:ea typeface="Overpass Light"/>
                <a:cs typeface="Overpass Light"/>
                <a:sym typeface="Overpass Light"/>
              </a:rPr>
              <a:t>In the </a:t>
            </a:r>
            <a:r>
              <a:rPr lang="en" sz="1800" b="1">
                <a:solidFill>
                  <a:srgbClr val="434343"/>
                </a:solidFill>
                <a:latin typeface="Overpass"/>
                <a:ea typeface="Overpass"/>
                <a:cs typeface="Overpass"/>
                <a:sym typeface="Overpass"/>
              </a:rPr>
              <a:t>Inspector </a:t>
            </a:r>
            <a:r>
              <a:rPr lang="en" sz="1800">
                <a:solidFill>
                  <a:srgbClr val="434343"/>
                </a:solidFill>
                <a:latin typeface="Overpass Light"/>
                <a:ea typeface="Overpass Light"/>
                <a:cs typeface="Overpass Light"/>
                <a:sym typeface="Overpass Light"/>
              </a:rPr>
              <a:t>we can see that this boolean type creates a little check mark. Bool can be either 'true' or 'false.’</a:t>
            </a:r>
            <a:endParaRPr sz="1800">
              <a:solidFill>
                <a:srgbClr val="434343"/>
              </a:solidFill>
              <a:latin typeface="Overpass Light"/>
              <a:ea typeface="Overpass Light"/>
              <a:cs typeface="Overpass Light"/>
              <a:sym typeface="Overpass Light"/>
            </a:endParaRPr>
          </a:p>
        </p:txBody>
      </p:sp>
      <p:sp>
        <p:nvSpPr>
          <p:cNvPr id="701" name="Google Shape;701;p72"/>
          <p:cNvSpPr/>
          <p:nvPr/>
        </p:nvSpPr>
        <p:spPr>
          <a:xfrm rot="-389215">
            <a:off x="3113913" y="4082826"/>
            <a:ext cx="3027181" cy="221935"/>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72"/>
          <p:cNvGrpSpPr/>
          <p:nvPr/>
        </p:nvGrpSpPr>
        <p:grpSpPr>
          <a:xfrm>
            <a:off x="131089" y="202512"/>
            <a:ext cx="782291" cy="731330"/>
            <a:chOff x="2113284" y="786494"/>
            <a:chExt cx="952503" cy="952501"/>
          </a:xfrm>
        </p:grpSpPr>
        <p:sp>
          <p:nvSpPr>
            <p:cNvPr id="703" name="Google Shape;703;p72"/>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704" name="Google Shape;704;p72"/>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11" name="Picture 4" descr="Branding – Hack Club">
            <a:extLst>
              <a:ext uri="{FF2B5EF4-FFF2-40B4-BE49-F238E27FC236}">
                <a16:creationId xmlns:a16="http://schemas.microsoft.com/office/drawing/2014/main" id="{4A6A0BBB-C49E-4487-8CD5-32D9C07CA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709" name="Google Shape;709;p73"/>
          <p:cNvGrpSpPr/>
          <p:nvPr/>
        </p:nvGrpSpPr>
        <p:grpSpPr>
          <a:xfrm>
            <a:off x="104426" y="114462"/>
            <a:ext cx="782291" cy="731330"/>
            <a:chOff x="2113284" y="786494"/>
            <a:chExt cx="952503" cy="952501"/>
          </a:xfrm>
        </p:grpSpPr>
        <p:sp>
          <p:nvSpPr>
            <p:cNvPr id="710" name="Google Shape;710;p73"/>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711" name="Google Shape;711;p73"/>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712" name="Google Shape;712;p73"/>
          <p:cNvSpPr txBox="1"/>
          <p:nvPr/>
        </p:nvSpPr>
        <p:spPr>
          <a:xfrm>
            <a:off x="323800" y="906600"/>
            <a:ext cx="8298300" cy="1392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Font typeface="Overpass Light"/>
              <a:buChar char="●"/>
            </a:pPr>
            <a:r>
              <a:rPr lang="en" sz="1800" dirty="0">
                <a:solidFill>
                  <a:srgbClr val="434343"/>
                </a:solidFill>
                <a:latin typeface="Overpass Light"/>
                <a:ea typeface="Overpass Light"/>
                <a:cs typeface="Overpass Light"/>
                <a:sym typeface="Overpass Light"/>
              </a:rPr>
              <a:t>The </a:t>
            </a:r>
            <a:r>
              <a:rPr lang="en" sz="1800" b="1" dirty="0">
                <a:solidFill>
                  <a:srgbClr val="434343"/>
                </a:solidFill>
                <a:latin typeface="Overpass"/>
                <a:ea typeface="Overpass"/>
                <a:cs typeface="Overpass"/>
                <a:sym typeface="Overpass"/>
              </a:rPr>
              <a:t>Vector3 variable</a:t>
            </a:r>
            <a:r>
              <a:rPr lang="en" sz="1800" dirty="0">
                <a:solidFill>
                  <a:srgbClr val="434343"/>
                </a:solidFill>
                <a:latin typeface="Overpass Light"/>
                <a:ea typeface="Overpass Light"/>
                <a:cs typeface="Overpass Light"/>
                <a:sym typeface="Overpass Light"/>
              </a:rPr>
              <a:t> represents 3 numbers.  Often used in games and 3D modeling this variable often represents the X, Y and Z axis in this form: (0,0,0)</a:t>
            </a:r>
            <a:endParaRPr sz="1800" dirty="0">
              <a:solidFill>
                <a:srgbClr val="434343"/>
              </a:solidFill>
              <a:latin typeface="Overpass Light"/>
              <a:ea typeface="Overpass Light"/>
              <a:cs typeface="Overpass Light"/>
              <a:sym typeface="Overpass Light"/>
            </a:endParaRPr>
          </a:p>
          <a:p>
            <a:pPr marL="457200" lvl="0" indent="0" algn="l" rtl="0">
              <a:spcBef>
                <a:spcPts val="0"/>
              </a:spcBef>
              <a:spcAft>
                <a:spcPts val="0"/>
              </a:spcAft>
              <a:buNone/>
            </a:pPr>
            <a:endParaRPr sz="1800" dirty="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sz="1800" dirty="0">
              <a:solidFill>
                <a:srgbClr val="434343"/>
              </a:solidFill>
              <a:latin typeface="Overpass Light"/>
              <a:ea typeface="Overpass Light"/>
              <a:cs typeface="Overpass Light"/>
              <a:sym typeface="Overpass Light"/>
            </a:endParaRPr>
          </a:p>
        </p:txBody>
      </p:sp>
      <p:sp>
        <p:nvSpPr>
          <p:cNvPr id="713" name="Google Shape;713;p73"/>
          <p:cNvSpPr txBox="1"/>
          <p:nvPr/>
        </p:nvSpPr>
        <p:spPr>
          <a:xfrm>
            <a:off x="913375" y="169475"/>
            <a:ext cx="8513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Variables Data Types: Vector3</a:t>
            </a:r>
            <a:endParaRPr sz="3500" b="1">
              <a:solidFill>
                <a:srgbClr val="434343"/>
              </a:solidFill>
              <a:latin typeface="Overpass"/>
              <a:ea typeface="Overpass"/>
              <a:cs typeface="Overpass"/>
              <a:sym typeface="Overpass"/>
            </a:endParaRPr>
          </a:p>
        </p:txBody>
      </p:sp>
      <p:graphicFrame>
        <p:nvGraphicFramePr>
          <p:cNvPr id="714" name="Google Shape;714;p73"/>
          <p:cNvGraphicFramePr/>
          <p:nvPr/>
        </p:nvGraphicFramePr>
        <p:xfrm>
          <a:off x="886725" y="2206350"/>
          <a:ext cx="6395800" cy="531350"/>
        </p:xfrm>
        <a:graphic>
          <a:graphicData uri="http://schemas.openxmlformats.org/drawingml/2006/table">
            <a:tbl>
              <a:tblPr>
                <a:noFill/>
                <a:tableStyleId>{FA25C5E6-4470-4F80-A25D-A55CD36A0FA7}</a:tableStyleId>
              </a:tblPr>
              <a:tblGrid>
                <a:gridCol w="6395800">
                  <a:extLst>
                    <a:ext uri="{9D8B030D-6E8A-4147-A177-3AD203B41FA5}">
                      <a16:colId xmlns:a16="http://schemas.microsoft.com/office/drawing/2014/main" val="20000"/>
                    </a:ext>
                  </a:extLst>
                </a:gridCol>
              </a:tblGrid>
              <a:tr h="531350">
                <a:tc>
                  <a:txBody>
                    <a:bodyPr/>
                    <a:lstStyle/>
                    <a:p>
                      <a:pPr marL="0" lvl="0" indent="0" algn="l" rtl="0">
                        <a:lnSpc>
                          <a:spcPct val="115000"/>
                        </a:lnSpc>
                        <a:spcBef>
                          <a:spcPts val="0"/>
                        </a:spcBef>
                        <a:spcAft>
                          <a:spcPts val="0"/>
                        </a:spcAft>
                        <a:buNone/>
                      </a:pPr>
                      <a:r>
                        <a:rPr lang="en" sz="1200" b="1">
                          <a:solidFill>
                            <a:srgbClr val="4A86E8"/>
                          </a:solidFill>
                          <a:latin typeface="Courier New"/>
                          <a:ea typeface="Courier New"/>
                          <a:cs typeface="Courier New"/>
                          <a:sym typeface="Courier New"/>
                        </a:rPr>
                        <a:t> </a:t>
                      </a:r>
                      <a:r>
                        <a:rPr lang="en" sz="1900" b="1">
                          <a:solidFill>
                            <a:srgbClr val="4A86E8"/>
                          </a:solidFill>
                          <a:latin typeface="Courier New"/>
                          <a:ea typeface="Courier New"/>
                          <a:cs typeface="Courier New"/>
                          <a:sym typeface="Courier New"/>
                        </a:rPr>
                        <a:t>public</a:t>
                      </a:r>
                      <a:r>
                        <a:rPr lang="en" sz="1900" b="1">
                          <a:solidFill>
                            <a:srgbClr val="434343"/>
                          </a:solidFill>
                          <a:latin typeface="Courier New"/>
                          <a:ea typeface="Courier New"/>
                          <a:cs typeface="Courier New"/>
                          <a:sym typeface="Courier New"/>
                        </a:rPr>
                        <a:t> </a:t>
                      </a:r>
                      <a:r>
                        <a:rPr lang="en" sz="1900" b="1">
                          <a:solidFill>
                            <a:schemeClr val="lt1"/>
                          </a:solidFill>
                          <a:latin typeface="Courier New"/>
                          <a:ea typeface="Courier New"/>
                          <a:cs typeface="Courier New"/>
                          <a:sym typeface="Courier New"/>
                        </a:rPr>
                        <a:t>Vector3</a:t>
                      </a:r>
                      <a:r>
                        <a:rPr lang="en" sz="1900" b="1">
                          <a:solidFill>
                            <a:srgbClr val="434343"/>
                          </a:solidFill>
                          <a:latin typeface="Courier New"/>
                          <a:ea typeface="Courier New"/>
                          <a:cs typeface="Courier New"/>
                          <a:sym typeface="Courier New"/>
                        </a:rPr>
                        <a:t> </a:t>
                      </a:r>
                      <a:r>
                        <a:rPr lang="en" sz="1900" b="1">
                          <a:solidFill>
                            <a:schemeClr val="lt1"/>
                          </a:solidFill>
                          <a:latin typeface="Courier New"/>
                          <a:ea typeface="Courier New"/>
                          <a:cs typeface="Courier New"/>
                          <a:sym typeface="Courier New"/>
                        </a:rPr>
                        <a:t>move;</a:t>
                      </a:r>
                      <a:r>
                        <a:rPr lang="en" sz="1900" b="1">
                          <a:solidFill>
                            <a:srgbClr val="434343"/>
                          </a:solidFill>
                          <a:latin typeface="Courier New"/>
                          <a:ea typeface="Courier New"/>
                          <a:cs typeface="Courier New"/>
                          <a:sym typeface="Courier New"/>
                        </a:rPr>
                        <a:t> </a:t>
                      </a:r>
                      <a:endParaRPr sz="1900" b="1">
                        <a:solidFill>
                          <a:srgbClr val="434343"/>
                        </a:solidFill>
                        <a:latin typeface="Courier New"/>
                        <a:ea typeface="Courier New"/>
                        <a:cs typeface="Courier New"/>
                        <a:sym typeface="Courier New"/>
                      </a:endParaRPr>
                    </a:p>
                  </a:txBody>
                  <a:tcPr marL="63500" marR="63500" marT="63500" marB="63500">
                    <a:solidFill>
                      <a:schemeClr val="dk1"/>
                    </a:solidFill>
                  </a:tcPr>
                </a:tc>
                <a:extLst>
                  <a:ext uri="{0D108BD9-81ED-4DB2-BD59-A6C34878D82A}">
                    <a16:rowId xmlns:a16="http://schemas.microsoft.com/office/drawing/2014/main" val="10000"/>
                  </a:ext>
                </a:extLst>
              </a:tr>
            </a:tbl>
          </a:graphicData>
        </a:graphic>
      </p:graphicFrame>
      <p:pic>
        <p:nvPicPr>
          <p:cNvPr id="8" name="Picture 4" descr="Branding – Hack Club">
            <a:extLst>
              <a:ext uri="{FF2B5EF4-FFF2-40B4-BE49-F238E27FC236}">
                <a16:creationId xmlns:a16="http://schemas.microsoft.com/office/drawing/2014/main" id="{F072FC8D-28E7-4F81-B458-D073E3C34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grpSp>
        <p:nvGrpSpPr>
          <p:cNvPr id="719" name="Google Shape;719;p74"/>
          <p:cNvGrpSpPr/>
          <p:nvPr/>
        </p:nvGrpSpPr>
        <p:grpSpPr>
          <a:xfrm>
            <a:off x="104426" y="114462"/>
            <a:ext cx="782291" cy="731330"/>
            <a:chOff x="2113284" y="786494"/>
            <a:chExt cx="952503" cy="952501"/>
          </a:xfrm>
        </p:grpSpPr>
        <p:sp>
          <p:nvSpPr>
            <p:cNvPr id="720" name="Google Shape;720;p74"/>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721" name="Google Shape;721;p74"/>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722" name="Google Shape;722;p74"/>
          <p:cNvSpPr txBox="1"/>
          <p:nvPr/>
        </p:nvSpPr>
        <p:spPr>
          <a:xfrm>
            <a:off x="913375" y="169475"/>
            <a:ext cx="8513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Variable Declarations</a:t>
            </a:r>
            <a:endParaRPr sz="3500" b="1">
              <a:solidFill>
                <a:srgbClr val="434343"/>
              </a:solidFill>
              <a:latin typeface="Overpass"/>
              <a:ea typeface="Overpass"/>
              <a:cs typeface="Overpass"/>
              <a:sym typeface="Overpass"/>
            </a:endParaRPr>
          </a:p>
        </p:txBody>
      </p:sp>
      <p:pic>
        <p:nvPicPr>
          <p:cNvPr id="723" name="Google Shape;723;p74"/>
          <p:cNvPicPr preferRelativeResize="0"/>
          <p:nvPr/>
        </p:nvPicPr>
        <p:blipFill>
          <a:blip r:embed="rId3">
            <a:alphaModFix/>
          </a:blip>
          <a:stretch>
            <a:fillRect/>
          </a:stretch>
        </p:blipFill>
        <p:spPr>
          <a:xfrm>
            <a:off x="3302400" y="1116700"/>
            <a:ext cx="5710674" cy="1953425"/>
          </a:xfrm>
          <a:prstGeom prst="rect">
            <a:avLst/>
          </a:prstGeom>
          <a:noFill/>
          <a:ln>
            <a:noFill/>
          </a:ln>
        </p:spPr>
      </p:pic>
      <p:sp>
        <p:nvSpPr>
          <p:cNvPr id="724" name="Google Shape;724;p74"/>
          <p:cNvSpPr txBox="1">
            <a:spLocks noGrp="1"/>
          </p:cNvSpPr>
          <p:nvPr>
            <p:ph type="body" idx="4294967295"/>
          </p:nvPr>
        </p:nvSpPr>
        <p:spPr>
          <a:xfrm>
            <a:off x="0" y="1057275"/>
            <a:ext cx="2990850" cy="402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Now that you know what </a:t>
            </a:r>
            <a:r>
              <a:rPr lang="en" sz="1600" b="1">
                <a:latin typeface="Overpass"/>
                <a:ea typeface="Overpass"/>
                <a:cs typeface="Overpass"/>
                <a:sym typeface="Overpass"/>
              </a:rPr>
              <a:t>variables</a:t>
            </a:r>
            <a:r>
              <a:rPr lang="en" sz="1600"/>
              <a:t> are, let’s put some in our code so we can work with them in the next chapter.</a:t>
            </a:r>
            <a:endParaRPr sz="1600"/>
          </a:p>
          <a:p>
            <a:pPr marL="0" lvl="0" indent="0" algn="l" rtl="0">
              <a:spcBef>
                <a:spcPts val="1600"/>
              </a:spcBef>
              <a:spcAft>
                <a:spcPts val="0"/>
              </a:spcAft>
              <a:buNone/>
            </a:pPr>
            <a:r>
              <a:rPr lang="en" sz="1600" b="1">
                <a:latin typeface="Overpass"/>
                <a:ea typeface="Overpass"/>
                <a:cs typeface="Overpass"/>
                <a:sym typeface="Overpass"/>
              </a:rPr>
              <a:t>Variables</a:t>
            </a:r>
            <a:r>
              <a:rPr lang="en" sz="1600"/>
              <a:t> are always declared at the beginning of a program.  This helps us organize the code and keeps the intention of the code are the forefront of the program.</a:t>
            </a:r>
            <a:endParaRPr sz="1600"/>
          </a:p>
          <a:p>
            <a:pPr marL="0" lvl="0" indent="0" algn="l" rtl="0">
              <a:spcBef>
                <a:spcPts val="1600"/>
              </a:spcBef>
              <a:spcAft>
                <a:spcPts val="1600"/>
              </a:spcAft>
              <a:buNone/>
            </a:pPr>
            <a:r>
              <a:rPr lang="en" sz="1600"/>
              <a:t>Create the variables as shown.</a:t>
            </a:r>
            <a:endParaRPr sz="1600"/>
          </a:p>
        </p:txBody>
      </p:sp>
      <p:sp>
        <p:nvSpPr>
          <p:cNvPr id="725" name="Google Shape;725;p74"/>
          <p:cNvSpPr/>
          <p:nvPr/>
        </p:nvSpPr>
        <p:spPr>
          <a:xfrm rot="-1371596">
            <a:off x="3092353" y="2217993"/>
            <a:ext cx="666444" cy="29887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4" descr="Branding – Hack Club">
            <a:extLst>
              <a:ext uri="{FF2B5EF4-FFF2-40B4-BE49-F238E27FC236}">
                <a16:creationId xmlns:a16="http://schemas.microsoft.com/office/drawing/2014/main" id="{AB311E75-587D-49E7-B307-B103F6FDE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75"/>
          <p:cNvSpPr txBox="1"/>
          <p:nvPr/>
        </p:nvSpPr>
        <p:spPr>
          <a:xfrm>
            <a:off x="939475" y="229125"/>
            <a:ext cx="7884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 Review</a:t>
            </a:r>
            <a:endParaRPr sz="4800" b="1">
              <a:solidFill>
                <a:srgbClr val="434343"/>
              </a:solidFill>
              <a:latin typeface="Overpass"/>
              <a:ea typeface="Overpass"/>
              <a:cs typeface="Overpass"/>
              <a:sym typeface="Overpass"/>
            </a:endParaRPr>
          </a:p>
        </p:txBody>
      </p:sp>
      <p:grpSp>
        <p:nvGrpSpPr>
          <p:cNvPr id="731" name="Google Shape;731;p75"/>
          <p:cNvGrpSpPr/>
          <p:nvPr/>
        </p:nvGrpSpPr>
        <p:grpSpPr>
          <a:xfrm>
            <a:off x="274969" y="405494"/>
            <a:ext cx="571606" cy="621036"/>
            <a:chOff x="584925" y="238125"/>
            <a:chExt cx="415200" cy="525100"/>
          </a:xfrm>
        </p:grpSpPr>
        <p:sp>
          <p:nvSpPr>
            <p:cNvPr id="732" name="Google Shape;732;p75"/>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5"/>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5"/>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5"/>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5"/>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5"/>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75"/>
          <p:cNvSpPr txBox="1"/>
          <p:nvPr/>
        </p:nvSpPr>
        <p:spPr>
          <a:xfrm>
            <a:off x="274975" y="1026525"/>
            <a:ext cx="8512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verpass Light"/>
                <a:ea typeface="Overpass Light"/>
                <a:cs typeface="Overpass Light"/>
                <a:sym typeface="Overpass Light"/>
              </a:rPr>
              <a:t>It’s important to review key terms from the lesson.  </a:t>
            </a:r>
            <a:endParaRPr>
              <a:latin typeface="Overpass Light"/>
              <a:ea typeface="Overpass Light"/>
              <a:cs typeface="Overpass Light"/>
              <a:sym typeface="Overpass Light"/>
            </a:endParaRPr>
          </a:p>
          <a:p>
            <a:pPr marL="0" lvl="0" indent="0" algn="ctr" rtl="0">
              <a:spcBef>
                <a:spcPts val="0"/>
              </a:spcBef>
              <a:spcAft>
                <a:spcPts val="0"/>
              </a:spcAft>
              <a:buNone/>
            </a:pPr>
            <a:r>
              <a:rPr lang="en">
                <a:latin typeface="Overpass Light"/>
                <a:ea typeface="Overpass Light"/>
                <a:cs typeface="Overpass Light"/>
                <a:sym typeface="Overpass Light"/>
              </a:rPr>
              <a:t>Try and define what these terms mean and describe how you used them!</a:t>
            </a:r>
            <a:endParaRPr>
              <a:latin typeface="Overpass Light"/>
              <a:ea typeface="Overpass Light"/>
              <a:cs typeface="Overpass Light"/>
              <a:sym typeface="Overpass Light"/>
            </a:endParaRPr>
          </a:p>
        </p:txBody>
      </p:sp>
      <p:graphicFrame>
        <p:nvGraphicFramePr>
          <p:cNvPr id="739" name="Google Shape;739;p75"/>
          <p:cNvGraphicFramePr/>
          <p:nvPr/>
        </p:nvGraphicFramePr>
        <p:xfrm>
          <a:off x="2710763" y="1642133"/>
          <a:ext cx="1916550" cy="3413520"/>
        </p:xfrm>
        <a:graphic>
          <a:graphicData uri="http://schemas.openxmlformats.org/drawingml/2006/table">
            <a:tbl>
              <a:tblPr>
                <a:noFill/>
                <a:tableStyleId>{B4187A9A-4B82-4D03-9192-E1F5170A51C2}</a:tableStyleId>
              </a:tblPr>
              <a:tblGrid>
                <a:gridCol w="1916550">
                  <a:extLst>
                    <a:ext uri="{9D8B030D-6E8A-4147-A177-3AD203B41FA5}">
                      <a16:colId xmlns:a16="http://schemas.microsoft.com/office/drawing/2014/main" val="20000"/>
                    </a:ext>
                  </a:extLst>
                </a:gridCol>
              </a:tblGrid>
              <a:tr h="375800">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Variable</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94675">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Data Type</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394675">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Variable Scope</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4675">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Constant</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394675">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String</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94675">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Integer</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r h="394675">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Float</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94675">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Boolean</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7"/>
                  </a:ext>
                </a:extLst>
              </a:tr>
            </a:tbl>
          </a:graphicData>
        </a:graphic>
      </p:graphicFrame>
      <p:graphicFrame>
        <p:nvGraphicFramePr>
          <p:cNvPr id="740" name="Google Shape;740;p75"/>
          <p:cNvGraphicFramePr/>
          <p:nvPr/>
        </p:nvGraphicFramePr>
        <p:xfrm>
          <a:off x="4627313" y="1642133"/>
          <a:ext cx="1805925" cy="3424880"/>
        </p:xfrm>
        <a:graphic>
          <a:graphicData uri="http://schemas.openxmlformats.org/drawingml/2006/table">
            <a:tbl>
              <a:tblPr>
                <a:noFill/>
                <a:tableStyleId>{B4187A9A-4B82-4D03-9192-E1F5170A51C2}</a:tableStyleId>
              </a:tblPr>
              <a:tblGrid>
                <a:gridCol w="1805925">
                  <a:extLst>
                    <a:ext uri="{9D8B030D-6E8A-4147-A177-3AD203B41FA5}">
                      <a16:colId xmlns:a16="http://schemas.microsoft.com/office/drawing/2014/main" val="20000"/>
                    </a:ext>
                  </a:extLst>
                </a:gridCol>
              </a:tblGrid>
              <a:tr h="43805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Library</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42395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Class</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23950">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Function</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42395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Statement</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2395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Curly Brackets</a:t>
                      </a:r>
                      <a:endParaRPr sz="1600" b="1">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423950">
                <a:tc>
                  <a:txBody>
                    <a:bodyPr/>
                    <a:lstStyle/>
                    <a:p>
                      <a:pPr marL="0" lvl="0" indent="0" algn="ctr" rtl="0">
                        <a:spcBef>
                          <a:spcPts val="0"/>
                        </a:spcBef>
                        <a:spcAft>
                          <a:spcPts val="0"/>
                        </a:spcAft>
                        <a:buNone/>
                      </a:pPr>
                      <a:r>
                        <a:rPr lang="en" sz="1600" b="1" dirty="0">
                          <a:solidFill>
                            <a:srgbClr val="434343"/>
                          </a:solidFill>
                          <a:latin typeface="Overpass"/>
                          <a:ea typeface="Overpass"/>
                          <a:cs typeface="Overpass"/>
                          <a:sym typeface="Overpass"/>
                        </a:rPr>
                        <a:t>Debug</a:t>
                      </a:r>
                      <a:endParaRPr sz="1600" b="1" dirty="0">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2395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Console</a:t>
                      </a:r>
                      <a:endParaRPr sz="1600" b="1">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C9DAF8"/>
                    </a:solidFill>
                  </a:tcPr>
                </a:tc>
                <a:extLst>
                  <a:ext uri="{0D108BD9-81ED-4DB2-BD59-A6C34878D82A}">
                    <a16:rowId xmlns:a16="http://schemas.microsoft.com/office/drawing/2014/main" val="10006"/>
                  </a:ext>
                </a:extLst>
              </a:tr>
              <a:tr h="423950">
                <a:tc>
                  <a:txBody>
                    <a:bodyPr/>
                    <a:lstStyle/>
                    <a:p>
                      <a:pPr marL="0" lvl="0" indent="0" algn="ctr" rtl="0">
                        <a:spcBef>
                          <a:spcPts val="0"/>
                        </a:spcBef>
                        <a:spcAft>
                          <a:spcPts val="0"/>
                        </a:spcAft>
                        <a:buNone/>
                      </a:pPr>
                      <a:r>
                        <a:rPr lang="en" sz="1600" b="1" dirty="0">
                          <a:solidFill>
                            <a:srgbClr val="434343"/>
                          </a:solidFill>
                          <a:latin typeface="Overpass"/>
                          <a:ea typeface="Overpass"/>
                          <a:cs typeface="Overpass"/>
                          <a:sym typeface="Overpass"/>
                        </a:rPr>
                        <a:t>Syntax</a:t>
                      </a:r>
                      <a:endParaRPr sz="1600" b="1" dirty="0">
                        <a:solidFill>
                          <a:srgbClr val="434343"/>
                        </a:solidFill>
                        <a:latin typeface="Overpass"/>
                        <a:ea typeface="Overpass"/>
                        <a:cs typeface="Overpass"/>
                        <a:sym typeface="Overpass"/>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pic>
        <p:nvPicPr>
          <p:cNvPr id="13" name="Picture 4" descr="Branding – Hack Club">
            <a:extLst>
              <a:ext uri="{FF2B5EF4-FFF2-40B4-BE49-F238E27FC236}">
                <a16:creationId xmlns:a16="http://schemas.microsoft.com/office/drawing/2014/main" id="{3E878951-35A3-481B-B789-4BB92D80E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pic>
        <p:nvPicPr>
          <p:cNvPr id="2" name="Picture 4" descr="Branding – Hack Club">
            <a:extLst>
              <a:ext uri="{FF2B5EF4-FFF2-40B4-BE49-F238E27FC236}">
                <a16:creationId xmlns:a16="http://schemas.microsoft.com/office/drawing/2014/main" id="{EA9D74F6-BE5F-489B-BA35-8ADC9490D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043" y="1457793"/>
            <a:ext cx="2227913" cy="2227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p32"/>
          <p:cNvGraphicFramePr/>
          <p:nvPr/>
        </p:nvGraphicFramePr>
        <p:xfrm>
          <a:off x="320500" y="1090483"/>
          <a:ext cx="8503000" cy="3291600"/>
        </p:xfrm>
        <a:graphic>
          <a:graphicData uri="http://schemas.openxmlformats.org/drawingml/2006/table">
            <a:tbl>
              <a:tblPr>
                <a:noFill/>
                <a:tableStyleId>{B4187A9A-4B82-4D03-9192-E1F5170A51C2}</a:tableStyleId>
              </a:tblPr>
              <a:tblGrid>
                <a:gridCol w="1735950">
                  <a:extLst>
                    <a:ext uri="{9D8B030D-6E8A-4147-A177-3AD203B41FA5}">
                      <a16:colId xmlns:a16="http://schemas.microsoft.com/office/drawing/2014/main" val="20000"/>
                    </a:ext>
                  </a:extLst>
                </a:gridCol>
                <a:gridCol w="6767050">
                  <a:extLst>
                    <a:ext uri="{9D8B030D-6E8A-4147-A177-3AD203B41FA5}">
                      <a16:colId xmlns:a16="http://schemas.microsoft.com/office/drawing/2014/main" val="20001"/>
                    </a:ext>
                  </a:extLst>
                </a:gridCol>
              </a:tblGrid>
              <a:tr h="411150">
                <a:tc>
                  <a:txBody>
                    <a:bodyPr/>
                    <a:lstStyle/>
                    <a:p>
                      <a:pPr marL="0" lvl="0" indent="0" algn="l" rtl="0">
                        <a:spcBef>
                          <a:spcPts val="0"/>
                        </a:spcBef>
                        <a:spcAft>
                          <a:spcPts val="0"/>
                        </a:spcAft>
                        <a:buClr>
                          <a:schemeClr val="dk1"/>
                        </a:buClr>
                        <a:buSzPts val="1100"/>
                        <a:buFont typeface="Arial"/>
                        <a:buNone/>
                      </a:pPr>
                      <a:r>
                        <a:rPr lang="en" sz="1500" b="1">
                          <a:solidFill>
                            <a:srgbClr val="434343"/>
                          </a:solidFill>
                          <a:latin typeface="Overpass"/>
                          <a:ea typeface="Overpass"/>
                          <a:cs typeface="Overpass"/>
                          <a:sym typeface="Overpass"/>
                        </a:rPr>
                        <a:t>Variable</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A name that holds a certain type of data, which can change.</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11150">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Data Type</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The type of information stored in a Variable.</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411150">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Variable Scope</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The extent of when a variable can be referenced, accessed or modified.</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11150">
                <a:tc>
                  <a:txBody>
                    <a:bodyPr/>
                    <a:lstStyle/>
                    <a:p>
                      <a:pPr marL="0" lvl="0" indent="0" algn="l" rtl="0">
                        <a:spcBef>
                          <a:spcPts val="0"/>
                        </a:spcBef>
                        <a:spcAft>
                          <a:spcPts val="0"/>
                        </a:spcAft>
                        <a:buClr>
                          <a:schemeClr val="dk1"/>
                        </a:buClr>
                        <a:buSzPts val="1100"/>
                        <a:buFont typeface="Arial"/>
                        <a:buNone/>
                      </a:pPr>
                      <a:r>
                        <a:rPr lang="en" sz="1500" b="1">
                          <a:solidFill>
                            <a:srgbClr val="434343"/>
                          </a:solidFill>
                          <a:latin typeface="Overpass"/>
                          <a:ea typeface="Overpass"/>
                          <a:cs typeface="Overpass"/>
                          <a:sym typeface="Overpass"/>
                        </a:rPr>
                        <a:t>Constant</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Clr>
                          <a:schemeClr val="dk1"/>
                        </a:buClr>
                        <a:buSzPts val="1100"/>
                        <a:buFont typeface="Arial"/>
                        <a:buNone/>
                      </a:pPr>
                      <a:r>
                        <a:rPr lang="en" sz="1500">
                          <a:solidFill>
                            <a:srgbClr val="434343"/>
                          </a:solidFill>
                          <a:latin typeface="Overpass"/>
                          <a:ea typeface="Overpass"/>
                          <a:cs typeface="Overpass"/>
                          <a:sym typeface="Overpass"/>
                        </a:rPr>
                        <a:t>A name that holds a certain type of data, that can not be changed.</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411150">
                <a:tc>
                  <a:txBody>
                    <a:bodyPr/>
                    <a:lstStyle/>
                    <a:p>
                      <a:pPr marL="0" lvl="0" indent="0" algn="l" rtl="0">
                        <a:spcBef>
                          <a:spcPts val="0"/>
                        </a:spcBef>
                        <a:spcAft>
                          <a:spcPts val="0"/>
                        </a:spcAft>
                        <a:buClr>
                          <a:schemeClr val="dk1"/>
                        </a:buClr>
                        <a:buSzPts val="1100"/>
                        <a:buFont typeface="Arial"/>
                        <a:buNone/>
                      </a:pPr>
                      <a:r>
                        <a:rPr lang="en" sz="1500" b="1">
                          <a:solidFill>
                            <a:srgbClr val="434343"/>
                          </a:solidFill>
                          <a:latin typeface="Overpass"/>
                          <a:ea typeface="Overpass"/>
                          <a:cs typeface="Overpass"/>
                          <a:sym typeface="Overpass"/>
                        </a:rPr>
                        <a:t>String</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A variable  that represents text rather than numbers.</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11150">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Integer</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A whole number; a number that is not a fraction.</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r h="411150">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Float</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A numeric variable with a fractional value.</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11150">
                <a:tc>
                  <a:txBody>
                    <a:bodyPr/>
                    <a:lstStyle/>
                    <a:p>
                      <a:pPr marL="0" lvl="0" indent="0" algn="l" rtl="0">
                        <a:spcBef>
                          <a:spcPts val="0"/>
                        </a:spcBef>
                        <a:spcAft>
                          <a:spcPts val="0"/>
                        </a:spcAft>
                        <a:buNone/>
                      </a:pPr>
                      <a:r>
                        <a:rPr lang="en" sz="1500" b="1">
                          <a:solidFill>
                            <a:srgbClr val="434343"/>
                          </a:solidFill>
                          <a:latin typeface="Overpass"/>
                          <a:ea typeface="Overpass"/>
                          <a:cs typeface="Overpass"/>
                          <a:sym typeface="Overpass"/>
                        </a:rPr>
                        <a:t>Boolean</a:t>
                      </a:r>
                      <a:endParaRPr sz="15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500">
                          <a:solidFill>
                            <a:srgbClr val="434343"/>
                          </a:solidFill>
                          <a:latin typeface="Overpass"/>
                          <a:ea typeface="Overpass"/>
                          <a:cs typeface="Overpass"/>
                          <a:sym typeface="Overpass"/>
                        </a:rPr>
                        <a:t>Two possible values, true or false.</a:t>
                      </a:r>
                      <a:endParaRPr sz="15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7"/>
                  </a:ext>
                </a:extLst>
              </a:tr>
            </a:tbl>
          </a:graphicData>
        </a:graphic>
      </p:graphicFrame>
      <p:sp>
        <p:nvSpPr>
          <p:cNvPr id="147" name="Google Shape;147;p32"/>
          <p:cNvSpPr txBox="1"/>
          <p:nvPr/>
        </p:nvSpPr>
        <p:spPr>
          <a:xfrm>
            <a:off x="939500" y="127975"/>
            <a:ext cx="7884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- 2</a:t>
            </a:r>
            <a:endParaRPr sz="4800" b="1">
              <a:solidFill>
                <a:srgbClr val="434343"/>
              </a:solidFill>
              <a:latin typeface="Overpass"/>
              <a:ea typeface="Overpass"/>
              <a:cs typeface="Overpass"/>
              <a:sym typeface="Overpass"/>
            </a:endParaRPr>
          </a:p>
        </p:txBody>
      </p:sp>
      <p:grpSp>
        <p:nvGrpSpPr>
          <p:cNvPr id="148" name="Google Shape;148;p32"/>
          <p:cNvGrpSpPr/>
          <p:nvPr/>
        </p:nvGrpSpPr>
        <p:grpSpPr>
          <a:xfrm>
            <a:off x="289419" y="304344"/>
            <a:ext cx="571606" cy="621036"/>
            <a:chOff x="584925" y="238125"/>
            <a:chExt cx="415200" cy="525100"/>
          </a:xfrm>
        </p:grpSpPr>
        <p:sp>
          <p:nvSpPr>
            <p:cNvPr id="149" name="Google Shape;149;p32"/>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2"/>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2"/>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2"/>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2"/>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2"/>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4" descr="Branding – Hack Club">
            <a:extLst>
              <a:ext uri="{FF2B5EF4-FFF2-40B4-BE49-F238E27FC236}">
                <a16:creationId xmlns:a16="http://schemas.microsoft.com/office/drawing/2014/main" id="{373DDAFC-6991-4CDA-BEB0-16721A634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3"/>
          <p:cNvSpPr txBox="1"/>
          <p:nvPr/>
        </p:nvSpPr>
        <p:spPr>
          <a:xfrm>
            <a:off x="1265000" y="1761875"/>
            <a:ext cx="20511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Hook</a:t>
            </a:r>
            <a:endParaRPr sz="4800" b="1">
              <a:solidFill>
                <a:srgbClr val="434343"/>
              </a:solidFill>
              <a:latin typeface="Overpass"/>
              <a:ea typeface="Overpass"/>
              <a:cs typeface="Overpass"/>
              <a:sym typeface="Overpass"/>
            </a:endParaRPr>
          </a:p>
        </p:txBody>
      </p:sp>
      <p:grpSp>
        <p:nvGrpSpPr>
          <p:cNvPr id="160" name="Google Shape;160;p33"/>
          <p:cNvGrpSpPr/>
          <p:nvPr/>
        </p:nvGrpSpPr>
        <p:grpSpPr>
          <a:xfrm>
            <a:off x="524932" y="1807531"/>
            <a:ext cx="666657" cy="706087"/>
            <a:chOff x="3594382" y="4934337"/>
            <a:chExt cx="869515" cy="952499"/>
          </a:xfrm>
        </p:grpSpPr>
        <p:sp>
          <p:nvSpPr>
            <p:cNvPr id="161" name="Google Shape;161;p33"/>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62" name="Google Shape;162;p33"/>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63" name="Google Shape;163;p33"/>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64" name="Google Shape;164;p33"/>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65" name="Google Shape;165;p33"/>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66" name="Google Shape;166;p33"/>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67" name="Google Shape;167;p33"/>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Scripting</a:t>
            </a:r>
            <a:endParaRPr sz="1800">
              <a:solidFill>
                <a:srgbClr val="434343"/>
              </a:solidFill>
              <a:latin typeface="Overpass Light"/>
              <a:ea typeface="Overpass Light"/>
              <a:cs typeface="Overpass Light"/>
              <a:sym typeface="Overpass Light"/>
            </a:endParaRPr>
          </a:p>
        </p:txBody>
      </p:sp>
      <p:pic>
        <p:nvPicPr>
          <p:cNvPr id="11" name="Picture 4" descr="Branding – Hack Club">
            <a:extLst>
              <a:ext uri="{FF2B5EF4-FFF2-40B4-BE49-F238E27FC236}">
                <a16:creationId xmlns:a16="http://schemas.microsoft.com/office/drawing/2014/main" id="{4E6C1C2D-8F8F-4051-8C37-5012308BB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97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Are You Ready?</a:t>
            </a:r>
            <a:endParaRPr sz="3500" b="1">
              <a:solidFill>
                <a:srgbClr val="434343"/>
              </a:solidFill>
              <a:latin typeface="Overpass"/>
              <a:ea typeface="Overpass"/>
              <a:cs typeface="Overpass"/>
              <a:sym typeface="Overpass"/>
            </a:endParaRPr>
          </a:p>
        </p:txBody>
      </p:sp>
      <p:grpSp>
        <p:nvGrpSpPr>
          <p:cNvPr id="173" name="Google Shape;173;p34"/>
          <p:cNvGrpSpPr/>
          <p:nvPr/>
        </p:nvGrpSpPr>
        <p:grpSpPr>
          <a:xfrm>
            <a:off x="208082" y="137256"/>
            <a:ext cx="666657" cy="706087"/>
            <a:chOff x="3594382" y="4934337"/>
            <a:chExt cx="869515" cy="952499"/>
          </a:xfrm>
        </p:grpSpPr>
        <p:sp>
          <p:nvSpPr>
            <p:cNvPr id="174" name="Google Shape;174;p34"/>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75" name="Google Shape;175;p34"/>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76" name="Google Shape;176;p34"/>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77" name="Google Shape;177;p34"/>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78" name="Google Shape;178;p34"/>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79" name="Google Shape;179;p34"/>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80" name="Google Shape;180;p34"/>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Ready to press some buttons?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Want to actually interact with your game?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Make your character actually move?  This is where scripting comes into play.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With scripting you will add the actual interaction and mechanics to game objects to have them come to life.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This turns your static 3D objects into fully functional and programmable characters.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It’s totally worth the wait!</a:t>
            </a:r>
            <a:endParaRPr sz="1500">
              <a:solidFill>
                <a:srgbClr val="434343"/>
              </a:solidFill>
              <a:latin typeface="Overpass Light"/>
              <a:ea typeface="Overpass Light"/>
              <a:cs typeface="Overpass Light"/>
              <a:sym typeface="Overpass Light"/>
            </a:endParaRPr>
          </a:p>
        </p:txBody>
      </p:sp>
      <p:pic>
        <p:nvPicPr>
          <p:cNvPr id="11" name="Picture 4" descr="Branding – Hack Club">
            <a:extLst>
              <a:ext uri="{FF2B5EF4-FFF2-40B4-BE49-F238E27FC236}">
                <a16:creationId xmlns:a16="http://schemas.microsoft.com/office/drawing/2014/main" id="{D54C3333-0B30-4605-9CB6-1D758D5C4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97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35"/>
          <p:cNvGrpSpPr/>
          <p:nvPr/>
        </p:nvGrpSpPr>
        <p:grpSpPr>
          <a:xfrm>
            <a:off x="435550" y="1760433"/>
            <a:ext cx="829440" cy="800291"/>
            <a:chOff x="2113284" y="786494"/>
            <a:chExt cx="952503" cy="952501"/>
          </a:xfrm>
        </p:grpSpPr>
        <p:sp>
          <p:nvSpPr>
            <p:cNvPr id="186" name="Google Shape;186;p35"/>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87" name="Google Shape;187;p35"/>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188" name="Google Shape;188;p35"/>
          <p:cNvSpPr txBox="1"/>
          <p:nvPr/>
        </p:nvSpPr>
        <p:spPr>
          <a:xfrm>
            <a:off x="1265000" y="1761875"/>
            <a:ext cx="2903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434343"/>
                </a:solidFill>
                <a:latin typeface="Overpass"/>
                <a:ea typeface="Overpass"/>
                <a:cs typeface="Overpass"/>
                <a:sym typeface="Overpass"/>
              </a:rPr>
              <a:t>Instruct</a:t>
            </a:r>
            <a:endParaRPr sz="4800" b="1" dirty="0">
              <a:solidFill>
                <a:srgbClr val="434343"/>
              </a:solidFill>
              <a:latin typeface="Overpass"/>
              <a:ea typeface="Overpass"/>
              <a:cs typeface="Overpass"/>
              <a:sym typeface="Overpass"/>
            </a:endParaRPr>
          </a:p>
        </p:txBody>
      </p:sp>
      <p:sp>
        <p:nvSpPr>
          <p:cNvPr id="189" name="Google Shape;189;p35"/>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434343"/>
                </a:solidFill>
                <a:latin typeface="Overpass Light"/>
                <a:ea typeface="Overpass Light"/>
                <a:cs typeface="Overpass Light"/>
                <a:sym typeface="Overpass Light"/>
              </a:rPr>
              <a:t>C# Crash Course</a:t>
            </a:r>
            <a:endParaRPr sz="1800" dirty="0">
              <a:solidFill>
                <a:srgbClr val="434343"/>
              </a:solidFill>
              <a:latin typeface="Overpass Light"/>
              <a:ea typeface="Overpass Light"/>
              <a:cs typeface="Overpass Light"/>
              <a:sym typeface="Overpass Light"/>
            </a:endParaRPr>
          </a:p>
        </p:txBody>
      </p:sp>
      <p:pic>
        <p:nvPicPr>
          <p:cNvPr id="7" name="Picture 4" descr="Branding – Hack Club">
            <a:extLst>
              <a:ext uri="{FF2B5EF4-FFF2-40B4-BE49-F238E27FC236}">
                <a16:creationId xmlns:a16="http://schemas.microsoft.com/office/drawing/2014/main" id="{AE3309FF-3E31-4B6A-AFF7-2F462EF38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Let’s Script! </a:t>
            </a:r>
            <a:r>
              <a:rPr lang="en" sz="2200" b="1">
                <a:solidFill>
                  <a:srgbClr val="434343"/>
                </a:solidFill>
                <a:latin typeface="Overpass"/>
                <a:ea typeface="Overpass"/>
                <a:cs typeface="Overpass"/>
                <a:sym typeface="Overpass"/>
              </a:rPr>
              <a:t>Adding a Script to a GameObject - 1</a:t>
            </a:r>
            <a:endParaRPr sz="2200" b="1">
              <a:solidFill>
                <a:srgbClr val="434343"/>
              </a:solidFill>
              <a:latin typeface="Overpass"/>
              <a:ea typeface="Overpass"/>
              <a:cs typeface="Overpass"/>
              <a:sym typeface="Overpass"/>
            </a:endParaRPr>
          </a:p>
        </p:txBody>
      </p:sp>
      <p:sp>
        <p:nvSpPr>
          <p:cNvPr id="195" name="Google Shape;195;p36"/>
          <p:cNvSpPr txBox="1"/>
          <p:nvPr/>
        </p:nvSpPr>
        <p:spPr>
          <a:xfrm>
            <a:off x="5897700" y="934650"/>
            <a:ext cx="3023700" cy="91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434343"/>
                </a:solidFill>
                <a:latin typeface="Overpass Light"/>
                <a:ea typeface="Overpass Light"/>
                <a:cs typeface="Overpass Light"/>
                <a:sym typeface="Overpass Light"/>
              </a:rPr>
              <a:t>In the </a:t>
            </a:r>
            <a:r>
              <a:rPr lang="en" sz="1500" b="1">
                <a:solidFill>
                  <a:srgbClr val="434343"/>
                </a:solidFill>
                <a:latin typeface="Overpass"/>
                <a:ea typeface="Overpass"/>
                <a:cs typeface="Overpass"/>
                <a:sym typeface="Overpass"/>
              </a:rPr>
              <a:t>Inspector</a:t>
            </a:r>
            <a:r>
              <a:rPr lang="en" sz="1500">
                <a:solidFill>
                  <a:srgbClr val="434343"/>
                </a:solidFill>
                <a:latin typeface="Overpass Light"/>
                <a:ea typeface="Overpass Light"/>
                <a:cs typeface="Overpass Light"/>
                <a:sym typeface="Overpass Light"/>
              </a:rPr>
              <a:t> click </a:t>
            </a:r>
            <a:br>
              <a:rPr lang="en" sz="1500">
                <a:solidFill>
                  <a:srgbClr val="434343"/>
                </a:solidFill>
                <a:latin typeface="Overpass Light"/>
                <a:ea typeface="Overpass Light"/>
                <a:cs typeface="Overpass Light"/>
                <a:sym typeface="Overpass Light"/>
              </a:rPr>
            </a:br>
            <a:r>
              <a:rPr lang="en" sz="1500" b="1">
                <a:solidFill>
                  <a:srgbClr val="434343"/>
                </a:solidFill>
                <a:latin typeface="Overpass"/>
                <a:ea typeface="Overpass"/>
                <a:cs typeface="Overpass"/>
                <a:sym typeface="Overpass"/>
              </a:rPr>
              <a:t>"Add Component" </a:t>
            </a:r>
            <a:r>
              <a:rPr lang="en" sz="1500">
                <a:solidFill>
                  <a:srgbClr val="434343"/>
                </a:solidFill>
                <a:latin typeface="Overpass Light"/>
                <a:ea typeface="Overpass Light"/>
                <a:cs typeface="Overpass Light"/>
                <a:sym typeface="Overpass Light"/>
              </a:rPr>
              <a:t>button at the bottom, and type in </a:t>
            </a:r>
            <a:r>
              <a:rPr lang="en" sz="1500" b="1">
                <a:solidFill>
                  <a:srgbClr val="434343"/>
                </a:solidFill>
                <a:latin typeface="Overpass"/>
                <a:ea typeface="Overpass"/>
                <a:cs typeface="Overpass"/>
                <a:sym typeface="Overpass"/>
              </a:rPr>
              <a:t>"Script."</a:t>
            </a:r>
            <a:endParaRPr sz="1500" b="1">
              <a:solidFill>
                <a:srgbClr val="434343"/>
              </a:solidFill>
              <a:latin typeface="Overpass"/>
              <a:ea typeface="Overpass"/>
              <a:cs typeface="Overpass"/>
              <a:sym typeface="Overpass"/>
            </a:endParaRPr>
          </a:p>
          <a:p>
            <a:pPr marL="0" lvl="0" indent="0" algn="l" rtl="0">
              <a:lnSpc>
                <a:spcPct val="115000"/>
              </a:lnSpc>
              <a:spcBef>
                <a:spcPts val="0"/>
              </a:spcBef>
              <a:spcAft>
                <a:spcPts val="0"/>
              </a:spcAft>
              <a:buNone/>
            </a:pPr>
            <a:endParaRPr sz="1500" b="1">
              <a:solidFill>
                <a:srgbClr val="FF0000"/>
              </a:solidFill>
              <a:latin typeface="Overpass"/>
              <a:ea typeface="Overpass"/>
              <a:cs typeface="Overpass"/>
              <a:sym typeface="Overpass"/>
            </a:endParaRPr>
          </a:p>
        </p:txBody>
      </p:sp>
      <p:pic>
        <p:nvPicPr>
          <p:cNvPr id="196" name="Google Shape;196;p36"/>
          <p:cNvPicPr preferRelativeResize="0"/>
          <p:nvPr/>
        </p:nvPicPr>
        <p:blipFill rotWithShape="1">
          <a:blip r:embed="rId3">
            <a:alphaModFix/>
          </a:blip>
          <a:srcRect t="14289" b="46858"/>
          <a:stretch/>
        </p:blipFill>
        <p:spPr>
          <a:xfrm>
            <a:off x="6013250" y="3125074"/>
            <a:ext cx="2257425" cy="1284150"/>
          </a:xfrm>
          <a:prstGeom prst="rect">
            <a:avLst/>
          </a:prstGeom>
          <a:noFill/>
          <a:ln>
            <a:noFill/>
          </a:ln>
        </p:spPr>
      </p:pic>
      <p:pic>
        <p:nvPicPr>
          <p:cNvPr id="197" name="Google Shape;197;p36"/>
          <p:cNvPicPr preferRelativeResize="0"/>
          <p:nvPr/>
        </p:nvPicPr>
        <p:blipFill>
          <a:blip r:embed="rId4">
            <a:alphaModFix/>
          </a:blip>
          <a:stretch>
            <a:fillRect/>
          </a:stretch>
        </p:blipFill>
        <p:spPr>
          <a:xfrm>
            <a:off x="2598088" y="957563"/>
            <a:ext cx="2619375" cy="2085975"/>
          </a:xfrm>
          <a:prstGeom prst="rect">
            <a:avLst/>
          </a:prstGeom>
          <a:noFill/>
          <a:ln>
            <a:noFill/>
          </a:ln>
        </p:spPr>
      </p:pic>
      <p:pic>
        <p:nvPicPr>
          <p:cNvPr id="198" name="Google Shape;198;p36"/>
          <p:cNvPicPr preferRelativeResize="0"/>
          <p:nvPr/>
        </p:nvPicPr>
        <p:blipFill>
          <a:blip r:embed="rId5">
            <a:alphaModFix/>
          </a:blip>
          <a:stretch>
            <a:fillRect/>
          </a:stretch>
        </p:blipFill>
        <p:spPr>
          <a:xfrm>
            <a:off x="6013250" y="1851438"/>
            <a:ext cx="2619375" cy="1154301"/>
          </a:xfrm>
          <a:prstGeom prst="rect">
            <a:avLst/>
          </a:prstGeom>
          <a:noFill/>
          <a:ln>
            <a:noFill/>
          </a:ln>
        </p:spPr>
      </p:pic>
      <p:sp>
        <p:nvSpPr>
          <p:cNvPr id="199" name="Google Shape;199;p36"/>
          <p:cNvSpPr txBox="1"/>
          <p:nvPr/>
        </p:nvSpPr>
        <p:spPr>
          <a:xfrm>
            <a:off x="208075" y="1547200"/>
            <a:ext cx="2346600" cy="147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i="1">
                <a:solidFill>
                  <a:srgbClr val="434343"/>
                </a:solidFill>
                <a:latin typeface="Overpass"/>
                <a:ea typeface="Overpass"/>
                <a:cs typeface="Overpass"/>
                <a:sym typeface="Overpass"/>
              </a:rPr>
              <a:t>Select any object</a:t>
            </a:r>
            <a:r>
              <a:rPr lang="en" sz="1500">
                <a:solidFill>
                  <a:srgbClr val="434343"/>
                </a:solidFill>
                <a:latin typeface="Overpass Light"/>
                <a:ea typeface="Overpass Light"/>
                <a:cs typeface="Overpass Light"/>
                <a:sym typeface="Overpass Light"/>
              </a:rPr>
              <a:t> in the game.  For demonstration purposes we will use the </a:t>
            </a:r>
            <a:r>
              <a:rPr lang="en" sz="1500" b="1">
                <a:solidFill>
                  <a:srgbClr val="434343"/>
                </a:solidFill>
                <a:latin typeface="Overpass"/>
                <a:ea typeface="Overpass"/>
                <a:cs typeface="Overpass"/>
                <a:sym typeface="Overpass"/>
              </a:rPr>
              <a:t>CubeDude Character</a:t>
            </a:r>
            <a:r>
              <a:rPr lang="en" sz="1500">
                <a:solidFill>
                  <a:srgbClr val="434343"/>
                </a:solidFill>
                <a:latin typeface="Overpass Light"/>
                <a:ea typeface="Overpass Light"/>
                <a:cs typeface="Overpass Light"/>
                <a:sym typeface="Overpass Light"/>
              </a:rPr>
              <a:t> you created.</a:t>
            </a:r>
            <a:endParaRPr/>
          </a:p>
        </p:txBody>
      </p:sp>
      <p:sp>
        <p:nvSpPr>
          <p:cNvPr id="200" name="Google Shape;200;p36"/>
          <p:cNvSpPr txBox="1"/>
          <p:nvPr/>
        </p:nvSpPr>
        <p:spPr>
          <a:xfrm>
            <a:off x="735975" y="3186225"/>
            <a:ext cx="5161800" cy="185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rgbClr val="434343"/>
                </a:solidFill>
                <a:latin typeface="Overpass Light"/>
                <a:ea typeface="Overpass Light"/>
                <a:cs typeface="Overpass Light"/>
                <a:sym typeface="Overpass Light"/>
              </a:rPr>
              <a:t>Select</a:t>
            </a:r>
            <a:r>
              <a:rPr lang="en" sz="1500" b="1">
                <a:solidFill>
                  <a:srgbClr val="434343"/>
                </a:solidFill>
                <a:latin typeface="Overpass"/>
                <a:ea typeface="Overpass"/>
                <a:cs typeface="Overpass"/>
                <a:sym typeface="Overpass"/>
              </a:rPr>
              <a:t> New Script.</a:t>
            </a:r>
            <a:r>
              <a:rPr lang="en" sz="1500">
                <a:solidFill>
                  <a:srgbClr val="434343"/>
                </a:solidFill>
                <a:latin typeface="Overpass Light"/>
                <a:ea typeface="Overpass Light"/>
                <a:cs typeface="Overpass Light"/>
                <a:sym typeface="Overpass Light"/>
              </a:rPr>
              <a:t> </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r>
              <a:rPr lang="en" sz="1500">
                <a:solidFill>
                  <a:srgbClr val="434343"/>
                </a:solidFill>
                <a:latin typeface="Overpass Light"/>
                <a:ea typeface="Overpass Light"/>
                <a:cs typeface="Overpass Light"/>
                <a:sym typeface="Overpass Light"/>
              </a:rPr>
              <a:t>Name your new script “</a:t>
            </a:r>
            <a:r>
              <a:rPr lang="en" sz="1500" b="1">
                <a:solidFill>
                  <a:srgbClr val="434343"/>
                </a:solidFill>
                <a:latin typeface="Overpass"/>
                <a:ea typeface="Overpass"/>
                <a:cs typeface="Overpass"/>
                <a:sym typeface="Overpass"/>
              </a:rPr>
              <a:t>TestScript</a:t>
            </a:r>
            <a:r>
              <a:rPr lang="en" sz="1500">
                <a:solidFill>
                  <a:srgbClr val="434343"/>
                </a:solidFill>
                <a:latin typeface="Overpass Light"/>
                <a:ea typeface="Overpass Light"/>
                <a:cs typeface="Overpass Light"/>
                <a:sym typeface="Overpass Light"/>
              </a:rPr>
              <a:t>” </a:t>
            </a:r>
            <a:br>
              <a:rPr lang="en" sz="1500">
                <a:solidFill>
                  <a:srgbClr val="434343"/>
                </a:solidFill>
                <a:latin typeface="Overpass Light"/>
                <a:ea typeface="Overpass Light"/>
                <a:cs typeface="Overpass Light"/>
                <a:sym typeface="Overpass Light"/>
              </a:rPr>
            </a:br>
            <a:r>
              <a:rPr lang="en" sz="1300" b="1" i="1">
                <a:solidFill>
                  <a:srgbClr val="FF0000"/>
                </a:solidFill>
                <a:latin typeface="Overpass"/>
                <a:ea typeface="Overpass"/>
                <a:cs typeface="Overpass"/>
                <a:sym typeface="Overpass"/>
              </a:rPr>
              <a:t>*No spaces or special characters are allowed, it will break the script.</a:t>
            </a:r>
            <a:br>
              <a:rPr lang="en" sz="1200" b="1" i="1">
                <a:solidFill>
                  <a:srgbClr val="FF0000"/>
                </a:solidFill>
                <a:latin typeface="Overpass"/>
                <a:ea typeface="Overpass"/>
                <a:cs typeface="Overpass"/>
                <a:sym typeface="Overpass"/>
              </a:rPr>
            </a:br>
            <a:endParaRPr sz="1100" i="1">
              <a:solidFill>
                <a:schemeClr val="dk1"/>
              </a:solidFill>
            </a:endParaRPr>
          </a:p>
          <a:p>
            <a:pPr marL="0" lvl="0" indent="0" algn="l" rtl="0">
              <a:lnSpc>
                <a:spcPct val="115000"/>
              </a:lnSpc>
              <a:spcBef>
                <a:spcPts val="0"/>
              </a:spcBef>
              <a:spcAft>
                <a:spcPts val="0"/>
              </a:spcAft>
              <a:buNone/>
            </a:pPr>
            <a:r>
              <a:rPr lang="en" sz="1500">
                <a:solidFill>
                  <a:srgbClr val="434343"/>
                </a:solidFill>
                <a:latin typeface="Overpass Light"/>
                <a:ea typeface="Overpass Light"/>
                <a:cs typeface="Overpass Light"/>
                <a:sym typeface="Overpass Light"/>
              </a:rPr>
              <a:t>Click </a:t>
            </a:r>
            <a:r>
              <a:rPr lang="en" sz="1500" b="1">
                <a:solidFill>
                  <a:srgbClr val="434343"/>
                </a:solidFill>
                <a:latin typeface="Overpass"/>
                <a:ea typeface="Overpass"/>
                <a:cs typeface="Overpass"/>
                <a:sym typeface="Overpass"/>
              </a:rPr>
              <a:t>Create</a:t>
            </a:r>
            <a:r>
              <a:rPr lang="en" sz="1500">
                <a:solidFill>
                  <a:srgbClr val="434343"/>
                </a:solidFill>
                <a:latin typeface="Overpass Light"/>
                <a:ea typeface="Overpass Light"/>
                <a:cs typeface="Overpass Light"/>
                <a:sym typeface="Overpass Light"/>
              </a:rPr>
              <a:t> </a:t>
            </a:r>
            <a:r>
              <a:rPr lang="en" sz="1500" b="1">
                <a:solidFill>
                  <a:srgbClr val="434343"/>
                </a:solidFill>
                <a:latin typeface="Overpass"/>
                <a:ea typeface="Overpass"/>
                <a:cs typeface="Overpass"/>
                <a:sym typeface="Overpass"/>
              </a:rPr>
              <a:t>and Add.</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r>
              <a:rPr lang="en" sz="1300" i="1">
                <a:solidFill>
                  <a:srgbClr val="434343"/>
                </a:solidFill>
                <a:latin typeface="Overpass Light"/>
                <a:ea typeface="Overpass Light"/>
                <a:cs typeface="Overpass Light"/>
                <a:sym typeface="Overpass Light"/>
              </a:rPr>
              <a:t>It might take a moment to show up in the Inspector, try hitting play.</a:t>
            </a:r>
            <a:endParaRPr sz="1300" i="1">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a:p>
        </p:txBody>
      </p:sp>
      <p:grpSp>
        <p:nvGrpSpPr>
          <p:cNvPr id="201" name="Google Shape;201;p36"/>
          <p:cNvGrpSpPr/>
          <p:nvPr/>
        </p:nvGrpSpPr>
        <p:grpSpPr>
          <a:xfrm>
            <a:off x="208069" y="1119100"/>
            <a:ext cx="428100" cy="428100"/>
            <a:chOff x="8105950" y="468825"/>
            <a:chExt cx="428100" cy="428100"/>
          </a:xfrm>
        </p:grpSpPr>
        <p:sp>
          <p:nvSpPr>
            <p:cNvPr id="202" name="Google Shape;202;p36"/>
            <p:cNvSpPr/>
            <p:nvPr/>
          </p:nvSpPr>
          <p:spPr>
            <a:xfrm>
              <a:off x="8105950" y="468825"/>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6"/>
            <p:cNvSpPr/>
            <p:nvPr/>
          </p:nvSpPr>
          <p:spPr>
            <a:xfrm>
              <a:off x="8265525" y="547350"/>
              <a:ext cx="108950" cy="271051"/>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solidFill>
                    <a:srgbClr val="FFFFFF"/>
                  </a:solidFill>
                  <a:latin typeface="Overpass;800"/>
                </a:rPr>
                <a:t>1</a:t>
              </a:r>
            </a:p>
          </p:txBody>
        </p:sp>
      </p:grpSp>
      <p:grpSp>
        <p:nvGrpSpPr>
          <p:cNvPr id="204" name="Google Shape;204;p36"/>
          <p:cNvGrpSpPr/>
          <p:nvPr/>
        </p:nvGrpSpPr>
        <p:grpSpPr>
          <a:xfrm>
            <a:off x="5370269" y="1119100"/>
            <a:ext cx="428100" cy="428100"/>
            <a:chOff x="8140800" y="1090050"/>
            <a:chExt cx="428100" cy="428100"/>
          </a:xfrm>
        </p:grpSpPr>
        <p:sp>
          <p:nvSpPr>
            <p:cNvPr id="205" name="Google Shape;205;p36"/>
            <p:cNvSpPr/>
            <p:nvPr/>
          </p:nvSpPr>
          <p:spPr>
            <a:xfrm>
              <a:off x="8140800" y="1090050"/>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6"/>
            <p:cNvSpPr/>
            <p:nvPr/>
          </p:nvSpPr>
          <p:spPr>
            <a:xfrm>
              <a:off x="8262924" y="1168575"/>
              <a:ext cx="183866" cy="271049"/>
            </a:xfrm>
            <a:prstGeom prst="rect">
              <a:avLst/>
            </a:prstGeom>
          </p:spPr>
          <p:txBody>
            <a:bodyPr>
              <a:prstTxWarp prst="textPlain">
                <a:avLst/>
              </a:prstTxWarp>
            </a:bodyPr>
            <a:lstStyle/>
            <a:p>
              <a:pPr lvl="0" algn="ctr"/>
              <a:r>
                <a:rPr b="0" i="0">
                  <a:ln w="9525" cap="flat" cmpd="sng">
                    <a:solidFill>
                      <a:srgbClr val="595959"/>
                    </a:solidFill>
                    <a:prstDash val="solid"/>
                    <a:round/>
                    <a:headEnd type="none" w="sm" len="sm"/>
                    <a:tailEnd type="none" w="sm" len="sm"/>
                  </a:ln>
                  <a:solidFill>
                    <a:srgbClr val="FFFFFF"/>
                  </a:solidFill>
                  <a:latin typeface="Overpass;800"/>
                </a:rPr>
                <a:t>2</a:t>
              </a:r>
            </a:p>
          </p:txBody>
        </p:sp>
      </p:grpSp>
      <p:grpSp>
        <p:nvGrpSpPr>
          <p:cNvPr id="207" name="Google Shape;207;p36"/>
          <p:cNvGrpSpPr/>
          <p:nvPr/>
        </p:nvGrpSpPr>
        <p:grpSpPr>
          <a:xfrm>
            <a:off x="208069" y="3281338"/>
            <a:ext cx="428100" cy="428100"/>
            <a:chOff x="8140813" y="1631163"/>
            <a:chExt cx="428100" cy="428100"/>
          </a:xfrm>
        </p:grpSpPr>
        <p:sp>
          <p:nvSpPr>
            <p:cNvPr id="208" name="Google Shape;208;p36"/>
            <p:cNvSpPr/>
            <p:nvPr/>
          </p:nvSpPr>
          <p:spPr>
            <a:xfrm>
              <a:off x="8140813" y="1631163"/>
              <a:ext cx="428100" cy="42810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6"/>
            <p:cNvSpPr/>
            <p:nvPr/>
          </p:nvSpPr>
          <p:spPr>
            <a:xfrm>
              <a:off x="8262912" y="1709099"/>
              <a:ext cx="183875" cy="272233"/>
            </a:xfrm>
            <a:prstGeom prst="rect">
              <a:avLst/>
            </a:prstGeom>
          </p:spPr>
          <p:txBody>
            <a:bodyPr>
              <a:prstTxWarp prst="textPlain">
                <a:avLst/>
              </a:prstTxWarp>
            </a:bodyPr>
            <a:lstStyle/>
            <a:p>
              <a:pPr lvl="0" algn="ctr"/>
              <a:r>
                <a:rPr b="0" i="0">
                  <a:ln w="9525" cap="flat" cmpd="sng">
                    <a:solidFill>
                      <a:srgbClr val="000000"/>
                    </a:solidFill>
                    <a:prstDash val="solid"/>
                    <a:round/>
                    <a:headEnd type="none" w="sm" len="sm"/>
                    <a:tailEnd type="none" w="sm" len="sm"/>
                  </a:ln>
                  <a:solidFill>
                    <a:srgbClr val="FFFFFF"/>
                  </a:solidFill>
                  <a:latin typeface="Overpass;800"/>
                </a:rPr>
                <a:t>3</a:t>
              </a:r>
            </a:p>
          </p:txBody>
        </p:sp>
      </p:grpSp>
      <p:pic>
        <p:nvPicPr>
          <p:cNvPr id="210" name="Google Shape;210;p36"/>
          <p:cNvPicPr preferRelativeResize="0"/>
          <p:nvPr/>
        </p:nvPicPr>
        <p:blipFill rotWithShape="1">
          <a:blip r:embed="rId3">
            <a:alphaModFix/>
          </a:blip>
          <a:srcRect t="85901"/>
          <a:stretch/>
        </p:blipFill>
        <p:spPr>
          <a:xfrm>
            <a:off x="6013250" y="4108961"/>
            <a:ext cx="2257425" cy="465975"/>
          </a:xfrm>
          <a:prstGeom prst="rect">
            <a:avLst/>
          </a:prstGeom>
          <a:noFill/>
          <a:ln>
            <a:noFill/>
          </a:ln>
        </p:spPr>
      </p:pic>
      <p:sp>
        <p:nvSpPr>
          <p:cNvPr id="211" name="Google Shape;211;p36"/>
          <p:cNvSpPr/>
          <p:nvPr/>
        </p:nvSpPr>
        <p:spPr>
          <a:xfrm>
            <a:off x="2357750" y="2667550"/>
            <a:ext cx="577500" cy="25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6"/>
          <p:cNvSpPr/>
          <p:nvPr/>
        </p:nvSpPr>
        <p:spPr>
          <a:xfrm>
            <a:off x="5605550" y="2156800"/>
            <a:ext cx="577500" cy="25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a:off x="5788925" y="2671525"/>
            <a:ext cx="428100" cy="25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a:off x="4280575" y="3499013"/>
            <a:ext cx="1787100" cy="25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p:nvPr/>
        </p:nvSpPr>
        <p:spPr>
          <a:xfrm>
            <a:off x="3322550" y="4212775"/>
            <a:ext cx="2785800" cy="25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6"/>
          <p:cNvSpPr/>
          <p:nvPr/>
        </p:nvSpPr>
        <p:spPr>
          <a:xfrm rot="5400000">
            <a:off x="7732175" y="2938150"/>
            <a:ext cx="428100" cy="258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36"/>
          <p:cNvCxnSpPr/>
          <p:nvPr/>
        </p:nvCxnSpPr>
        <p:spPr>
          <a:xfrm>
            <a:off x="82500" y="3125075"/>
            <a:ext cx="5815200" cy="0"/>
          </a:xfrm>
          <a:prstGeom prst="straightConnector1">
            <a:avLst/>
          </a:prstGeom>
          <a:noFill/>
          <a:ln w="9525" cap="flat" cmpd="sng">
            <a:solidFill>
              <a:schemeClr val="dk2"/>
            </a:solidFill>
            <a:prstDash val="solid"/>
            <a:round/>
            <a:headEnd type="none" w="med" len="med"/>
            <a:tailEnd type="none" w="med" len="med"/>
          </a:ln>
        </p:spPr>
      </p:cxnSp>
      <p:grpSp>
        <p:nvGrpSpPr>
          <p:cNvPr id="218" name="Google Shape;218;p36"/>
          <p:cNvGrpSpPr/>
          <p:nvPr/>
        </p:nvGrpSpPr>
        <p:grpSpPr>
          <a:xfrm>
            <a:off x="131164" y="170287"/>
            <a:ext cx="782291" cy="731330"/>
            <a:chOff x="2113284" y="786494"/>
            <a:chExt cx="952503" cy="952501"/>
          </a:xfrm>
        </p:grpSpPr>
        <p:sp>
          <p:nvSpPr>
            <p:cNvPr id="219" name="Google Shape;219;p36"/>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20" name="Google Shape;220;p36"/>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29" name="Picture 4" descr="Branding – Hack Club">
            <a:extLst>
              <a:ext uri="{FF2B5EF4-FFF2-40B4-BE49-F238E27FC236}">
                <a16:creationId xmlns:a16="http://schemas.microsoft.com/office/drawing/2014/main" id="{2E762FB8-A86D-40E9-A1B6-A92CE6DA84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3000" y="4552500"/>
            <a:ext cx="591000" cy="5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4291</Words>
  <Application>Microsoft Office PowerPoint</Application>
  <PresentationFormat>On-screen Show (16:9)</PresentationFormat>
  <Paragraphs>398</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Calibri Light</vt:lpstr>
      <vt:lpstr>Overpass;800</vt:lpstr>
      <vt:lpstr>Overpass</vt:lpstr>
      <vt:lpstr>Calibri</vt:lpstr>
      <vt:lpstr>Overpass Light</vt:lpstr>
      <vt:lpstr>Arial</vt:lpstr>
      <vt:lpstr>Courier New</vt:lpstr>
      <vt:lpstr>Office Theme</vt:lpstr>
      <vt:lpstr>Lesson: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2.1</dc:title>
  <cp:lastModifiedBy>Walid Ahmed Hamdi Kassab Al-Shark</cp:lastModifiedBy>
  <cp:revision>7</cp:revision>
  <dcterms:modified xsi:type="dcterms:W3CDTF">2022-04-22T20:05:27Z</dcterms:modified>
</cp:coreProperties>
</file>