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Overpass" panose="020B0604020202020204" charset="0"/>
      <p:regular r:id="rId31"/>
      <p:bold r:id="rId32"/>
      <p:italic r:id="rId33"/>
      <p:boldItalic r:id="rId34"/>
    </p:embeddedFont>
    <p:embeddedFont>
      <p:font typeface="Overpass Light" panose="020B060402020202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C51501-C83D-4463-BFDF-80528BE0EE71}">
  <a:tblStyle styleId="{5FC51501-C83D-4463-BFDF-80528BE0EE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7B40E0-7D28-4245-86DB-9A92C9EF93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a4c9c39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4a4c9c39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4a4c9c39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4a4c9c39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4a4c9c393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4a4c9c393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a4c9c39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4a4c9c393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563272b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563272b2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4a4c9c393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4a4c9c393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4a4c9c393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4a4c9c393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to be updated to show vector 3 variable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563272b2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563272b2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to be updated to show vector 3 variable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563272b2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563272b2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to be updated to show vector 3 variable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53fcdc1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53fcdc1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to be updated to show vector 3 variable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a4c9c393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4a4c9c393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4a4c9c39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4a4c9c39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741d6d5f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741d6d5f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741d6d5f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741d6d5f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4a4c9c393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4a4c9c393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a4c9c393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a4c9c393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741d6d5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741d6d5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41d6d5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41d6d5f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a4c9c393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a4c9c393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4a22a6914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4a22a6914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a4c9c3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a4c9c3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4a4c9c39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4a4c9c39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BEDA-B911-4D33-9097-F421548E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079F7-89DE-4BF4-A026-CEAF93BD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8EE2-99AE-4814-AAF7-C3FF2007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3C32-D06A-4CD8-A4FD-53D38D4F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1296-9700-4E56-B97D-81BFEDCC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19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65DB-C027-4B4D-B386-4D615071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767E1-94C0-4B6E-8893-DD317A642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2A9D-A2BC-4C64-AA52-1126E7DA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D426-C73F-4067-8C7B-C42C97CB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6F185-C073-40A9-8420-02EBBCF3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686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377A9-B820-4473-889F-38BD248EE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F06D8-0046-4C16-8845-61C38B6A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951C-9C9A-49EB-AFB8-CBA1F05E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07AD-771B-41FC-AA45-2D976134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88C-EA0C-41F3-A263-7BA0C140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27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44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erms">
  <p:cSld name="Key Term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36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ok">
  <p:cSld name="Hoo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96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">
  <p:cSld name="Instru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386325" y="1182975"/>
            <a:ext cx="8352600" cy="31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611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ore">
  <p:cSld name="Explor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50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73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0F02-D76F-412D-92CB-C5CA25DA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0A47-9D66-4F26-9466-AD1C9210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28DE-385D-45E3-B379-09A6EB5B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6EE5-6130-4380-B6F8-069A0453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BD4D-F776-4C75-BA2E-46E22A13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69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33F6-A352-4BA2-A251-9133AF0C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3BC79-E4B9-42A5-ABE5-902970BB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EE81-8E52-424C-8E75-A70087C8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F67A-D4A4-4F8D-8789-70C7959E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08C1-319A-46C9-A28A-DEBCFDA2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46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327E-57E9-4D27-AC0E-44249C6A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357E-96C3-4118-A40F-A461D46F0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A7FC-8149-489F-98F1-61140AED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8155-A981-4C26-88BD-3727C616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03F7A-8938-4ECB-8A35-48A9FAE6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133D5-18BD-4FCA-96D5-956040ED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78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45F-A554-4528-9A2C-AF8DBE8A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D4F8-33D4-4875-9092-3131FCEB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15013-E20E-4F63-A842-F928F46C9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4F266-74F0-4D01-A0FE-2772F97D5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93F8E-520A-4F38-884B-DA034EF2C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E2E3E-9407-4A9C-B86C-C138C1B6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0C1BB-9F77-4C68-926B-0EEDDC5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80466-6959-4698-8F33-14B9F9FC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65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7758-FE88-4666-826A-CD611A2C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C30DE-B93A-450C-9BCC-C42BE705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C7E9B-80DE-422E-AF2B-C112130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910CC-3BAE-488B-8AFF-8A9158E8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07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9769B-1D7A-46D4-9515-245AC0D8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12506-F5F1-448A-8239-07AA6FAE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E902-3AC8-4DE8-88C5-FA29204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9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319E-0DBD-4A06-9BBF-F31EAF85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DFC9-A0FF-452F-8E6D-C211CB90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81A8-F62D-4D3C-A973-9892EAD81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99DD-75D6-4B7A-BE04-5CE2A091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E72D1-60B1-44D9-8F07-A7101DF9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AADA1-D12F-4413-8806-98704945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41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D752-1CAA-4CE9-93AF-70B18A3C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E3343-6DB5-4095-B7C4-F201EDA1A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617EB-9A10-4B7F-AA0C-D0A081405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4110-02E2-44E6-A93B-D4CFA9AB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9E20-8A05-4939-9220-8787C8A2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9B2C-43FF-4D5E-BD18-0BB02CA9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91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A3D16-B759-4CAF-9487-263FDE1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D894-F09D-4A71-8D67-1FD7618B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E02A-F02B-4F2A-AAEF-C87CF39AB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D2114-534E-451F-AD1D-AF8C175D2C7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FBBA-2402-459F-8FDD-B2C1802E6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4F6E-63D2-4F44-A646-728AC5247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8122-0618-492B-89BA-77D4DA74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KeyCod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hyperlink" Target="https://docs.unity3d.com/ScriptReference/Vector3.html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docs.unity3d.com/ScriptReference/Vector3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CharacterController.Mov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ctrTitle"/>
          </p:nvPr>
        </p:nvSpPr>
        <p:spPr>
          <a:xfrm>
            <a:off x="373383" y="1942299"/>
            <a:ext cx="8520600" cy="17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Lesson: 2.2</a:t>
            </a:r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ubTitle" idx="1"/>
          </p:nvPr>
        </p:nvSpPr>
        <p:spPr>
          <a:xfrm>
            <a:off x="373375" y="3726198"/>
            <a:ext cx="85206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Methods</a:t>
            </a:r>
            <a:endParaRPr/>
          </a:p>
        </p:txBody>
      </p:sp>
      <p:pic>
        <p:nvPicPr>
          <p:cNvPr id="4" name="Picture 4" descr="Branding – Hack Club">
            <a:extLst>
              <a:ext uri="{FF2B5EF4-FFF2-40B4-BE49-F238E27FC236}">
                <a16:creationId xmlns:a16="http://schemas.microsoft.com/office/drawing/2014/main" id="{2CC8D41C-84FA-4304-9AC4-F686E0D6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75" y="81915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53" y="2948613"/>
            <a:ext cx="6173075" cy="143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37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213" name="Google Shape;213;p37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37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Conditionals - User Input 1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252850" y="1018575"/>
            <a:ext cx="866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One of the most common uses of a </a:t>
            </a:r>
            <a:r>
              <a:rPr lang="en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 statement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in a game is checking whether a user has pressed a key or a button.   The </a:t>
            </a:r>
            <a:r>
              <a:rPr lang="en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Unity Library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has an </a:t>
            </a:r>
            <a:r>
              <a:rPr lang="en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Input Class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that will check if a key has been pressed down, or released and we can use this to control a </a:t>
            </a:r>
            <a:r>
              <a:rPr lang="en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GameObject.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</a:t>
            </a:r>
            <a:endParaRPr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564013" y="2068125"/>
            <a:ext cx="135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Input Class</a:t>
            </a:r>
            <a:endParaRPr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2853475" y="1958850"/>
            <a:ext cx="164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Function for checking if a key is being pressed</a:t>
            </a:r>
            <a:endParaRPr sz="12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5031538" y="2051250"/>
            <a:ext cx="135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Specifying which key to check</a:t>
            </a:r>
            <a:endParaRPr sz="12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2188875" y="2639963"/>
            <a:ext cx="202200" cy="300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7"/>
          <p:cNvSpPr/>
          <p:nvPr/>
        </p:nvSpPr>
        <p:spPr>
          <a:xfrm>
            <a:off x="3574075" y="2639975"/>
            <a:ext cx="202200" cy="300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7"/>
          <p:cNvSpPr/>
          <p:nvPr/>
        </p:nvSpPr>
        <p:spPr>
          <a:xfrm>
            <a:off x="5068975" y="2704975"/>
            <a:ext cx="202200" cy="300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6180250" y="2741075"/>
            <a:ext cx="202200" cy="300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187825" y="4551125"/>
            <a:ext cx="674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*When previewing the game, make sure the Game Window is active by clicking inside it.</a:t>
            </a:r>
            <a:endParaRPr sz="1200" b="1" i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6" name="Picture 4" descr="Branding – Hack Club">
            <a:extLst>
              <a:ext uri="{FF2B5EF4-FFF2-40B4-BE49-F238E27FC236}">
                <a16:creationId xmlns:a16="http://schemas.microsoft.com/office/drawing/2014/main" id="{A0E9FF94-6E7F-4E72-8BE4-2D9A16BC0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8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230" name="Google Shape;230;p38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38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User Input: Manual for KeyCode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33" name="Google Shape;233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477" y="1140374"/>
            <a:ext cx="5532149" cy="3211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38"/>
          <p:cNvGrpSpPr/>
          <p:nvPr/>
        </p:nvGrpSpPr>
        <p:grpSpPr>
          <a:xfrm>
            <a:off x="1641126" y="966874"/>
            <a:ext cx="5861737" cy="3517072"/>
            <a:chOff x="1565363" y="1187100"/>
            <a:chExt cx="6013271" cy="3254740"/>
          </a:xfrm>
        </p:grpSpPr>
        <p:sp>
          <p:nvSpPr>
            <p:cNvPr id="235" name="Google Shape;235;p38"/>
            <p:cNvSpPr/>
            <p:nvPr/>
          </p:nvSpPr>
          <p:spPr>
            <a:xfrm>
              <a:off x="1565363" y="1187100"/>
              <a:ext cx="6013271" cy="3213125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0A2F9E"/>
                </a:gs>
                <a:gs pos="100000">
                  <a:srgbClr val="050060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4039490" y="4397582"/>
              <a:ext cx="1053069" cy="4425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0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38"/>
          <p:cNvSpPr/>
          <p:nvPr/>
        </p:nvSpPr>
        <p:spPr>
          <a:xfrm rot="-1595092">
            <a:off x="450710" y="3746432"/>
            <a:ext cx="2327479" cy="7313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Click here!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1" name="Picture 4" descr="Branding – Hack Club">
            <a:extLst>
              <a:ext uri="{FF2B5EF4-FFF2-40B4-BE49-F238E27FC236}">
                <a16:creationId xmlns:a16="http://schemas.microsoft.com/office/drawing/2014/main" id="{C2DBD8FE-19AF-4FBB-97D3-8158C4F75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9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243" name="Google Shape;243;p39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39"/>
          <p:cNvSpPr txBox="1"/>
          <p:nvPr/>
        </p:nvSpPr>
        <p:spPr>
          <a:xfrm>
            <a:off x="144475" y="906600"/>
            <a:ext cx="31062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Now we can extend this to any set of keys.  Using arrow keys provide conditional statements to check if the user presses any of these keys.</a:t>
            </a: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Always place this code inside the Update() function so they are continually checked during the game</a:t>
            </a: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Conditionals - User Input 2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247" name="Google Shape;247;p39"/>
          <p:cNvGraphicFramePr/>
          <p:nvPr/>
        </p:nvGraphicFramePr>
        <p:xfrm>
          <a:off x="3483175" y="966875"/>
          <a:ext cx="3415175" cy="3908044"/>
        </p:xfrm>
        <a:graphic>
          <a:graphicData uri="http://schemas.openxmlformats.org/drawingml/2006/table">
            <a:tbl>
              <a:tblPr>
                <a:noFill/>
                <a:tableStyleId>{AF7B40E0-7D28-4245-86DB-9A92C9EF939F}</a:tableStyleId>
              </a:tblPr>
              <a:tblGrid>
                <a:gridCol w="341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800" b="1">
                          <a:solidFill>
                            <a:srgbClr val="C9D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rgbClr val="FFF2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F4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(Input.GetKeyDown(KeyCode.UpArrow))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"Up"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(Input.GetKeyDown(KeyCode.DownArrow))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"Down"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(Input.GetKeyDown(KeyCode.LeftArrow))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"Left"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(Input.GetKeyDown(KeyCode.RightArrow))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"Right"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(Input.GetKeyDown(KeyCode.Space))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"Space Key!"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4" descr="Branding – Hack Club">
            <a:extLst>
              <a:ext uri="{FF2B5EF4-FFF2-40B4-BE49-F238E27FC236}">
                <a16:creationId xmlns:a16="http://schemas.microsoft.com/office/drawing/2014/main" id="{92D6D00F-84E0-4DB2-895C-3CBCCB0B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40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253" name="Google Shape;253;p40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40"/>
          <p:cNvSpPr txBox="1"/>
          <p:nvPr/>
        </p:nvSpPr>
        <p:spPr>
          <a:xfrm>
            <a:off x="144475" y="906600"/>
            <a:ext cx="3106200" cy="4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When we use </a:t>
            </a:r>
            <a:r>
              <a:rPr lang="en" sz="1800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Input.GetKeyDown()</a:t>
            </a:r>
            <a:r>
              <a:rPr lang="en" sz="18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it requires the user to press the key everytime they want the action to occur.  </a:t>
            </a:r>
            <a:endParaRPr sz="18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Some students may want to hold down the key and get a continuous action.  This can be accomplished with </a:t>
            </a:r>
            <a:r>
              <a:rPr lang="en" sz="1800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Input.GetKey()</a:t>
            </a:r>
            <a:endParaRPr sz="1800" b="1" dirty="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Conditionals - User Input 3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257" name="Google Shape;257;p40"/>
          <p:cNvGraphicFramePr/>
          <p:nvPr/>
        </p:nvGraphicFramePr>
        <p:xfrm>
          <a:off x="3483175" y="966875"/>
          <a:ext cx="3415175" cy="3908044"/>
        </p:xfrm>
        <a:graphic>
          <a:graphicData uri="http://schemas.openxmlformats.org/drawingml/2006/table">
            <a:tbl>
              <a:tblPr>
                <a:noFill/>
                <a:tableStyleId>{AF7B40E0-7D28-4245-86DB-9A92C9EF939F}</a:tableStyleId>
              </a:tblPr>
              <a:tblGrid>
                <a:gridCol w="341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5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800" b="1">
                          <a:solidFill>
                            <a:srgbClr val="C9D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rgbClr val="FFF2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F4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(Input.GetKey(KeyCode.UpArrow))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"Up"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(Input.GetKey(KeyCode.DownArrow))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"Down"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(Input.GetKey(KeyCode.LeftArrow))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"Left"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(Input.GetKey(KeyCode.RightArrow))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"Right"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(Input.GetKey(KeyCode.Space))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Debug.Log(</a:t>
                      </a:r>
                      <a:r>
                        <a:rPr lang="en" sz="800" b="1">
                          <a:solidFill>
                            <a:srgbClr val="F6B26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"Space Key!"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4" descr="Branding – Hack Club">
            <a:extLst>
              <a:ext uri="{FF2B5EF4-FFF2-40B4-BE49-F238E27FC236}">
                <a16:creationId xmlns:a16="http://schemas.microsoft.com/office/drawing/2014/main" id="{056E6600-2317-40E5-BD31-43228F798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41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263" name="Google Shape;263;p41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41"/>
          <p:cNvSpPr txBox="1"/>
          <p:nvPr/>
        </p:nvSpPr>
        <p:spPr>
          <a:xfrm>
            <a:off x="323800" y="906600"/>
            <a:ext cx="82983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verpass Light"/>
              <a:buChar char="●"/>
            </a:pPr>
            <a:r>
              <a:rPr lang="en" sz="1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How to format your code regularly so you can see what's going on.</a:t>
            </a: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Formatting you code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" y="1410375"/>
            <a:ext cx="3478825" cy="30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900" y="1410375"/>
            <a:ext cx="3742572" cy="30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Branding – Hack Club">
            <a:extLst>
              <a:ext uri="{FF2B5EF4-FFF2-40B4-BE49-F238E27FC236}">
                <a16:creationId xmlns:a16="http://schemas.microsoft.com/office/drawing/2014/main" id="{9BE72702-FC6A-48D2-8A95-71F8F42C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2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274" name="Google Shape;274;p42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2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42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Transforming Objects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265975" y="1036025"/>
            <a:ext cx="7413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We're going to adjust our code so that the cube moves when a key is pressed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graphicFrame>
        <p:nvGraphicFramePr>
          <p:cNvPr id="278" name="Google Shape;278;p42"/>
          <p:cNvGraphicFramePr/>
          <p:nvPr/>
        </p:nvGraphicFramePr>
        <p:xfrm>
          <a:off x="4828125" y="2539025"/>
          <a:ext cx="3765550" cy="751078"/>
        </p:xfrm>
        <a:graphic>
          <a:graphicData uri="http://schemas.openxmlformats.org/drawingml/2006/table">
            <a:tbl>
              <a:tblPr>
                <a:noFill/>
                <a:tableStyleId>{AF7B40E0-7D28-4245-86DB-9A92C9EF939F}</a:tableStyleId>
              </a:tblPr>
              <a:tblGrid>
                <a:gridCol w="376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9FC5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1200" b="1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2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(Input.GetKeyDown(KeyCode.Space)) {</a:t>
                      </a:r>
                      <a:endParaRPr sz="12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12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transform.Translate(move * speed);</a:t>
                      </a:r>
                      <a:endParaRPr sz="12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9" name="Google Shape;279;p42"/>
          <p:cNvSpPr txBox="1"/>
          <p:nvPr/>
        </p:nvSpPr>
        <p:spPr>
          <a:xfrm>
            <a:off x="265975" y="2739850"/>
            <a:ext cx="4103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Add this line of code to the condition that checks the space key.</a:t>
            </a:r>
            <a:endParaRPr sz="11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4406625" y="2830150"/>
            <a:ext cx="7824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265975" y="3376625"/>
            <a:ext cx="86412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transform.Translate accesses the Transform properties of our object and requests it to Translate (change position).   Since we are using a </a:t>
            </a:r>
            <a:r>
              <a:rPr lang="en" sz="16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Vector3 variable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we can control which direction in our inspector.  We will change the position based on the value of the speed variable. 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125" y="1726009"/>
            <a:ext cx="3765550" cy="70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4" descr="Branding – Hack Club">
            <a:extLst>
              <a:ext uri="{FF2B5EF4-FFF2-40B4-BE49-F238E27FC236}">
                <a16:creationId xmlns:a16="http://schemas.microsoft.com/office/drawing/2014/main" id="{8CD6F5FE-32EF-4176-9EDD-376E423C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43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288" name="Google Shape;288;p43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43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Vector3 Variable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265975" y="1036025"/>
            <a:ext cx="4461600" cy="1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The </a:t>
            </a:r>
            <a:r>
              <a:rPr lang="en" sz="16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Vector3 variable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holds three values.  In this case we use those values to represent the 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(X, Y, Z) axis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in our game.  By declaring a public </a:t>
            </a:r>
            <a:r>
              <a:rPr lang="en" sz="16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Vector3 variable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we allow the variable to be accessible in the inspector attached to the script.  This can be altered to change how far and which direction the object will move. 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3">
            <a:alphaModFix/>
          </a:blip>
          <a:srcRect t="41975"/>
          <a:stretch/>
        </p:blipFill>
        <p:spPr>
          <a:xfrm>
            <a:off x="4861400" y="845800"/>
            <a:ext cx="3765550" cy="4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400" y="1421925"/>
            <a:ext cx="3765550" cy="163246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/>
          <p:nvPr/>
        </p:nvSpPr>
        <p:spPr>
          <a:xfrm>
            <a:off x="4419525" y="2630550"/>
            <a:ext cx="599100" cy="47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3"/>
          <p:cNvSpPr txBox="1"/>
          <p:nvPr/>
        </p:nvSpPr>
        <p:spPr>
          <a:xfrm>
            <a:off x="265975" y="3471150"/>
            <a:ext cx="836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Another option is to use Vector3 in the code itself.  This comes with more options that may be easier to understand, but requires a bit more study. </a:t>
            </a: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 </a:t>
            </a:r>
            <a:r>
              <a:rPr lang="en" u="sng">
                <a:solidFill>
                  <a:schemeClr val="hlink"/>
                </a:solidFill>
                <a:latin typeface="Overpass Light"/>
                <a:ea typeface="Overpass Light"/>
                <a:cs typeface="Overpass Light"/>
                <a:sym typeface="Overpass Light"/>
                <a:hlinkClick r:id="rId5"/>
              </a:rPr>
              <a:t>Click here for more </a:t>
            </a:r>
            <a:r>
              <a:rPr lang="en" u="sng">
                <a:solidFill>
                  <a:schemeClr val="hlink"/>
                </a:solidFill>
                <a:latin typeface="Overpass Light"/>
                <a:ea typeface="Overpass Light"/>
                <a:cs typeface="Overpass Light"/>
                <a:sym typeface="Overpass Light"/>
                <a:hlinkClick r:id="rId5"/>
              </a:rPr>
              <a:t>information</a:t>
            </a:r>
            <a:r>
              <a:rPr lang="en" u="sng">
                <a:solidFill>
                  <a:schemeClr val="hlink"/>
                </a:solidFill>
                <a:latin typeface="Overpass Light"/>
                <a:ea typeface="Overpass Light"/>
                <a:cs typeface="Overpass Light"/>
                <a:sym typeface="Overpass Light"/>
                <a:hlinkClick r:id="rId5"/>
              </a:rPr>
              <a:t>. 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650" y="4086750"/>
            <a:ext cx="8313638" cy="4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/>
          <p:nvPr/>
        </p:nvSpPr>
        <p:spPr>
          <a:xfrm rot="-5400000">
            <a:off x="3183275" y="4590425"/>
            <a:ext cx="562200" cy="27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4" descr="Branding – Hack Club">
            <a:extLst>
              <a:ext uri="{FF2B5EF4-FFF2-40B4-BE49-F238E27FC236}">
                <a16:creationId xmlns:a16="http://schemas.microsoft.com/office/drawing/2014/main" id="{A1D20E40-CC99-4903-9542-4B412DF8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4"/>
          <p:cNvPicPr preferRelativeResize="0"/>
          <p:nvPr/>
        </p:nvPicPr>
        <p:blipFill rotWithShape="1">
          <a:blip r:embed="rId3">
            <a:alphaModFix/>
          </a:blip>
          <a:srcRect b="4752"/>
          <a:stretch/>
        </p:blipFill>
        <p:spPr>
          <a:xfrm>
            <a:off x="362175" y="1510325"/>
            <a:ext cx="8239125" cy="1061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44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304" name="Google Shape;304;p44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4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44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Vector3 Variable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265975" y="1036025"/>
            <a:ext cx="84315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This is a common method for moving an object use the </a:t>
            </a:r>
            <a:r>
              <a:rPr lang="en" sz="16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Input.GetKey()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command: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08" name="Google Shape;308;p44"/>
          <p:cNvSpPr/>
          <p:nvPr/>
        </p:nvSpPr>
        <p:spPr>
          <a:xfrm rot="-5400000">
            <a:off x="5960200" y="2427675"/>
            <a:ext cx="597300" cy="47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265975" y="2990350"/>
            <a:ext cx="453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The Vector3.forward is shorthand for writing Vector3(0,0,1).  </a:t>
            </a:r>
            <a:br>
              <a:rPr lang="en">
                <a:latin typeface="Overpass Light"/>
                <a:ea typeface="Overpass Light"/>
                <a:cs typeface="Overpass Light"/>
                <a:sym typeface="Overpass Light"/>
              </a:rPr>
            </a:br>
            <a:r>
              <a:rPr lang="en" u="sng">
                <a:solidFill>
                  <a:schemeClr val="hlink"/>
                </a:solidFill>
                <a:latin typeface="Overpass Light"/>
                <a:ea typeface="Overpass Light"/>
                <a:cs typeface="Overpass Light"/>
                <a:sym typeface="Overpass Light"/>
                <a:hlinkClick r:id="rId4"/>
              </a:rPr>
              <a:t>There are many other shorthand codes here.</a:t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10" name="Google Shape;310;p44"/>
          <p:cNvSpPr/>
          <p:nvPr/>
        </p:nvSpPr>
        <p:spPr>
          <a:xfrm rot="-5400000">
            <a:off x="3426750" y="2445225"/>
            <a:ext cx="562200" cy="44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4"/>
          <p:cNvSpPr txBox="1"/>
          <p:nvPr/>
        </p:nvSpPr>
        <p:spPr>
          <a:xfrm>
            <a:off x="4419450" y="2990350"/>
            <a:ext cx="2238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Time.deltaTime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allows this to occur once per frame, or around 30 times per second.</a:t>
            </a:r>
            <a:endParaRPr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6767700" y="2882650"/>
            <a:ext cx="23763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 </a:t>
            </a:r>
            <a:r>
              <a:rPr lang="en" sz="1600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speed</a:t>
            </a:r>
            <a:r>
              <a:rPr lang="en" sz="16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variable is here to multiple the values at a specified rate. </a:t>
            </a:r>
            <a:endParaRPr sz="16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Adjusting the value of this variable will allow you to control the rate of movement.</a:t>
            </a:r>
            <a:endParaRPr sz="16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13" name="Google Shape;313;p44"/>
          <p:cNvSpPr/>
          <p:nvPr/>
        </p:nvSpPr>
        <p:spPr>
          <a:xfrm rot="-5400000">
            <a:off x="7678925" y="2390250"/>
            <a:ext cx="522300" cy="47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Branding – Hack Club">
            <a:extLst>
              <a:ext uri="{FF2B5EF4-FFF2-40B4-BE49-F238E27FC236}">
                <a16:creationId xmlns:a16="http://schemas.microsoft.com/office/drawing/2014/main" id="{52989BF7-BC84-410C-8FB1-D5F54EC27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5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319" name="Google Shape;319;p45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45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Bringing it all Together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>
            <a:off x="265975" y="900638"/>
            <a:ext cx="74133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verpass Light"/>
              <a:buChar char="●"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Here is the code to move an object using 4 different directions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graphicFrame>
        <p:nvGraphicFramePr>
          <p:cNvPr id="323" name="Google Shape;323;p45"/>
          <p:cNvGraphicFramePr/>
          <p:nvPr/>
        </p:nvGraphicFramePr>
        <p:xfrm>
          <a:off x="490700" y="1416900"/>
          <a:ext cx="4809325" cy="3347212"/>
        </p:xfrm>
        <a:graphic>
          <a:graphicData uri="http://schemas.openxmlformats.org/drawingml/2006/table">
            <a:tbl>
              <a:tblPr>
                <a:noFill/>
                <a:tableStyleId>{AF7B40E0-7D28-4245-86DB-9A92C9EF939F}</a:tableStyleId>
              </a:tblPr>
              <a:tblGrid>
                <a:gridCol w="48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800" b="1">
                          <a:solidFill>
                            <a:srgbClr val="C9DAF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rgbClr val="FFF2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F4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(Input.GetKey(KeyCode.UpArrow))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transform.Translate(Vector3.forward * Time.deltaTime * speed);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(Input.GetKey(KeyCode.DownArrow))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transform.Translate(Vector3.back * Time.deltaTime * speed);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(Input.GetKey(KeyCode.LeftArrow))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transform.Translate(Vector3.left * Time.deltaTime * speed);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800" b="1">
                          <a:solidFill>
                            <a:srgbClr val="EA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(Input.GetKey(KeyCode.RightArrow))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{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transform.Translate(Vector3.right * Time.deltaTime * speed);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}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800"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63500" marB="635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" name="Google Shape;324;p45"/>
          <p:cNvSpPr txBox="1"/>
          <p:nvPr/>
        </p:nvSpPr>
        <p:spPr>
          <a:xfrm>
            <a:off x="5651275" y="1490325"/>
            <a:ext cx="3262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**Note:  This moves the object along these axis regardless of what type of terrain or object the collide with.  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To move a character along a plane, or within terrain use the </a:t>
            </a:r>
            <a:r>
              <a:rPr lang="en" u="sng">
                <a:solidFill>
                  <a:schemeClr val="hlink"/>
                </a:solidFill>
                <a:latin typeface="Overpass Light"/>
                <a:ea typeface="Overpass Light"/>
                <a:cs typeface="Overpass Light"/>
                <a:sym typeface="Overpass Light"/>
                <a:hlinkClick r:id="rId3"/>
              </a:rPr>
              <a:t>CharactorController.move</a:t>
            </a:r>
            <a:r>
              <a:rPr lang="en">
                <a:latin typeface="Overpass Light"/>
                <a:ea typeface="Overpass Light"/>
                <a:cs typeface="Overpass Light"/>
                <a:sym typeface="Overpass Light"/>
              </a:rPr>
              <a:t> 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command.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Or import and existing character from the asset store.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9" name="Picture 4" descr="Branding – Hack Club">
            <a:extLst>
              <a:ext uri="{FF2B5EF4-FFF2-40B4-BE49-F238E27FC236}">
                <a16:creationId xmlns:a16="http://schemas.microsoft.com/office/drawing/2014/main" id="{DEE1F481-3E08-447C-9202-60E88FC2E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46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330" name="Google Shape;330;p46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46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User Input - 4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292450" y="3356725"/>
            <a:ext cx="87015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verpass Light"/>
              <a:buChar char="●"/>
            </a:pPr>
            <a:r>
              <a:rPr lang="en" sz="14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Return to your game and preview it.  </a:t>
            </a:r>
            <a:r>
              <a:rPr lang="en" sz="1400" i="1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Make sure you click in the </a:t>
            </a:r>
            <a:r>
              <a:rPr lang="en" sz="1400" b="1" i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Game window</a:t>
            </a:r>
            <a:r>
              <a:rPr lang="en" sz="1400" i="1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to make it active.</a:t>
            </a:r>
            <a:endParaRPr sz="1400" i="1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verpass Light"/>
              <a:buChar char="●"/>
            </a:pPr>
            <a:r>
              <a:rPr lang="en" sz="14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Experiment with the three numbers in the </a:t>
            </a:r>
            <a:r>
              <a:rPr lang="en" sz="1400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Move Variable</a:t>
            </a:r>
            <a:r>
              <a:rPr lang="en" sz="14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  This controls the direction of the translation.  </a:t>
            </a:r>
            <a:endParaRPr sz="14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verpass Light"/>
              <a:buChar char="●"/>
            </a:pPr>
            <a:r>
              <a:rPr lang="en" sz="14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Changing the </a:t>
            </a:r>
            <a:r>
              <a:rPr lang="en" sz="1400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Speed variable</a:t>
            </a:r>
            <a:r>
              <a:rPr lang="en" sz="14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will affect how far the object moves when you press the spacebar.</a:t>
            </a:r>
            <a:endParaRPr sz="14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verpass Light"/>
              <a:buChar char="●"/>
            </a:pPr>
            <a:r>
              <a:rPr lang="en" sz="14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If your object moves out of view in the Game window, you can still track it in the Scene window.</a:t>
            </a:r>
            <a:endParaRPr sz="14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334" name="Google Shape;334;p46"/>
          <p:cNvPicPr preferRelativeResize="0"/>
          <p:nvPr/>
        </p:nvPicPr>
        <p:blipFill rotWithShape="1">
          <a:blip r:embed="rId3">
            <a:alphaModFix/>
          </a:blip>
          <a:srcRect r="32980"/>
          <a:stretch/>
        </p:blipFill>
        <p:spPr>
          <a:xfrm>
            <a:off x="292450" y="922775"/>
            <a:ext cx="4013075" cy="24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575" y="922775"/>
            <a:ext cx="4520150" cy="19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Branding – Hack Club">
            <a:extLst>
              <a:ext uri="{FF2B5EF4-FFF2-40B4-BE49-F238E27FC236}">
                <a16:creationId xmlns:a16="http://schemas.microsoft.com/office/drawing/2014/main" id="{CDC3F1E2-5CB1-4CB9-887B-AF7A562B0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/>
        </p:nvSpPr>
        <p:spPr>
          <a:xfrm>
            <a:off x="939475" y="229125"/>
            <a:ext cx="7173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Lesson Objectives</a:t>
            </a:r>
            <a:endParaRPr sz="48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08" name="Google Shape;108;p29"/>
          <p:cNvGrpSpPr/>
          <p:nvPr/>
        </p:nvGrpSpPr>
        <p:grpSpPr>
          <a:xfrm>
            <a:off x="185140" y="249773"/>
            <a:ext cx="754338" cy="756108"/>
            <a:chOff x="5970800" y="1619250"/>
            <a:chExt cx="428650" cy="456725"/>
          </a:xfrm>
        </p:grpSpPr>
        <p:sp>
          <p:nvSpPr>
            <p:cNvPr id="109" name="Google Shape;109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4" name="Google Shape;114;p29"/>
          <p:cNvGraphicFramePr/>
          <p:nvPr/>
        </p:nvGraphicFramePr>
        <p:xfrm>
          <a:off x="320500" y="1653108"/>
          <a:ext cx="8503000" cy="1706760"/>
        </p:xfrm>
        <a:graphic>
          <a:graphicData uri="http://schemas.openxmlformats.org/drawingml/2006/table">
            <a:tbl>
              <a:tblPr>
                <a:noFill/>
                <a:tableStyleId>{5FC51501-C83D-4463-BFDF-80528BE0EE71}</a:tableStyleId>
              </a:tblPr>
              <a:tblGrid>
                <a:gridCol w="87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1.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Collect User Input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2.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Check data in a conditional statement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3.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Iterate code in a loop and see the results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4.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Define and call a function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29"/>
          <p:cNvSpPr txBox="1"/>
          <p:nvPr/>
        </p:nvSpPr>
        <p:spPr>
          <a:xfrm>
            <a:off x="320600" y="1062225"/>
            <a:ext cx="85029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 should be able to...</a:t>
            </a:r>
            <a:endParaRPr sz="2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" name="Picture 4" descr="Branding – Hack Club">
            <a:extLst>
              <a:ext uri="{FF2B5EF4-FFF2-40B4-BE49-F238E27FC236}">
                <a16:creationId xmlns:a16="http://schemas.microsoft.com/office/drawing/2014/main" id="{63294F81-D013-4453-BC63-D200B427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47"/>
          <p:cNvGrpSpPr/>
          <p:nvPr/>
        </p:nvGrpSpPr>
        <p:grpSpPr>
          <a:xfrm>
            <a:off x="463422" y="1849380"/>
            <a:ext cx="801580" cy="622382"/>
            <a:chOff x="3918650" y="293075"/>
            <a:chExt cx="488500" cy="412775"/>
          </a:xfrm>
        </p:grpSpPr>
        <p:sp>
          <p:nvSpPr>
            <p:cNvPr id="341" name="Google Shape;341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</p:grpSp>
      <p:sp>
        <p:nvSpPr>
          <p:cNvPr id="344" name="Google Shape;344;p47"/>
          <p:cNvSpPr txBox="1"/>
          <p:nvPr/>
        </p:nvSpPr>
        <p:spPr>
          <a:xfrm>
            <a:off x="1265000" y="1761875"/>
            <a:ext cx="24270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Explore</a:t>
            </a:r>
            <a:endParaRPr sz="48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524925" y="2559275"/>
            <a:ext cx="32670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Your Turn!</a:t>
            </a: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8" name="Picture 4" descr="Branding – Hack Club">
            <a:extLst>
              <a:ext uri="{FF2B5EF4-FFF2-40B4-BE49-F238E27FC236}">
                <a16:creationId xmlns:a16="http://schemas.microsoft.com/office/drawing/2014/main" id="{FC77ECB7-E4F3-43A9-B240-94329C6A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/>
        </p:nvSpPr>
        <p:spPr>
          <a:xfrm>
            <a:off x="945000" y="137250"/>
            <a:ext cx="75939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Your Task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1" name="Google Shape;351;p48"/>
          <p:cNvSpPr txBox="1"/>
          <p:nvPr/>
        </p:nvSpPr>
        <p:spPr>
          <a:xfrm>
            <a:off x="304650" y="1015375"/>
            <a:ext cx="52659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verpass Light"/>
              <a:buChar char="●"/>
            </a:pPr>
            <a:r>
              <a:rPr lang="en" sz="15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In your groups, perform the following:</a:t>
            </a:r>
            <a:endParaRPr sz="15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verpass Light"/>
              <a:buChar char="●"/>
            </a:pPr>
            <a:r>
              <a:rPr lang="en" sz="15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Move CubeDude to the up and left when the "L" key is hit</a:t>
            </a:r>
            <a:endParaRPr sz="15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verpass Light"/>
              <a:buChar char="●"/>
            </a:pPr>
            <a:r>
              <a:rPr lang="en" sz="15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Move CubeDude to the up and right when the "R" key is hit, but moving further up than right.</a:t>
            </a:r>
            <a:endParaRPr sz="15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verpass Light"/>
              <a:buChar char="●"/>
            </a:pPr>
            <a:r>
              <a:rPr lang="en" sz="15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Change CubeDudes direction when the "J" key is hit (You will have to use </a:t>
            </a:r>
            <a:r>
              <a:rPr lang="en" sz="1500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GetKeyDown</a:t>
            </a:r>
            <a:r>
              <a:rPr lang="en" sz="15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.)</a:t>
            </a:r>
            <a:endParaRPr sz="15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verpass Light"/>
              <a:buChar char="●"/>
            </a:pPr>
            <a:r>
              <a:rPr lang="en" sz="1500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Change CubeDudes speed when "S" key is hit</a:t>
            </a:r>
            <a:endParaRPr sz="1500"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352" name="Google Shape;352;p48"/>
          <p:cNvGrpSpPr/>
          <p:nvPr/>
        </p:nvGrpSpPr>
        <p:grpSpPr>
          <a:xfrm>
            <a:off x="143422" y="224755"/>
            <a:ext cx="801580" cy="622382"/>
            <a:chOff x="3918650" y="293075"/>
            <a:chExt cx="488500" cy="412775"/>
          </a:xfrm>
        </p:grpSpPr>
        <p:sp>
          <p:nvSpPr>
            <p:cNvPr id="353" name="Google Shape;353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434343"/>
                </a:highlight>
              </a:endParaRPr>
            </a:p>
          </p:txBody>
        </p:sp>
      </p:grpSp>
      <p:pic>
        <p:nvPicPr>
          <p:cNvPr id="356" name="Google Shape;356;p48"/>
          <p:cNvPicPr preferRelativeResize="0"/>
          <p:nvPr/>
        </p:nvPicPr>
        <p:blipFill rotWithShape="1">
          <a:blip r:embed="rId3">
            <a:alphaModFix/>
          </a:blip>
          <a:srcRect l="1999" t="27370" b="19170"/>
          <a:stretch/>
        </p:blipFill>
        <p:spPr>
          <a:xfrm>
            <a:off x="5610150" y="1718925"/>
            <a:ext cx="3139499" cy="22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Branding – Hack Club">
            <a:extLst>
              <a:ext uri="{FF2B5EF4-FFF2-40B4-BE49-F238E27FC236}">
                <a16:creationId xmlns:a16="http://schemas.microsoft.com/office/drawing/2014/main" id="{A2582712-61A8-4CF2-A9B7-2F017CA2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randing – Hack Club">
            <a:extLst>
              <a:ext uri="{FF2B5EF4-FFF2-40B4-BE49-F238E27FC236}">
                <a16:creationId xmlns:a16="http://schemas.microsoft.com/office/drawing/2014/main" id="{87019C28-A524-4142-8864-E79CFDC0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32" y="1451882"/>
            <a:ext cx="2239735" cy="22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30"/>
          <p:cNvGraphicFramePr/>
          <p:nvPr/>
        </p:nvGraphicFramePr>
        <p:xfrm>
          <a:off x="320500" y="1090483"/>
          <a:ext cx="8503000" cy="2621130"/>
        </p:xfrm>
        <a:graphic>
          <a:graphicData uri="http://schemas.openxmlformats.org/drawingml/2006/table">
            <a:tbl>
              <a:tblPr>
                <a:noFill/>
                <a:tableStyleId>{5FC51501-C83D-4463-BFDF-80528BE0EE71}</a:tableStyleId>
              </a:tblPr>
              <a:tblGrid>
                <a:gridCol w="139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Function</a:t>
                      </a:r>
                      <a:endParaRPr sz="1600" b="1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 named section of a program that performs a specific task.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Hard Coded</a:t>
                      </a:r>
                      <a:endParaRPr sz="1600" b="1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Date that is written directly into a line of code, rather than stored into a variable or constant.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Conditional</a:t>
                      </a:r>
                      <a:endParaRPr sz="1600" b="1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 set of rules performed if a certain condition is met.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Comparison Statement</a:t>
                      </a:r>
                      <a:endParaRPr sz="1600" b="1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An expression that compares one set of data to another.  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Loop</a:t>
                      </a:r>
                      <a:endParaRPr sz="1600" b="1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 block of code that repeats a defined number of times</a:t>
                      </a:r>
                      <a:endParaRPr sz="1600">
                        <a:solidFill>
                          <a:srgbClr val="434343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" name="Google Shape;121;p30"/>
          <p:cNvSpPr txBox="1"/>
          <p:nvPr/>
        </p:nvSpPr>
        <p:spPr>
          <a:xfrm>
            <a:off x="939500" y="127975"/>
            <a:ext cx="78840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Key Terms</a:t>
            </a:r>
            <a:endParaRPr sz="48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22" name="Google Shape;122;p30"/>
          <p:cNvGrpSpPr/>
          <p:nvPr/>
        </p:nvGrpSpPr>
        <p:grpSpPr>
          <a:xfrm>
            <a:off x="289419" y="304344"/>
            <a:ext cx="571606" cy="621036"/>
            <a:chOff x="584925" y="238125"/>
            <a:chExt cx="415200" cy="525100"/>
          </a:xfrm>
        </p:grpSpPr>
        <p:sp>
          <p:nvSpPr>
            <p:cNvPr id="123" name="Google Shape;123;p3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4" descr="Branding – Hack Club">
            <a:extLst>
              <a:ext uri="{FF2B5EF4-FFF2-40B4-BE49-F238E27FC236}">
                <a16:creationId xmlns:a16="http://schemas.microsoft.com/office/drawing/2014/main" id="{69B0D4FE-3A85-4F4F-A9C4-1BA01AC7B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/>
        </p:nvSpPr>
        <p:spPr>
          <a:xfrm>
            <a:off x="1265000" y="1761875"/>
            <a:ext cx="20511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Hook</a:t>
            </a:r>
            <a:endParaRPr sz="48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34" name="Google Shape;134;p31"/>
          <p:cNvGrpSpPr/>
          <p:nvPr/>
        </p:nvGrpSpPr>
        <p:grpSpPr>
          <a:xfrm>
            <a:off x="524932" y="1807531"/>
            <a:ext cx="666657" cy="706087"/>
            <a:chOff x="3594382" y="4934337"/>
            <a:chExt cx="869515" cy="952499"/>
          </a:xfrm>
        </p:grpSpPr>
        <p:sp>
          <p:nvSpPr>
            <p:cNvPr id="135" name="Google Shape;135;p31"/>
            <p:cNvSpPr/>
            <p:nvPr/>
          </p:nvSpPr>
          <p:spPr>
            <a:xfrm>
              <a:off x="4019094" y="4934337"/>
              <a:ext cx="40400" cy="139103"/>
            </a:xfrm>
            <a:custGeom>
              <a:avLst/>
              <a:gdLst/>
              <a:ahLst/>
              <a:cxnLst/>
              <a:rect l="l" t="t" r="r" b="b"/>
              <a:pathLst>
                <a:path w="44153" h="139103" extrusionOk="0">
                  <a:moveTo>
                    <a:pt x="22077" y="139103"/>
                  </a:moveTo>
                  <a:cubicBezTo>
                    <a:pt x="9874" y="139103"/>
                    <a:pt x="0" y="130216"/>
                    <a:pt x="0" y="119234"/>
                  </a:cubicBezTo>
                  <a:lnTo>
                    <a:pt x="0" y="19869"/>
                  </a:lnTo>
                  <a:cubicBezTo>
                    <a:pt x="0" y="8887"/>
                    <a:pt x="9874" y="0"/>
                    <a:pt x="22077" y="0"/>
                  </a:cubicBezTo>
                  <a:cubicBezTo>
                    <a:pt x="34279" y="0"/>
                    <a:pt x="44154" y="8887"/>
                    <a:pt x="44154" y="19869"/>
                  </a:cubicBezTo>
                  <a:lnTo>
                    <a:pt x="44154" y="119234"/>
                  </a:lnTo>
                  <a:cubicBezTo>
                    <a:pt x="44154" y="130216"/>
                    <a:pt x="34279" y="139103"/>
                    <a:pt x="22077" y="13910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201085" y="5013817"/>
              <a:ext cx="101022" cy="119220"/>
            </a:xfrm>
            <a:custGeom>
              <a:avLst/>
              <a:gdLst/>
              <a:ahLst/>
              <a:cxnLst/>
              <a:rect l="l" t="t" r="r" b="b"/>
              <a:pathLst>
                <a:path w="110407" h="119220" extrusionOk="0">
                  <a:moveTo>
                    <a:pt x="22067" y="119221"/>
                  </a:moveTo>
                  <a:cubicBezTo>
                    <a:pt x="17431" y="119221"/>
                    <a:pt x="12849" y="117916"/>
                    <a:pt x="8859" y="115249"/>
                  </a:cubicBezTo>
                  <a:cubicBezTo>
                    <a:pt x="-941" y="108676"/>
                    <a:pt x="-2899" y="96218"/>
                    <a:pt x="4435" y="87445"/>
                  </a:cubicBezTo>
                  <a:lnTo>
                    <a:pt x="70666" y="7950"/>
                  </a:lnTo>
                  <a:cubicBezTo>
                    <a:pt x="77979" y="-832"/>
                    <a:pt x="91832" y="-2604"/>
                    <a:pt x="101590" y="3968"/>
                  </a:cubicBezTo>
                  <a:cubicBezTo>
                    <a:pt x="111327" y="10559"/>
                    <a:pt x="113306" y="23018"/>
                    <a:pt x="105993" y="31781"/>
                  </a:cubicBezTo>
                  <a:lnTo>
                    <a:pt x="39741" y="111258"/>
                  </a:lnTo>
                  <a:cubicBezTo>
                    <a:pt x="35434" y="116487"/>
                    <a:pt x="28777" y="119221"/>
                    <a:pt x="22067" y="11922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3756184" y="5013817"/>
              <a:ext cx="101004" cy="119220"/>
            </a:xfrm>
            <a:custGeom>
              <a:avLst/>
              <a:gdLst/>
              <a:ahLst/>
              <a:cxnLst/>
              <a:rect l="l" t="t" r="r" b="b"/>
              <a:pathLst>
                <a:path w="110387" h="119220" extrusionOk="0">
                  <a:moveTo>
                    <a:pt x="88327" y="119221"/>
                  </a:moveTo>
                  <a:cubicBezTo>
                    <a:pt x="81596" y="119221"/>
                    <a:pt x="75013" y="116487"/>
                    <a:pt x="70642" y="111267"/>
                  </a:cubicBezTo>
                  <a:lnTo>
                    <a:pt x="4411" y="31791"/>
                  </a:lnTo>
                  <a:cubicBezTo>
                    <a:pt x="-2902" y="23018"/>
                    <a:pt x="-923" y="10560"/>
                    <a:pt x="8867" y="3978"/>
                  </a:cubicBezTo>
                  <a:cubicBezTo>
                    <a:pt x="18561" y="-2604"/>
                    <a:pt x="32404" y="-842"/>
                    <a:pt x="39728" y="7959"/>
                  </a:cubicBezTo>
                  <a:lnTo>
                    <a:pt x="105969" y="87455"/>
                  </a:lnTo>
                  <a:cubicBezTo>
                    <a:pt x="113293" y="96227"/>
                    <a:pt x="111303" y="108686"/>
                    <a:pt x="101556" y="115258"/>
                  </a:cubicBezTo>
                  <a:cubicBezTo>
                    <a:pt x="97598" y="117925"/>
                    <a:pt x="92930" y="119221"/>
                    <a:pt x="88327" y="11922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3594382" y="5192657"/>
              <a:ext cx="121229" cy="79474"/>
            </a:xfrm>
            <a:custGeom>
              <a:avLst/>
              <a:gdLst/>
              <a:ahLst/>
              <a:cxnLst/>
              <a:rect l="l" t="t" r="r" b="b"/>
              <a:pathLst>
                <a:path w="132491" h="79474" extrusionOk="0">
                  <a:moveTo>
                    <a:pt x="110364" y="79474"/>
                  </a:moveTo>
                  <a:cubicBezTo>
                    <a:pt x="107062" y="79474"/>
                    <a:pt x="103686" y="78798"/>
                    <a:pt x="100543" y="77379"/>
                  </a:cubicBezTo>
                  <a:lnTo>
                    <a:pt x="12214" y="37640"/>
                  </a:lnTo>
                  <a:cubicBezTo>
                    <a:pt x="1303" y="32725"/>
                    <a:pt x="-3121" y="20790"/>
                    <a:pt x="2340" y="10970"/>
                  </a:cubicBezTo>
                  <a:cubicBezTo>
                    <a:pt x="7812" y="1159"/>
                    <a:pt x="21041" y="-2784"/>
                    <a:pt x="31952" y="2083"/>
                  </a:cubicBezTo>
                  <a:lnTo>
                    <a:pt x="120291" y="41822"/>
                  </a:lnTo>
                  <a:cubicBezTo>
                    <a:pt x="131203" y="46737"/>
                    <a:pt x="135595" y="58671"/>
                    <a:pt x="130166" y="68492"/>
                  </a:cubicBezTo>
                  <a:cubicBezTo>
                    <a:pt x="126281" y="75454"/>
                    <a:pt x="118492" y="79474"/>
                    <a:pt x="110364" y="7947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4342654" y="5192661"/>
              <a:ext cx="121243" cy="79470"/>
            </a:xfrm>
            <a:custGeom>
              <a:avLst/>
              <a:gdLst/>
              <a:ahLst/>
              <a:cxnLst/>
              <a:rect l="l" t="t" r="r" b="b"/>
              <a:pathLst>
                <a:path w="132506" h="79470" extrusionOk="0">
                  <a:moveTo>
                    <a:pt x="22108" y="79470"/>
                  </a:moveTo>
                  <a:cubicBezTo>
                    <a:pt x="13980" y="79470"/>
                    <a:pt x="6233" y="75451"/>
                    <a:pt x="2349" y="68498"/>
                  </a:cubicBezTo>
                  <a:cubicBezTo>
                    <a:pt x="-3133" y="58677"/>
                    <a:pt x="1312" y="46742"/>
                    <a:pt x="12234" y="41828"/>
                  </a:cubicBezTo>
                  <a:lnTo>
                    <a:pt x="100541" y="2089"/>
                  </a:lnTo>
                  <a:cubicBezTo>
                    <a:pt x="111453" y="-2788"/>
                    <a:pt x="124703" y="1156"/>
                    <a:pt x="130185" y="10976"/>
                  </a:cubicBezTo>
                  <a:cubicBezTo>
                    <a:pt x="135604" y="20796"/>
                    <a:pt x="131222" y="32731"/>
                    <a:pt x="120300" y="37646"/>
                  </a:cubicBezTo>
                  <a:lnTo>
                    <a:pt x="31993" y="77384"/>
                  </a:lnTo>
                  <a:cubicBezTo>
                    <a:pt x="28765" y="78794"/>
                    <a:pt x="25410" y="79470"/>
                    <a:pt x="22108" y="7947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3756191" y="5133038"/>
              <a:ext cx="626248" cy="753798"/>
            </a:xfrm>
            <a:custGeom>
              <a:avLst/>
              <a:gdLst/>
              <a:ahLst/>
              <a:cxnLst/>
              <a:rect l="l" t="t" r="r" b="b"/>
              <a:pathLst>
                <a:path w="684424" h="753798" extrusionOk="0">
                  <a:moveTo>
                    <a:pt x="618194" y="298047"/>
                  </a:moveTo>
                  <a:cubicBezTo>
                    <a:pt x="618194" y="278178"/>
                    <a:pt x="618194" y="287112"/>
                    <a:pt x="618194" y="278178"/>
                  </a:cubicBezTo>
                  <a:cubicBezTo>
                    <a:pt x="618194" y="124558"/>
                    <a:pt x="479764" y="0"/>
                    <a:pt x="309086" y="0"/>
                  </a:cubicBezTo>
                  <a:cubicBezTo>
                    <a:pt x="138388" y="0"/>
                    <a:pt x="0" y="124558"/>
                    <a:pt x="0" y="278178"/>
                  </a:cubicBezTo>
                  <a:cubicBezTo>
                    <a:pt x="0" y="343052"/>
                    <a:pt x="24881" y="402593"/>
                    <a:pt x="66230" y="449885"/>
                  </a:cubicBezTo>
                  <a:lnTo>
                    <a:pt x="66230" y="753799"/>
                  </a:lnTo>
                  <a:lnTo>
                    <a:pt x="463656" y="753799"/>
                  </a:lnTo>
                  <a:lnTo>
                    <a:pt x="463656" y="655720"/>
                  </a:lnTo>
                  <a:cubicBezTo>
                    <a:pt x="536787" y="655720"/>
                    <a:pt x="596117" y="602351"/>
                    <a:pt x="596117" y="536496"/>
                  </a:cubicBezTo>
                  <a:lnTo>
                    <a:pt x="596117" y="476888"/>
                  </a:lnTo>
                  <a:lnTo>
                    <a:pt x="662347" y="476888"/>
                  </a:lnTo>
                  <a:cubicBezTo>
                    <a:pt x="674539" y="476888"/>
                    <a:pt x="684424" y="467992"/>
                    <a:pt x="684424" y="457010"/>
                  </a:cubicBezTo>
                  <a:cubicBezTo>
                    <a:pt x="684424" y="451847"/>
                    <a:pt x="618194" y="298047"/>
                    <a:pt x="618194" y="298047"/>
                  </a:cubicBezTo>
                  <a:close/>
                  <a:moveTo>
                    <a:pt x="497353" y="294932"/>
                  </a:moveTo>
                  <a:cubicBezTo>
                    <a:pt x="476017" y="290760"/>
                    <a:pt x="479573" y="278549"/>
                    <a:pt x="463539" y="278549"/>
                  </a:cubicBezTo>
                  <a:cubicBezTo>
                    <a:pt x="447442" y="278549"/>
                    <a:pt x="443675" y="287846"/>
                    <a:pt x="442637" y="293827"/>
                  </a:cubicBezTo>
                  <a:cubicBezTo>
                    <a:pt x="439886" y="310239"/>
                    <a:pt x="440256" y="361579"/>
                    <a:pt x="440256" y="361579"/>
                  </a:cubicBezTo>
                  <a:cubicBezTo>
                    <a:pt x="440256" y="361579"/>
                    <a:pt x="365824" y="363360"/>
                    <a:pt x="347588" y="360883"/>
                  </a:cubicBezTo>
                  <a:cubicBezTo>
                    <a:pt x="340953" y="359950"/>
                    <a:pt x="330602" y="356549"/>
                    <a:pt x="330602" y="342071"/>
                  </a:cubicBezTo>
                  <a:cubicBezTo>
                    <a:pt x="330602" y="327631"/>
                    <a:pt x="344138" y="330813"/>
                    <a:pt x="348816" y="311601"/>
                  </a:cubicBezTo>
                  <a:cubicBezTo>
                    <a:pt x="350795" y="292151"/>
                    <a:pt x="332550" y="277806"/>
                    <a:pt x="312166" y="277806"/>
                  </a:cubicBezTo>
                  <a:cubicBezTo>
                    <a:pt x="291804" y="277806"/>
                    <a:pt x="273516" y="292151"/>
                    <a:pt x="275548" y="311601"/>
                  </a:cubicBezTo>
                  <a:cubicBezTo>
                    <a:pt x="280173" y="330822"/>
                    <a:pt x="293709" y="327641"/>
                    <a:pt x="293709" y="342071"/>
                  </a:cubicBezTo>
                  <a:cubicBezTo>
                    <a:pt x="293709" y="356549"/>
                    <a:pt x="283400" y="359950"/>
                    <a:pt x="276712" y="360883"/>
                  </a:cubicBezTo>
                  <a:cubicBezTo>
                    <a:pt x="258519" y="363360"/>
                    <a:pt x="181906" y="361579"/>
                    <a:pt x="181906" y="361579"/>
                  </a:cubicBezTo>
                  <a:cubicBezTo>
                    <a:pt x="181906" y="361579"/>
                    <a:pt x="183367" y="310201"/>
                    <a:pt x="180594" y="293818"/>
                  </a:cubicBezTo>
                  <a:cubicBezTo>
                    <a:pt x="179557" y="287826"/>
                    <a:pt x="175810" y="278511"/>
                    <a:pt x="159734" y="278511"/>
                  </a:cubicBezTo>
                  <a:cubicBezTo>
                    <a:pt x="143679" y="278511"/>
                    <a:pt x="147214" y="290722"/>
                    <a:pt x="125868" y="294884"/>
                  </a:cubicBezTo>
                  <a:cubicBezTo>
                    <a:pt x="104225" y="296713"/>
                    <a:pt x="88318" y="280264"/>
                    <a:pt x="88318" y="261938"/>
                  </a:cubicBezTo>
                  <a:cubicBezTo>
                    <a:pt x="88318" y="243583"/>
                    <a:pt x="104225" y="227152"/>
                    <a:pt x="125868" y="228952"/>
                  </a:cubicBezTo>
                  <a:cubicBezTo>
                    <a:pt x="147214" y="233124"/>
                    <a:pt x="143679" y="245316"/>
                    <a:pt x="159734" y="245316"/>
                  </a:cubicBezTo>
                  <a:cubicBezTo>
                    <a:pt x="175810" y="245316"/>
                    <a:pt x="179557" y="236020"/>
                    <a:pt x="180594" y="230038"/>
                  </a:cubicBezTo>
                  <a:cubicBezTo>
                    <a:pt x="183367" y="213598"/>
                    <a:pt x="182975" y="162277"/>
                    <a:pt x="182975" y="162277"/>
                  </a:cubicBezTo>
                  <a:cubicBezTo>
                    <a:pt x="182975" y="162277"/>
                    <a:pt x="258519" y="152038"/>
                    <a:pt x="276712" y="154524"/>
                  </a:cubicBezTo>
                  <a:cubicBezTo>
                    <a:pt x="283400" y="155410"/>
                    <a:pt x="293709" y="158810"/>
                    <a:pt x="293709" y="173298"/>
                  </a:cubicBezTo>
                  <a:cubicBezTo>
                    <a:pt x="293709" y="187728"/>
                    <a:pt x="280173" y="184547"/>
                    <a:pt x="275548" y="203759"/>
                  </a:cubicBezTo>
                  <a:cubicBezTo>
                    <a:pt x="273526" y="223237"/>
                    <a:pt x="291814" y="237553"/>
                    <a:pt x="312166" y="237553"/>
                  </a:cubicBezTo>
                  <a:cubicBezTo>
                    <a:pt x="332550" y="237553"/>
                    <a:pt x="350785" y="223237"/>
                    <a:pt x="348816" y="203759"/>
                  </a:cubicBezTo>
                  <a:cubicBezTo>
                    <a:pt x="344149" y="184537"/>
                    <a:pt x="330602" y="187719"/>
                    <a:pt x="330602" y="173298"/>
                  </a:cubicBezTo>
                  <a:cubicBezTo>
                    <a:pt x="330602" y="158810"/>
                    <a:pt x="340963" y="155410"/>
                    <a:pt x="347588" y="154524"/>
                  </a:cubicBezTo>
                  <a:cubicBezTo>
                    <a:pt x="365824" y="152038"/>
                    <a:pt x="441367" y="162277"/>
                    <a:pt x="441367" y="162277"/>
                  </a:cubicBezTo>
                  <a:cubicBezTo>
                    <a:pt x="441367" y="162277"/>
                    <a:pt x="439875" y="213665"/>
                    <a:pt x="442627" y="230076"/>
                  </a:cubicBezTo>
                  <a:cubicBezTo>
                    <a:pt x="443664" y="236039"/>
                    <a:pt x="447421" y="245354"/>
                    <a:pt x="463529" y="245354"/>
                  </a:cubicBezTo>
                  <a:cubicBezTo>
                    <a:pt x="479573" y="245354"/>
                    <a:pt x="476017" y="233143"/>
                    <a:pt x="497343" y="228971"/>
                  </a:cubicBezTo>
                  <a:cubicBezTo>
                    <a:pt x="518985" y="227152"/>
                    <a:pt x="534903" y="243583"/>
                    <a:pt x="534903" y="261966"/>
                  </a:cubicBezTo>
                  <a:cubicBezTo>
                    <a:pt x="534913" y="280302"/>
                    <a:pt x="518996" y="296732"/>
                    <a:pt x="497353" y="29493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31"/>
          <p:cNvSpPr txBox="1"/>
          <p:nvPr/>
        </p:nvSpPr>
        <p:spPr>
          <a:xfrm>
            <a:off x="524925" y="2559275"/>
            <a:ext cx="32670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Scripting Methods</a:t>
            </a: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" name="Picture 4" descr="Branding – Hack Club">
            <a:extLst>
              <a:ext uri="{FF2B5EF4-FFF2-40B4-BE49-F238E27FC236}">
                <a16:creationId xmlns:a16="http://schemas.microsoft.com/office/drawing/2014/main" id="{CEC1FB31-A673-4E8B-8B3F-22106C68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945000" y="137250"/>
            <a:ext cx="75939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Let’s Make it Interactive!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47" name="Google Shape;147;p32"/>
          <p:cNvGrpSpPr/>
          <p:nvPr/>
        </p:nvGrpSpPr>
        <p:grpSpPr>
          <a:xfrm>
            <a:off x="208082" y="137256"/>
            <a:ext cx="666657" cy="706087"/>
            <a:chOff x="3594382" y="4934337"/>
            <a:chExt cx="869515" cy="952499"/>
          </a:xfrm>
        </p:grpSpPr>
        <p:sp>
          <p:nvSpPr>
            <p:cNvPr id="148" name="Google Shape;148;p32"/>
            <p:cNvSpPr/>
            <p:nvPr/>
          </p:nvSpPr>
          <p:spPr>
            <a:xfrm>
              <a:off x="4019094" y="4934337"/>
              <a:ext cx="40400" cy="139103"/>
            </a:xfrm>
            <a:custGeom>
              <a:avLst/>
              <a:gdLst/>
              <a:ahLst/>
              <a:cxnLst/>
              <a:rect l="l" t="t" r="r" b="b"/>
              <a:pathLst>
                <a:path w="44153" h="139103" extrusionOk="0">
                  <a:moveTo>
                    <a:pt x="22077" y="139103"/>
                  </a:moveTo>
                  <a:cubicBezTo>
                    <a:pt x="9874" y="139103"/>
                    <a:pt x="0" y="130216"/>
                    <a:pt x="0" y="119234"/>
                  </a:cubicBezTo>
                  <a:lnTo>
                    <a:pt x="0" y="19869"/>
                  </a:lnTo>
                  <a:cubicBezTo>
                    <a:pt x="0" y="8887"/>
                    <a:pt x="9874" y="0"/>
                    <a:pt x="22077" y="0"/>
                  </a:cubicBezTo>
                  <a:cubicBezTo>
                    <a:pt x="34279" y="0"/>
                    <a:pt x="44154" y="8887"/>
                    <a:pt x="44154" y="19869"/>
                  </a:cubicBezTo>
                  <a:lnTo>
                    <a:pt x="44154" y="119234"/>
                  </a:lnTo>
                  <a:cubicBezTo>
                    <a:pt x="44154" y="130216"/>
                    <a:pt x="34279" y="139103"/>
                    <a:pt x="22077" y="139103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2"/>
            <p:cNvSpPr/>
            <p:nvPr/>
          </p:nvSpPr>
          <p:spPr>
            <a:xfrm>
              <a:off x="4201085" y="5013817"/>
              <a:ext cx="101022" cy="119220"/>
            </a:xfrm>
            <a:custGeom>
              <a:avLst/>
              <a:gdLst/>
              <a:ahLst/>
              <a:cxnLst/>
              <a:rect l="l" t="t" r="r" b="b"/>
              <a:pathLst>
                <a:path w="110407" h="119220" extrusionOk="0">
                  <a:moveTo>
                    <a:pt x="22067" y="119221"/>
                  </a:moveTo>
                  <a:cubicBezTo>
                    <a:pt x="17431" y="119221"/>
                    <a:pt x="12849" y="117916"/>
                    <a:pt x="8859" y="115249"/>
                  </a:cubicBezTo>
                  <a:cubicBezTo>
                    <a:pt x="-941" y="108676"/>
                    <a:pt x="-2899" y="96218"/>
                    <a:pt x="4435" y="87445"/>
                  </a:cubicBezTo>
                  <a:lnTo>
                    <a:pt x="70666" y="7950"/>
                  </a:lnTo>
                  <a:cubicBezTo>
                    <a:pt x="77979" y="-832"/>
                    <a:pt x="91832" y="-2604"/>
                    <a:pt x="101590" y="3968"/>
                  </a:cubicBezTo>
                  <a:cubicBezTo>
                    <a:pt x="111327" y="10559"/>
                    <a:pt x="113306" y="23018"/>
                    <a:pt x="105993" y="31781"/>
                  </a:cubicBezTo>
                  <a:lnTo>
                    <a:pt x="39741" y="111258"/>
                  </a:lnTo>
                  <a:cubicBezTo>
                    <a:pt x="35434" y="116487"/>
                    <a:pt x="28777" y="119221"/>
                    <a:pt x="22067" y="11922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2"/>
            <p:cNvSpPr/>
            <p:nvPr/>
          </p:nvSpPr>
          <p:spPr>
            <a:xfrm>
              <a:off x="3756184" y="5013817"/>
              <a:ext cx="101004" cy="119220"/>
            </a:xfrm>
            <a:custGeom>
              <a:avLst/>
              <a:gdLst/>
              <a:ahLst/>
              <a:cxnLst/>
              <a:rect l="l" t="t" r="r" b="b"/>
              <a:pathLst>
                <a:path w="110387" h="119220" extrusionOk="0">
                  <a:moveTo>
                    <a:pt x="88327" y="119221"/>
                  </a:moveTo>
                  <a:cubicBezTo>
                    <a:pt x="81596" y="119221"/>
                    <a:pt x="75013" y="116487"/>
                    <a:pt x="70642" y="111267"/>
                  </a:cubicBezTo>
                  <a:lnTo>
                    <a:pt x="4411" y="31791"/>
                  </a:lnTo>
                  <a:cubicBezTo>
                    <a:pt x="-2902" y="23018"/>
                    <a:pt x="-923" y="10560"/>
                    <a:pt x="8867" y="3978"/>
                  </a:cubicBezTo>
                  <a:cubicBezTo>
                    <a:pt x="18561" y="-2604"/>
                    <a:pt x="32404" y="-842"/>
                    <a:pt x="39728" y="7959"/>
                  </a:cubicBezTo>
                  <a:lnTo>
                    <a:pt x="105969" y="87455"/>
                  </a:lnTo>
                  <a:cubicBezTo>
                    <a:pt x="113293" y="96227"/>
                    <a:pt x="111303" y="108686"/>
                    <a:pt x="101556" y="115258"/>
                  </a:cubicBezTo>
                  <a:cubicBezTo>
                    <a:pt x="97598" y="117925"/>
                    <a:pt x="92930" y="119221"/>
                    <a:pt x="88327" y="11922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2"/>
            <p:cNvSpPr/>
            <p:nvPr/>
          </p:nvSpPr>
          <p:spPr>
            <a:xfrm>
              <a:off x="3594382" y="5192657"/>
              <a:ext cx="121229" cy="79474"/>
            </a:xfrm>
            <a:custGeom>
              <a:avLst/>
              <a:gdLst/>
              <a:ahLst/>
              <a:cxnLst/>
              <a:rect l="l" t="t" r="r" b="b"/>
              <a:pathLst>
                <a:path w="132491" h="79474" extrusionOk="0">
                  <a:moveTo>
                    <a:pt x="110364" y="79474"/>
                  </a:moveTo>
                  <a:cubicBezTo>
                    <a:pt x="107062" y="79474"/>
                    <a:pt x="103686" y="78798"/>
                    <a:pt x="100543" y="77379"/>
                  </a:cubicBezTo>
                  <a:lnTo>
                    <a:pt x="12214" y="37640"/>
                  </a:lnTo>
                  <a:cubicBezTo>
                    <a:pt x="1303" y="32725"/>
                    <a:pt x="-3121" y="20790"/>
                    <a:pt x="2340" y="10970"/>
                  </a:cubicBezTo>
                  <a:cubicBezTo>
                    <a:pt x="7812" y="1159"/>
                    <a:pt x="21041" y="-2784"/>
                    <a:pt x="31952" y="2083"/>
                  </a:cubicBezTo>
                  <a:lnTo>
                    <a:pt x="120291" y="41822"/>
                  </a:lnTo>
                  <a:cubicBezTo>
                    <a:pt x="131203" y="46737"/>
                    <a:pt x="135595" y="58671"/>
                    <a:pt x="130166" y="68492"/>
                  </a:cubicBezTo>
                  <a:cubicBezTo>
                    <a:pt x="126281" y="75454"/>
                    <a:pt x="118492" y="79474"/>
                    <a:pt x="110364" y="79474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2"/>
            <p:cNvSpPr/>
            <p:nvPr/>
          </p:nvSpPr>
          <p:spPr>
            <a:xfrm>
              <a:off x="4342654" y="5192661"/>
              <a:ext cx="121243" cy="79470"/>
            </a:xfrm>
            <a:custGeom>
              <a:avLst/>
              <a:gdLst/>
              <a:ahLst/>
              <a:cxnLst/>
              <a:rect l="l" t="t" r="r" b="b"/>
              <a:pathLst>
                <a:path w="132506" h="79470" extrusionOk="0">
                  <a:moveTo>
                    <a:pt x="22108" y="79470"/>
                  </a:moveTo>
                  <a:cubicBezTo>
                    <a:pt x="13980" y="79470"/>
                    <a:pt x="6233" y="75451"/>
                    <a:pt x="2349" y="68498"/>
                  </a:cubicBezTo>
                  <a:cubicBezTo>
                    <a:pt x="-3133" y="58677"/>
                    <a:pt x="1312" y="46742"/>
                    <a:pt x="12234" y="41828"/>
                  </a:cubicBezTo>
                  <a:lnTo>
                    <a:pt x="100541" y="2089"/>
                  </a:lnTo>
                  <a:cubicBezTo>
                    <a:pt x="111453" y="-2788"/>
                    <a:pt x="124703" y="1156"/>
                    <a:pt x="130185" y="10976"/>
                  </a:cubicBezTo>
                  <a:cubicBezTo>
                    <a:pt x="135604" y="20796"/>
                    <a:pt x="131222" y="32731"/>
                    <a:pt x="120300" y="37646"/>
                  </a:cubicBezTo>
                  <a:lnTo>
                    <a:pt x="31993" y="77384"/>
                  </a:lnTo>
                  <a:cubicBezTo>
                    <a:pt x="28765" y="78794"/>
                    <a:pt x="25410" y="79470"/>
                    <a:pt x="22108" y="7947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3756191" y="5133038"/>
              <a:ext cx="626248" cy="753798"/>
            </a:xfrm>
            <a:custGeom>
              <a:avLst/>
              <a:gdLst/>
              <a:ahLst/>
              <a:cxnLst/>
              <a:rect l="l" t="t" r="r" b="b"/>
              <a:pathLst>
                <a:path w="684424" h="753798" extrusionOk="0">
                  <a:moveTo>
                    <a:pt x="618194" y="298047"/>
                  </a:moveTo>
                  <a:cubicBezTo>
                    <a:pt x="618194" y="278178"/>
                    <a:pt x="618194" y="287112"/>
                    <a:pt x="618194" y="278178"/>
                  </a:cubicBezTo>
                  <a:cubicBezTo>
                    <a:pt x="618194" y="124558"/>
                    <a:pt x="479764" y="0"/>
                    <a:pt x="309086" y="0"/>
                  </a:cubicBezTo>
                  <a:cubicBezTo>
                    <a:pt x="138388" y="0"/>
                    <a:pt x="0" y="124558"/>
                    <a:pt x="0" y="278178"/>
                  </a:cubicBezTo>
                  <a:cubicBezTo>
                    <a:pt x="0" y="343052"/>
                    <a:pt x="24881" y="402593"/>
                    <a:pt x="66230" y="449885"/>
                  </a:cubicBezTo>
                  <a:lnTo>
                    <a:pt x="66230" y="753799"/>
                  </a:lnTo>
                  <a:lnTo>
                    <a:pt x="463656" y="753799"/>
                  </a:lnTo>
                  <a:lnTo>
                    <a:pt x="463656" y="655720"/>
                  </a:lnTo>
                  <a:cubicBezTo>
                    <a:pt x="536787" y="655720"/>
                    <a:pt x="596117" y="602351"/>
                    <a:pt x="596117" y="536496"/>
                  </a:cubicBezTo>
                  <a:lnTo>
                    <a:pt x="596117" y="476888"/>
                  </a:lnTo>
                  <a:lnTo>
                    <a:pt x="662347" y="476888"/>
                  </a:lnTo>
                  <a:cubicBezTo>
                    <a:pt x="674539" y="476888"/>
                    <a:pt x="684424" y="467992"/>
                    <a:pt x="684424" y="457010"/>
                  </a:cubicBezTo>
                  <a:cubicBezTo>
                    <a:pt x="684424" y="451847"/>
                    <a:pt x="618194" y="298047"/>
                    <a:pt x="618194" y="298047"/>
                  </a:cubicBezTo>
                  <a:close/>
                  <a:moveTo>
                    <a:pt x="497353" y="294932"/>
                  </a:moveTo>
                  <a:cubicBezTo>
                    <a:pt x="476017" y="290760"/>
                    <a:pt x="479573" y="278549"/>
                    <a:pt x="463539" y="278549"/>
                  </a:cubicBezTo>
                  <a:cubicBezTo>
                    <a:pt x="447442" y="278549"/>
                    <a:pt x="443675" y="287846"/>
                    <a:pt x="442637" y="293827"/>
                  </a:cubicBezTo>
                  <a:cubicBezTo>
                    <a:pt x="439886" y="310239"/>
                    <a:pt x="440256" y="361579"/>
                    <a:pt x="440256" y="361579"/>
                  </a:cubicBezTo>
                  <a:cubicBezTo>
                    <a:pt x="440256" y="361579"/>
                    <a:pt x="365824" y="363360"/>
                    <a:pt x="347588" y="360883"/>
                  </a:cubicBezTo>
                  <a:cubicBezTo>
                    <a:pt x="340953" y="359950"/>
                    <a:pt x="330602" y="356549"/>
                    <a:pt x="330602" y="342071"/>
                  </a:cubicBezTo>
                  <a:cubicBezTo>
                    <a:pt x="330602" y="327631"/>
                    <a:pt x="344138" y="330813"/>
                    <a:pt x="348816" y="311601"/>
                  </a:cubicBezTo>
                  <a:cubicBezTo>
                    <a:pt x="350795" y="292151"/>
                    <a:pt x="332550" y="277806"/>
                    <a:pt x="312166" y="277806"/>
                  </a:cubicBezTo>
                  <a:cubicBezTo>
                    <a:pt x="291804" y="277806"/>
                    <a:pt x="273516" y="292151"/>
                    <a:pt x="275548" y="311601"/>
                  </a:cubicBezTo>
                  <a:cubicBezTo>
                    <a:pt x="280173" y="330822"/>
                    <a:pt x="293709" y="327641"/>
                    <a:pt x="293709" y="342071"/>
                  </a:cubicBezTo>
                  <a:cubicBezTo>
                    <a:pt x="293709" y="356549"/>
                    <a:pt x="283400" y="359950"/>
                    <a:pt x="276712" y="360883"/>
                  </a:cubicBezTo>
                  <a:cubicBezTo>
                    <a:pt x="258519" y="363360"/>
                    <a:pt x="181906" y="361579"/>
                    <a:pt x="181906" y="361579"/>
                  </a:cubicBezTo>
                  <a:cubicBezTo>
                    <a:pt x="181906" y="361579"/>
                    <a:pt x="183367" y="310201"/>
                    <a:pt x="180594" y="293818"/>
                  </a:cubicBezTo>
                  <a:cubicBezTo>
                    <a:pt x="179557" y="287826"/>
                    <a:pt x="175810" y="278511"/>
                    <a:pt x="159734" y="278511"/>
                  </a:cubicBezTo>
                  <a:cubicBezTo>
                    <a:pt x="143679" y="278511"/>
                    <a:pt x="147214" y="290722"/>
                    <a:pt x="125868" y="294884"/>
                  </a:cubicBezTo>
                  <a:cubicBezTo>
                    <a:pt x="104225" y="296713"/>
                    <a:pt x="88318" y="280264"/>
                    <a:pt x="88318" y="261938"/>
                  </a:cubicBezTo>
                  <a:cubicBezTo>
                    <a:pt x="88318" y="243583"/>
                    <a:pt x="104225" y="227152"/>
                    <a:pt x="125868" y="228952"/>
                  </a:cubicBezTo>
                  <a:cubicBezTo>
                    <a:pt x="147214" y="233124"/>
                    <a:pt x="143679" y="245316"/>
                    <a:pt x="159734" y="245316"/>
                  </a:cubicBezTo>
                  <a:cubicBezTo>
                    <a:pt x="175810" y="245316"/>
                    <a:pt x="179557" y="236020"/>
                    <a:pt x="180594" y="230038"/>
                  </a:cubicBezTo>
                  <a:cubicBezTo>
                    <a:pt x="183367" y="213598"/>
                    <a:pt x="182975" y="162277"/>
                    <a:pt x="182975" y="162277"/>
                  </a:cubicBezTo>
                  <a:cubicBezTo>
                    <a:pt x="182975" y="162277"/>
                    <a:pt x="258519" y="152038"/>
                    <a:pt x="276712" y="154524"/>
                  </a:cubicBezTo>
                  <a:cubicBezTo>
                    <a:pt x="283400" y="155410"/>
                    <a:pt x="293709" y="158810"/>
                    <a:pt x="293709" y="173298"/>
                  </a:cubicBezTo>
                  <a:cubicBezTo>
                    <a:pt x="293709" y="187728"/>
                    <a:pt x="280173" y="184547"/>
                    <a:pt x="275548" y="203759"/>
                  </a:cubicBezTo>
                  <a:cubicBezTo>
                    <a:pt x="273526" y="223237"/>
                    <a:pt x="291814" y="237553"/>
                    <a:pt x="312166" y="237553"/>
                  </a:cubicBezTo>
                  <a:cubicBezTo>
                    <a:pt x="332550" y="237553"/>
                    <a:pt x="350785" y="223237"/>
                    <a:pt x="348816" y="203759"/>
                  </a:cubicBezTo>
                  <a:cubicBezTo>
                    <a:pt x="344149" y="184537"/>
                    <a:pt x="330602" y="187719"/>
                    <a:pt x="330602" y="173298"/>
                  </a:cubicBezTo>
                  <a:cubicBezTo>
                    <a:pt x="330602" y="158810"/>
                    <a:pt x="340963" y="155410"/>
                    <a:pt x="347588" y="154524"/>
                  </a:cubicBezTo>
                  <a:cubicBezTo>
                    <a:pt x="365824" y="152038"/>
                    <a:pt x="441367" y="162277"/>
                    <a:pt x="441367" y="162277"/>
                  </a:cubicBezTo>
                  <a:cubicBezTo>
                    <a:pt x="441367" y="162277"/>
                    <a:pt x="439875" y="213665"/>
                    <a:pt x="442627" y="230076"/>
                  </a:cubicBezTo>
                  <a:cubicBezTo>
                    <a:pt x="443664" y="236039"/>
                    <a:pt x="447421" y="245354"/>
                    <a:pt x="463529" y="245354"/>
                  </a:cubicBezTo>
                  <a:cubicBezTo>
                    <a:pt x="479573" y="245354"/>
                    <a:pt x="476017" y="233143"/>
                    <a:pt x="497343" y="228971"/>
                  </a:cubicBezTo>
                  <a:cubicBezTo>
                    <a:pt x="518985" y="227152"/>
                    <a:pt x="534903" y="243583"/>
                    <a:pt x="534903" y="261966"/>
                  </a:cubicBezTo>
                  <a:cubicBezTo>
                    <a:pt x="534913" y="280302"/>
                    <a:pt x="518996" y="296732"/>
                    <a:pt x="497353" y="29493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32"/>
          <p:cNvSpPr txBox="1"/>
          <p:nvPr/>
        </p:nvSpPr>
        <p:spPr>
          <a:xfrm>
            <a:off x="304650" y="1015375"/>
            <a:ext cx="84450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verpass Light"/>
              <a:buChar char="●"/>
            </a:pPr>
            <a:r>
              <a:rPr lang="en" sz="15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Time to get interactive!  With the basics of script under your belt we can finally move on to using script to add motion, and affect the properties of objects.  </a:t>
            </a:r>
            <a:endParaRPr sz="15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verpass Light"/>
              <a:buChar char="●"/>
            </a:pPr>
            <a:r>
              <a:rPr lang="en" sz="15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We will also learn how to get input from the user and act on it.  This is the first step towards making your game interactive and responsive.  </a:t>
            </a:r>
            <a:endParaRPr sz="15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verpass Light"/>
              <a:buChar char="●"/>
            </a:pPr>
            <a:r>
              <a:rPr lang="en" sz="15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Let’s Go!</a:t>
            </a:r>
            <a:endParaRPr sz="15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" name="Picture 4" descr="Branding – Hack Club">
            <a:extLst>
              <a:ext uri="{FF2B5EF4-FFF2-40B4-BE49-F238E27FC236}">
                <a16:creationId xmlns:a16="http://schemas.microsoft.com/office/drawing/2014/main" id="{F91DD502-D5DB-422F-B124-95E29B87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33"/>
          <p:cNvGrpSpPr/>
          <p:nvPr/>
        </p:nvGrpSpPr>
        <p:grpSpPr>
          <a:xfrm>
            <a:off x="435550" y="1760433"/>
            <a:ext cx="829440" cy="800291"/>
            <a:chOff x="2113284" y="786494"/>
            <a:chExt cx="952503" cy="952501"/>
          </a:xfrm>
        </p:grpSpPr>
        <p:sp>
          <p:nvSpPr>
            <p:cNvPr id="160" name="Google Shape;160;p33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3"/>
          <p:cNvSpPr txBox="1"/>
          <p:nvPr/>
        </p:nvSpPr>
        <p:spPr>
          <a:xfrm>
            <a:off x="1265000" y="1761875"/>
            <a:ext cx="24348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Instruct</a:t>
            </a:r>
            <a:endParaRPr sz="48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524925" y="2559275"/>
            <a:ext cx="32670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Scripting Methods</a:t>
            </a:r>
            <a:endParaRPr sz="18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7" name="Picture 4" descr="Branding – Hack Club">
            <a:extLst>
              <a:ext uri="{FF2B5EF4-FFF2-40B4-BE49-F238E27FC236}">
                <a16:creationId xmlns:a16="http://schemas.microsoft.com/office/drawing/2014/main" id="{DE6E4624-B860-40FA-9168-57270165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800" y="2054650"/>
            <a:ext cx="2457450" cy="1466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34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170" name="Google Shape;170;p34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4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34"/>
          <p:cNvSpPr txBox="1"/>
          <p:nvPr/>
        </p:nvSpPr>
        <p:spPr>
          <a:xfrm>
            <a:off x="323800" y="845800"/>
            <a:ext cx="42483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One of the most common and important coding concepts is called the </a:t>
            </a:r>
            <a:r>
              <a:rPr lang="en" sz="16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 statement.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 This is a decision making device that will run one set of code </a:t>
            </a:r>
            <a:r>
              <a:rPr lang="en" sz="1600" i="1" u="sng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if true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or a different set of code </a:t>
            </a:r>
            <a:r>
              <a:rPr lang="en" sz="1600" i="1" u="sng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if false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.  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 great example of this would be checking how many lives a player has in a game.  If the player has one or more lives, then continue to play the game, if the player has zero lives, then end the game. 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The syntax for this is fairly simple, as show here.</a:t>
            </a:r>
            <a:endParaRPr sz="16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Conditionals - 1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4976800" y="845800"/>
            <a:ext cx="355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boolean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or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comparison statement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goes between the parentheses.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5" name="Google Shape;175;p34"/>
          <p:cNvSpPr/>
          <p:nvPr/>
        </p:nvSpPr>
        <p:spPr>
          <a:xfrm>
            <a:off x="5526375" y="1495375"/>
            <a:ext cx="318000" cy="66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4"/>
          <p:cNvSpPr txBox="1"/>
          <p:nvPr/>
        </p:nvSpPr>
        <p:spPr>
          <a:xfrm>
            <a:off x="4976825" y="3727575"/>
            <a:ext cx="245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If the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boolean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or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comparison statement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is true, the code between the curly brackets will run.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7" name="Google Shape;177;p34"/>
          <p:cNvSpPr/>
          <p:nvPr/>
        </p:nvSpPr>
        <p:spPr>
          <a:xfrm rot="10800000">
            <a:off x="6227100" y="3113550"/>
            <a:ext cx="318000" cy="66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4" descr="Branding – Hack Club">
            <a:extLst>
              <a:ext uri="{FF2B5EF4-FFF2-40B4-BE49-F238E27FC236}">
                <a16:creationId xmlns:a16="http://schemas.microsoft.com/office/drawing/2014/main" id="{73FADD0E-E1C1-4E08-9703-B9405D62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900" y="1960900"/>
            <a:ext cx="3324225" cy="255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35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184" name="Google Shape;184;p35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5"/>
          <p:cNvSpPr txBox="1"/>
          <p:nvPr/>
        </p:nvSpPr>
        <p:spPr>
          <a:xfrm>
            <a:off x="323800" y="845800"/>
            <a:ext cx="42483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 can also write a conditional statement as an If/Else statement.   This allows you to run one set of code if the condition </a:t>
            </a:r>
            <a:r>
              <a:rPr lang="en" sz="1600" i="1" u="sng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is true</a:t>
            </a:r>
            <a:r>
              <a:rPr lang="en" sz="16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and another set of code if it </a:t>
            </a:r>
            <a:r>
              <a:rPr lang="en" sz="1600" i="1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is false.</a:t>
            </a:r>
            <a:endParaRPr sz="1600" i="1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Conditionals - 2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4976800" y="845800"/>
            <a:ext cx="355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boolean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or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comparison statement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goes between the parentheses.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5526375" y="1401475"/>
            <a:ext cx="318000" cy="66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1090825" y="2368850"/>
            <a:ext cx="3374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If the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boolean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or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comparison statement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is </a:t>
            </a:r>
            <a:r>
              <a:rPr lang="en" i="1" u="sng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true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the code between the curly brackets will run.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1" name="Google Shape;191;p35"/>
          <p:cNvSpPr/>
          <p:nvPr/>
        </p:nvSpPr>
        <p:spPr>
          <a:xfrm rot="-5400000">
            <a:off x="4868975" y="2441725"/>
            <a:ext cx="318000" cy="66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1090825" y="3608100"/>
            <a:ext cx="3374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If the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boolean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or </a:t>
            </a:r>
            <a:r>
              <a:rPr lang="en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comparison statement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is </a:t>
            </a:r>
            <a:r>
              <a:rPr lang="en" i="1" u="sng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false</a:t>
            </a:r>
            <a:r>
              <a:rPr lang="en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the another set of code will run. </a:t>
            </a:r>
            <a:endParaRPr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3" name="Google Shape;193;p35"/>
          <p:cNvSpPr/>
          <p:nvPr/>
        </p:nvSpPr>
        <p:spPr>
          <a:xfrm rot="-5400000">
            <a:off x="4868975" y="3626475"/>
            <a:ext cx="318000" cy="66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Branding – Hack Club">
            <a:extLst>
              <a:ext uri="{FF2B5EF4-FFF2-40B4-BE49-F238E27FC236}">
                <a16:creationId xmlns:a16="http://schemas.microsoft.com/office/drawing/2014/main" id="{52599059-A096-483E-9673-F4656096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6"/>
          <p:cNvGrpSpPr/>
          <p:nvPr/>
        </p:nvGrpSpPr>
        <p:grpSpPr>
          <a:xfrm>
            <a:off x="104426" y="114462"/>
            <a:ext cx="782291" cy="731330"/>
            <a:chOff x="2113284" y="786494"/>
            <a:chExt cx="952503" cy="952501"/>
          </a:xfrm>
        </p:grpSpPr>
        <p:sp>
          <p:nvSpPr>
            <p:cNvPr id="199" name="Google Shape;199;p36"/>
            <p:cNvSpPr/>
            <p:nvPr/>
          </p:nvSpPr>
          <p:spPr>
            <a:xfrm>
              <a:off x="2609389" y="925395"/>
              <a:ext cx="277806" cy="198434"/>
            </a:xfrm>
            <a:custGeom>
              <a:avLst/>
              <a:gdLst/>
              <a:ahLst/>
              <a:cxnLst/>
              <a:rect l="l" t="t" r="r" b="b"/>
              <a:pathLst>
                <a:path w="277806" h="198434" extrusionOk="0">
                  <a:moveTo>
                    <a:pt x="0" y="0"/>
                  </a:moveTo>
                  <a:lnTo>
                    <a:pt x="277806" y="0"/>
                  </a:lnTo>
                  <a:lnTo>
                    <a:pt x="277806" y="198434"/>
                  </a:lnTo>
                  <a:lnTo>
                    <a:pt x="0" y="19843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2113284" y="786494"/>
              <a:ext cx="952503" cy="952501"/>
            </a:xfrm>
            <a:custGeom>
              <a:avLst/>
              <a:gdLst/>
              <a:ahLst/>
              <a:cxnLst/>
              <a:rect l="l" t="t" r="r" b="b"/>
              <a:pathLst>
                <a:path w="952503" h="952501" extrusionOk="0">
                  <a:moveTo>
                    <a:pt x="859522" y="92990"/>
                  </a:moveTo>
                  <a:cubicBezTo>
                    <a:pt x="735544" y="-30997"/>
                    <a:pt x="534462" y="-30997"/>
                    <a:pt x="410513" y="92990"/>
                  </a:cubicBezTo>
                  <a:cubicBezTo>
                    <a:pt x="408513" y="94990"/>
                    <a:pt x="406827" y="97172"/>
                    <a:pt x="404893" y="99220"/>
                  </a:cubicBezTo>
                  <a:cubicBezTo>
                    <a:pt x="346810" y="160418"/>
                    <a:pt x="317511" y="238875"/>
                    <a:pt x="317511" y="317504"/>
                  </a:cubicBezTo>
                  <a:cubicBezTo>
                    <a:pt x="255008" y="317504"/>
                    <a:pt x="192638" y="336030"/>
                    <a:pt x="138917" y="372673"/>
                  </a:cubicBezTo>
                  <a:cubicBezTo>
                    <a:pt x="122763" y="383703"/>
                    <a:pt x="107332" y="396181"/>
                    <a:pt x="92997" y="410497"/>
                  </a:cubicBezTo>
                  <a:cubicBezTo>
                    <a:pt x="-30999" y="534503"/>
                    <a:pt x="-30999" y="735509"/>
                    <a:pt x="92997" y="859515"/>
                  </a:cubicBezTo>
                  <a:cubicBezTo>
                    <a:pt x="216975" y="983473"/>
                    <a:pt x="418048" y="983521"/>
                    <a:pt x="542025" y="859515"/>
                  </a:cubicBezTo>
                  <a:cubicBezTo>
                    <a:pt x="550350" y="851180"/>
                    <a:pt x="558036" y="842427"/>
                    <a:pt x="565247" y="833445"/>
                  </a:cubicBezTo>
                  <a:cubicBezTo>
                    <a:pt x="611681" y="775609"/>
                    <a:pt x="634989" y="705314"/>
                    <a:pt x="635008" y="635001"/>
                  </a:cubicBezTo>
                  <a:cubicBezTo>
                    <a:pt x="654953" y="635001"/>
                    <a:pt x="674889" y="633096"/>
                    <a:pt x="694539" y="629343"/>
                  </a:cubicBezTo>
                  <a:cubicBezTo>
                    <a:pt x="754985" y="617875"/>
                    <a:pt x="812735" y="588805"/>
                    <a:pt x="859512" y="542018"/>
                  </a:cubicBezTo>
                  <a:cubicBezTo>
                    <a:pt x="983499" y="417993"/>
                    <a:pt x="983499" y="216958"/>
                    <a:pt x="859522" y="92990"/>
                  </a:cubicBezTo>
                  <a:close/>
                  <a:moveTo>
                    <a:pt x="229214" y="456407"/>
                  </a:moveTo>
                  <a:cubicBezTo>
                    <a:pt x="262590" y="456407"/>
                    <a:pt x="289755" y="483544"/>
                    <a:pt x="289755" y="516996"/>
                  </a:cubicBezTo>
                  <a:cubicBezTo>
                    <a:pt x="289755" y="550438"/>
                    <a:pt x="262571" y="577536"/>
                    <a:pt x="229214" y="577536"/>
                  </a:cubicBezTo>
                  <a:cubicBezTo>
                    <a:pt x="195667" y="577536"/>
                    <a:pt x="168693" y="550428"/>
                    <a:pt x="168693" y="516996"/>
                  </a:cubicBezTo>
                  <a:cubicBezTo>
                    <a:pt x="168683" y="483534"/>
                    <a:pt x="195667" y="456407"/>
                    <a:pt x="229214" y="456407"/>
                  </a:cubicBezTo>
                  <a:close/>
                  <a:moveTo>
                    <a:pt x="592422" y="622171"/>
                  </a:moveTo>
                  <a:lnTo>
                    <a:pt x="503039" y="711544"/>
                  </a:lnTo>
                  <a:cubicBezTo>
                    <a:pt x="504896" y="715411"/>
                    <a:pt x="506020" y="719707"/>
                    <a:pt x="506020" y="724288"/>
                  </a:cubicBezTo>
                  <a:cubicBezTo>
                    <a:pt x="506020" y="738033"/>
                    <a:pt x="496676" y="749482"/>
                    <a:pt x="484008" y="752901"/>
                  </a:cubicBezTo>
                  <a:lnTo>
                    <a:pt x="466339" y="754054"/>
                  </a:lnTo>
                  <a:lnTo>
                    <a:pt x="406808" y="754054"/>
                  </a:lnTo>
                  <a:cubicBezTo>
                    <a:pt x="406808" y="754054"/>
                    <a:pt x="400369" y="754054"/>
                    <a:pt x="396883" y="754054"/>
                  </a:cubicBezTo>
                  <a:cubicBezTo>
                    <a:pt x="380443" y="754054"/>
                    <a:pt x="360297" y="729794"/>
                    <a:pt x="360297" y="729794"/>
                  </a:cubicBezTo>
                  <a:lnTo>
                    <a:pt x="327427" y="696932"/>
                  </a:lnTo>
                  <a:lnTo>
                    <a:pt x="327427" y="833435"/>
                  </a:lnTo>
                  <a:lnTo>
                    <a:pt x="109152" y="833435"/>
                  </a:lnTo>
                  <a:lnTo>
                    <a:pt x="109152" y="674691"/>
                  </a:lnTo>
                  <a:cubicBezTo>
                    <a:pt x="109152" y="634991"/>
                    <a:pt x="149185" y="595310"/>
                    <a:pt x="188524" y="595310"/>
                  </a:cubicBezTo>
                  <a:cubicBezTo>
                    <a:pt x="188524" y="595310"/>
                    <a:pt x="276001" y="595310"/>
                    <a:pt x="297661" y="595310"/>
                  </a:cubicBezTo>
                  <a:cubicBezTo>
                    <a:pt x="310920" y="595310"/>
                    <a:pt x="325255" y="598330"/>
                    <a:pt x="335456" y="608874"/>
                  </a:cubicBezTo>
                  <a:cubicBezTo>
                    <a:pt x="352277" y="626276"/>
                    <a:pt x="406808" y="694523"/>
                    <a:pt x="406808" y="694523"/>
                  </a:cubicBezTo>
                  <a:lnTo>
                    <a:pt x="476255" y="694523"/>
                  </a:lnTo>
                  <a:cubicBezTo>
                    <a:pt x="480855" y="694523"/>
                    <a:pt x="485132" y="695656"/>
                    <a:pt x="489009" y="697513"/>
                  </a:cubicBezTo>
                  <a:lnTo>
                    <a:pt x="578382" y="608131"/>
                  </a:lnTo>
                  <a:cubicBezTo>
                    <a:pt x="582259" y="604254"/>
                    <a:pt x="588535" y="604254"/>
                    <a:pt x="592422" y="608131"/>
                  </a:cubicBezTo>
                  <a:cubicBezTo>
                    <a:pt x="596289" y="612017"/>
                    <a:pt x="596289" y="618294"/>
                    <a:pt x="592422" y="622171"/>
                  </a:cubicBezTo>
                  <a:close/>
                  <a:moveTo>
                    <a:pt x="813602" y="377026"/>
                  </a:moveTo>
                  <a:cubicBezTo>
                    <a:pt x="813602" y="387989"/>
                    <a:pt x="804734" y="396866"/>
                    <a:pt x="793761" y="396866"/>
                  </a:cubicBezTo>
                  <a:lnTo>
                    <a:pt x="674699" y="396866"/>
                  </a:lnTo>
                  <a:lnTo>
                    <a:pt x="674699" y="436557"/>
                  </a:lnTo>
                  <a:cubicBezTo>
                    <a:pt x="674699" y="458493"/>
                    <a:pt x="712284" y="476248"/>
                    <a:pt x="734230" y="476248"/>
                  </a:cubicBezTo>
                  <a:lnTo>
                    <a:pt x="773911" y="476248"/>
                  </a:lnTo>
                  <a:cubicBezTo>
                    <a:pt x="784893" y="476248"/>
                    <a:pt x="793761" y="485125"/>
                    <a:pt x="793761" y="496098"/>
                  </a:cubicBezTo>
                  <a:cubicBezTo>
                    <a:pt x="793761" y="507051"/>
                    <a:pt x="784893" y="515929"/>
                    <a:pt x="773911" y="515929"/>
                  </a:cubicBezTo>
                  <a:lnTo>
                    <a:pt x="635008" y="515929"/>
                  </a:lnTo>
                  <a:lnTo>
                    <a:pt x="496105" y="515929"/>
                  </a:lnTo>
                  <a:cubicBezTo>
                    <a:pt x="485132" y="515929"/>
                    <a:pt x="476255" y="507051"/>
                    <a:pt x="476255" y="496098"/>
                  </a:cubicBezTo>
                  <a:cubicBezTo>
                    <a:pt x="476255" y="485125"/>
                    <a:pt x="485132" y="476248"/>
                    <a:pt x="496105" y="476248"/>
                  </a:cubicBezTo>
                  <a:lnTo>
                    <a:pt x="535786" y="476248"/>
                  </a:lnTo>
                  <a:cubicBezTo>
                    <a:pt x="557732" y="476248"/>
                    <a:pt x="595317" y="458493"/>
                    <a:pt x="595317" y="436557"/>
                  </a:cubicBezTo>
                  <a:lnTo>
                    <a:pt x="595317" y="396866"/>
                  </a:lnTo>
                  <a:lnTo>
                    <a:pt x="476255" y="396866"/>
                  </a:lnTo>
                  <a:cubicBezTo>
                    <a:pt x="465291" y="396866"/>
                    <a:pt x="456414" y="387989"/>
                    <a:pt x="456414" y="377026"/>
                  </a:cubicBezTo>
                  <a:lnTo>
                    <a:pt x="456414" y="119060"/>
                  </a:lnTo>
                  <a:cubicBezTo>
                    <a:pt x="456414" y="108097"/>
                    <a:pt x="465291" y="99220"/>
                    <a:pt x="476255" y="99220"/>
                  </a:cubicBezTo>
                  <a:lnTo>
                    <a:pt x="793761" y="99220"/>
                  </a:lnTo>
                  <a:cubicBezTo>
                    <a:pt x="804734" y="99220"/>
                    <a:pt x="813602" y="108097"/>
                    <a:pt x="813602" y="119060"/>
                  </a:cubicBezTo>
                  <a:lnTo>
                    <a:pt x="813602" y="37702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36"/>
          <p:cNvSpPr txBox="1"/>
          <p:nvPr/>
        </p:nvSpPr>
        <p:spPr>
          <a:xfrm>
            <a:off x="323800" y="906600"/>
            <a:ext cx="85980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Here is a practise exercise so you can see this working. Add a </a:t>
            </a:r>
            <a:r>
              <a:rPr lang="en" sz="1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 statement</a:t>
            </a:r>
            <a:r>
              <a:rPr lang="en" sz="15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to </a:t>
            </a:r>
            <a:r>
              <a:rPr lang="en" sz="1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Update(). </a:t>
            </a:r>
            <a:r>
              <a:rPr lang="en" sz="150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Then return to Unity and press play.  </a:t>
            </a:r>
            <a:endParaRPr sz="150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913375" y="169475"/>
            <a:ext cx="85134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Conditionals - Example</a:t>
            </a:r>
            <a:endParaRPr sz="3500" b="1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5" y="1846950"/>
            <a:ext cx="3683550" cy="25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775" y="1846945"/>
            <a:ext cx="2390775" cy="128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777" y="3347450"/>
            <a:ext cx="23907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4399425" y="1849350"/>
            <a:ext cx="207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If the </a:t>
            </a:r>
            <a:r>
              <a:rPr lang="en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MyBool variable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in the </a:t>
            </a:r>
            <a:r>
              <a:rPr lang="en" b="1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Inspector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is checked </a:t>
            </a:r>
            <a:r>
              <a:rPr lang="en" i="1" u="sng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it is true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and the console will print the message</a:t>
            </a:r>
            <a:b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b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If it is unchecked </a:t>
            </a:r>
            <a:r>
              <a:rPr lang="en" i="1" u="sng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it is false</a:t>
            </a:r>
            <a:r>
              <a:rPr lang="en" dirty="0">
                <a:solidFill>
                  <a:srgbClr val="434343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and will print the other statement. </a:t>
            </a:r>
            <a:endParaRPr dirty="0">
              <a:solidFill>
                <a:srgbClr val="434343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1" name="Picture 4" descr="Branding – Hack Club">
            <a:extLst>
              <a:ext uri="{FF2B5EF4-FFF2-40B4-BE49-F238E27FC236}">
                <a16:creationId xmlns:a16="http://schemas.microsoft.com/office/drawing/2014/main" id="{16D5D3A0-5E89-4BC7-AC8E-0064FC63B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70" y="4555670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1622</Words>
  <Application>Microsoft Office PowerPoint</Application>
  <PresentationFormat>On-screen Show (16:9)</PresentationFormat>
  <Paragraphs>184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 Light</vt:lpstr>
      <vt:lpstr>Overpass</vt:lpstr>
      <vt:lpstr>Calibri</vt:lpstr>
      <vt:lpstr>Overpass Light</vt:lpstr>
      <vt:lpstr>Arial</vt:lpstr>
      <vt:lpstr>Courier New</vt:lpstr>
      <vt:lpstr>Office Theme</vt:lpstr>
      <vt:lpstr>Lesson: 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Lesson: 2.2</dc:title>
  <cp:lastModifiedBy>Walid Ahmed Hamdi Kassab Al-Shark</cp:lastModifiedBy>
  <cp:revision>2</cp:revision>
  <dcterms:modified xsi:type="dcterms:W3CDTF">2022-04-22T19:48:18Z</dcterms:modified>
</cp:coreProperties>
</file>