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5E92-AB53-43DD-9C7D-8DBD302B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A089EA2-9CA2-4043-AB9F-CA1ED0BBA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A7306154-FB69-427A-8B66-A821D4A5BD75}"/>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CDD037B3-96BF-4FB7-97B8-4B25405DBDC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FEF9915-E39E-43C4-9681-ECA733AFCA04}"/>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415306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A732-C0BB-4530-A844-57416C386C47}"/>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8C326FF-5F9E-4EBD-84E8-0C1257321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C47D1B4-EA8E-4833-B38A-8EFD684EBAB4}"/>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EA928ECD-455C-4A01-A961-A2234F24B47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68B4F10-2FBB-4383-A8B5-D1AA246825A9}"/>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373633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FE7E1-3DB2-4D9D-A508-B6B97589A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0479226-AFBB-41F4-8E67-DC329077D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7520BD0-4747-4369-A68C-80D3C8CE4707}"/>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89183404-4B72-4242-8437-82B68AD70A4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0635D7A-C307-42C9-AE7A-7857A827E098}"/>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280525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B924-2999-42A1-8D06-698BA424952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704BBB3-6C1E-4B22-B089-977068B47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053F20D-00A0-4FA4-B0AA-0D303D7EF87A}"/>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9EFFA19E-1022-405C-8336-83FB36B5608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9820DDB-C22A-432B-A183-71126A2A1EB4}"/>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282568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6899-9A2A-4B10-A54D-EF1A0E3DE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7920556-0B02-4AD9-99A3-46396A9C1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C7FA4-C07E-4A80-AD44-7224A71F955C}"/>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597C5824-0E22-4AA0-9954-2C099A9B712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EF7543-9374-4115-8107-2F42661A9A9A}"/>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210172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93FB-12AA-4EB6-B19A-E5465F88811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6E70AA6-D223-4F8E-B7C3-554994EC8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C7D323CC-F240-4083-8A10-8FC407841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4FED4B3-0F40-48DF-8868-CBF3D3C1D8A6}"/>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6" name="Footer Placeholder 5">
            <a:extLst>
              <a:ext uri="{FF2B5EF4-FFF2-40B4-BE49-F238E27FC236}">
                <a16:creationId xmlns:a16="http://schemas.microsoft.com/office/drawing/2014/main" id="{9D63BB5E-E08F-4963-B42D-84389B22E84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FC4BABE-7941-4E19-BF2F-DA4E8551285C}"/>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61306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32C4-F1C6-4B9D-BB1D-6AA0760B9A75}"/>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7707C59-07E3-4C34-8B63-BA0E6AC30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78719-C6A8-4E0B-84A3-31D8ACF2C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0BAB1BA-92B9-4376-A31D-08E258B19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EAFE8-1FC9-4623-82F0-6CF1FEB15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03FD83EA-52B6-46D8-909A-46E08B8995E2}"/>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8" name="Footer Placeholder 7">
            <a:extLst>
              <a:ext uri="{FF2B5EF4-FFF2-40B4-BE49-F238E27FC236}">
                <a16:creationId xmlns:a16="http://schemas.microsoft.com/office/drawing/2014/main" id="{49EF4B34-C3F2-41BA-9D6F-ACEC82E00B4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7CA318E-B00F-41DD-96F3-81C1EE83F84C}"/>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13172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DAF-96BD-4054-AA5D-3148DA3D9C5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2401F4E-7AD5-403D-BA52-7A2E197B6C08}"/>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4" name="Footer Placeholder 3">
            <a:extLst>
              <a:ext uri="{FF2B5EF4-FFF2-40B4-BE49-F238E27FC236}">
                <a16:creationId xmlns:a16="http://schemas.microsoft.com/office/drawing/2014/main" id="{B0CF11AF-39CF-4CF7-941F-09671F50D87D}"/>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5A6EAE3-BF66-48B9-B48E-91395711EFC1}"/>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3104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EB6C1-4167-457E-856A-7B6448157FFA}"/>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3" name="Footer Placeholder 2">
            <a:extLst>
              <a:ext uri="{FF2B5EF4-FFF2-40B4-BE49-F238E27FC236}">
                <a16:creationId xmlns:a16="http://schemas.microsoft.com/office/drawing/2014/main" id="{5F2EF6A6-3EA8-460F-9AC5-CE49531F07B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4823DB1-2CBF-4030-AB80-B5D424A13F70}"/>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254418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2224-2DEB-4D74-9886-75905CB31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5C05E83-ABEA-4096-B27E-2BD313F93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6D0E3D40-7DD0-4140-A089-B9BB25704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1F246-B226-4C56-B653-76C7E646CC82}"/>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6" name="Footer Placeholder 5">
            <a:extLst>
              <a:ext uri="{FF2B5EF4-FFF2-40B4-BE49-F238E27FC236}">
                <a16:creationId xmlns:a16="http://schemas.microsoft.com/office/drawing/2014/main" id="{E0200DC9-065E-497F-81E2-D8B51EE4EA6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3F09015-6127-46A5-AA69-82899B7E2367}"/>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11956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71D6-0FD9-480D-BD5F-AE7DD1BC8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4C4F537-FAF5-4E6B-9B9C-D453A498A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1487F47-B066-4763-9CB2-18BC87468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D1DFB-8F97-41CA-9F7A-95A817A0354A}"/>
              </a:ext>
            </a:extLst>
          </p:cNvPr>
          <p:cNvSpPr>
            <a:spLocks noGrp="1"/>
          </p:cNvSpPr>
          <p:nvPr>
            <p:ph type="dt" sz="half" idx="10"/>
          </p:nvPr>
        </p:nvSpPr>
        <p:spPr/>
        <p:txBody>
          <a:bodyPr/>
          <a:lstStyle/>
          <a:p>
            <a:fld id="{78158A0E-1EEB-4ECA-81A4-571F1495DCB2}" type="datetimeFigureOut">
              <a:rPr lang="en-ZA" smtClean="0"/>
              <a:t>2020/03/15</a:t>
            </a:fld>
            <a:endParaRPr lang="en-ZA"/>
          </a:p>
        </p:txBody>
      </p:sp>
      <p:sp>
        <p:nvSpPr>
          <p:cNvPr id="6" name="Footer Placeholder 5">
            <a:extLst>
              <a:ext uri="{FF2B5EF4-FFF2-40B4-BE49-F238E27FC236}">
                <a16:creationId xmlns:a16="http://schemas.microsoft.com/office/drawing/2014/main" id="{DBFD2B0E-0EF7-426C-8023-98CE76F6C28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718C90E-2E03-4986-8ED7-EC7534761814}"/>
              </a:ext>
            </a:extLst>
          </p:cNvPr>
          <p:cNvSpPr>
            <a:spLocks noGrp="1"/>
          </p:cNvSpPr>
          <p:nvPr>
            <p:ph type="sldNum" sz="quarter" idx="12"/>
          </p:nvPr>
        </p:nvSpPr>
        <p:spPr/>
        <p:txBody>
          <a:bodyPr/>
          <a:lstStyle/>
          <a:p>
            <a:fld id="{2C92FE8F-0225-4B49-B674-BEE10CD08208}" type="slidenum">
              <a:rPr lang="en-ZA" smtClean="0"/>
              <a:t>‹#›</a:t>
            </a:fld>
            <a:endParaRPr lang="en-ZA"/>
          </a:p>
        </p:txBody>
      </p:sp>
    </p:spTree>
    <p:extLst>
      <p:ext uri="{BB962C8B-B14F-4D97-AF65-F5344CB8AC3E}">
        <p14:creationId xmlns:p14="http://schemas.microsoft.com/office/powerpoint/2010/main" val="22236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E74EA-15BE-4E08-9DDD-EEFB363C7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063020C-9262-4764-AF2F-00A252F85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5B84A44-7275-4B62-B04B-3CED7DEF3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58A0E-1EEB-4ECA-81A4-571F1495DCB2}" type="datetimeFigureOut">
              <a:rPr lang="en-ZA" smtClean="0"/>
              <a:t>2020/03/15</a:t>
            </a:fld>
            <a:endParaRPr lang="en-ZA"/>
          </a:p>
        </p:txBody>
      </p:sp>
      <p:sp>
        <p:nvSpPr>
          <p:cNvPr id="5" name="Footer Placeholder 4">
            <a:extLst>
              <a:ext uri="{FF2B5EF4-FFF2-40B4-BE49-F238E27FC236}">
                <a16:creationId xmlns:a16="http://schemas.microsoft.com/office/drawing/2014/main" id="{91C69209-B699-401B-A650-024033B2F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6E5C726A-C12F-46A2-95AE-65F03F44B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2FE8F-0225-4B49-B674-BEE10CD08208}" type="slidenum">
              <a:rPr lang="en-ZA" smtClean="0"/>
              <a:t>‹#›</a:t>
            </a:fld>
            <a:endParaRPr lang="en-ZA"/>
          </a:p>
        </p:txBody>
      </p:sp>
    </p:spTree>
    <p:extLst>
      <p:ext uri="{BB962C8B-B14F-4D97-AF65-F5344CB8AC3E}">
        <p14:creationId xmlns:p14="http://schemas.microsoft.com/office/powerpoint/2010/main" val="317340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BFAA-23F8-449E-B6CE-5CD4F48694BE}"/>
              </a:ext>
            </a:extLst>
          </p:cNvPr>
          <p:cNvSpPr>
            <a:spLocks noGrp="1"/>
          </p:cNvSpPr>
          <p:nvPr>
            <p:ph type="ctrTitle"/>
          </p:nvPr>
        </p:nvSpPr>
        <p:spPr/>
        <p:txBody>
          <a:bodyPr/>
          <a:lstStyle/>
          <a:p>
            <a:r>
              <a:rPr lang="en-ZA" dirty="0"/>
              <a:t>Battle of Neighbourhoods</a:t>
            </a:r>
          </a:p>
        </p:txBody>
      </p:sp>
      <p:sp>
        <p:nvSpPr>
          <p:cNvPr id="3" name="Subtitle 2">
            <a:extLst>
              <a:ext uri="{FF2B5EF4-FFF2-40B4-BE49-F238E27FC236}">
                <a16:creationId xmlns:a16="http://schemas.microsoft.com/office/drawing/2014/main" id="{DAD3256B-FEF4-47D1-A98A-7DC1B35B8872}"/>
              </a:ext>
            </a:extLst>
          </p:cNvPr>
          <p:cNvSpPr>
            <a:spLocks noGrp="1"/>
          </p:cNvSpPr>
          <p:nvPr>
            <p:ph type="subTitle" idx="1"/>
          </p:nvPr>
        </p:nvSpPr>
        <p:spPr/>
        <p:txBody>
          <a:bodyPr/>
          <a:lstStyle/>
          <a:p>
            <a:endParaRPr lang="en-ZA" dirty="0"/>
          </a:p>
          <a:p>
            <a:r>
              <a:rPr lang="en-US" dirty="0"/>
              <a:t> </a:t>
            </a:r>
            <a:r>
              <a:rPr lang="en-US" b="1" dirty="0"/>
              <a:t>Choosing the Best Location for a Bakery in Toronto</a:t>
            </a:r>
            <a:endParaRPr lang="en-ZA" dirty="0"/>
          </a:p>
        </p:txBody>
      </p:sp>
    </p:spTree>
    <p:extLst>
      <p:ext uri="{BB962C8B-B14F-4D97-AF65-F5344CB8AC3E}">
        <p14:creationId xmlns:p14="http://schemas.microsoft.com/office/powerpoint/2010/main" val="61605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5BB2-A8E1-4510-8503-3AF50CB14CC3}"/>
              </a:ext>
            </a:extLst>
          </p:cNvPr>
          <p:cNvSpPr>
            <a:spLocks noGrp="1"/>
          </p:cNvSpPr>
          <p:nvPr>
            <p:ph type="title"/>
          </p:nvPr>
        </p:nvSpPr>
        <p:spPr>
          <a:xfrm>
            <a:off x="3374923" y="350377"/>
            <a:ext cx="4146755" cy="1325563"/>
          </a:xfrm>
        </p:spPr>
        <p:txBody>
          <a:bodyPr/>
          <a:lstStyle/>
          <a:p>
            <a:r>
              <a:rPr lang="en-ZA" b="1" dirty="0"/>
              <a:t>INTRODUCTION</a:t>
            </a:r>
          </a:p>
        </p:txBody>
      </p:sp>
      <p:sp>
        <p:nvSpPr>
          <p:cNvPr id="3" name="Content Placeholder 2">
            <a:extLst>
              <a:ext uri="{FF2B5EF4-FFF2-40B4-BE49-F238E27FC236}">
                <a16:creationId xmlns:a16="http://schemas.microsoft.com/office/drawing/2014/main" id="{95240C24-FBEC-4BD4-8CF4-BDA136F118D6}"/>
              </a:ext>
            </a:extLst>
          </p:cNvPr>
          <p:cNvSpPr>
            <a:spLocks noGrp="1"/>
          </p:cNvSpPr>
          <p:nvPr>
            <p:ph idx="1"/>
          </p:nvPr>
        </p:nvSpPr>
        <p:spPr>
          <a:xfrm>
            <a:off x="838200" y="1825625"/>
            <a:ext cx="10515600" cy="3336310"/>
          </a:xfrm>
        </p:spPr>
        <p:txBody>
          <a:bodyPr/>
          <a:lstStyle/>
          <a:p>
            <a:r>
              <a:rPr lang="en-ZA" dirty="0"/>
              <a:t>the purpose of this project is to provide enough information for someone who would like to open up a bakery in the city of Toronto. The idea is to help someone make a smart and efficient decision on selecting a great location for starting a bakery in Toronto. Fast forward in time, this will help the owner of the bakery to feel he/she made the right decision and hopefully have the bakery bringing in more customers year on year, and simultaneously growing the business over time.</a:t>
            </a:r>
          </a:p>
          <a:p>
            <a:endParaRPr lang="en-ZA" dirty="0"/>
          </a:p>
        </p:txBody>
      </p:sp>
    </p:spTree>
    <p:extLst>
      <p:ext uri="{BB962C8B-B14F-4D97-AF65-F5344CB8AC3E}">
        <p14:creationId xmlns:p14="http://schemas.microsoft.com/office/powerpoint/2010/main" val="413720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4D9F-D219-484E-9DE1-AB1482D088D2}"/>
              </a:ext>
            </a:extLst>
          </p:cNvPr>
          <p:cNvSpPr>
            <a:spLocks noGrp="1"/>
          </p:cNvSpPr>
          <p:nvPr>
            <p:ph type="title"/>
          </p:nvPr>
        </p:nvSpPr>
        <p:spPr>
          <a:xfrm>
            <a:off x="3941506" y="379873"/>
            <a:ext cx="4308987" cy="1325563"/>
          </a:xfrm>
        </p:spPr>
        <p:txBody>
          <a:bodyPr/>
          <a:lstStyle/>
          <a:p>
            <a:r>
              <a:rPr lang="en-ZA" b="1" dirty="0"/>
              <a:t>METHODOLOGY</a:t>
            </a:r>
          </a:p>
        </p:txBody>
      </p:sp>
      <p:sp>
        <p:nvSpPr>
          <p:cNvPr id="3" name="Content Placeholder 2">
            <a:extLst>
              <a:ext uri="{FF2B5EF4-FFF2-40B4-BE49-F238E27FC236}">
                <a16:creationId xmlns:a16="http://schemas.microsoft.com/office/drawing/2014/main" id="{FD5D5BA8-BF0D-4BBE-A5E8-512D7187E8C9}"/>
              </a:ext>
            </a:extLst>
          </p:cNvPr>
          <p:cNvSpPr>
            <a:spLocks noGrp="1"/>
          </p:cNvSpPr>
          <p:nvPr>
            <p:ph idx="1"/>
          </p:nvPr>
        </p:nvSpPr>
        <p:spPr/>
        <p:txBody>
          <a:bodyPr>
            <a:normAutofit fontScale="85000" lnSpcReduction="20000"/>
          </a:bodyPr>
          <a:lstStyle/>
          <a:p>
            <a:pPr lvl="0"/>
            <a:r>
              <a:rPr lang="en-ZA" dirty="0"/>
              <a:t>Collect the Toronto city data from </a:t>
            </a:r>
            <a:r>
              <a:rPr lang="en-ZA" u="sng" dirty="0">
                <a:hlinkClick r:id="rId2"/>
              </a:rPr>
              <a:t>https://en.wikipedia.org/wiki/List_of_postal_codes_of_Canada:_M</a:t>
            </a:r>
            <a:r>
              <a:rPr lang="en-ZA" dirty="0"/>
              <a:t>.</a:t>
            </a:r>
          </a:p>
          <a:p>
            <a:pPr lvl="0"/>
            <a:r>
              <a:rPr lang="en-ZA" dirty="0"/>
              <a:t>Using Foursquare API, we will find all venues for each neighbourhood. Also using credentials of Foursquare API features of near-by places of the neighbourhoods would be mined. Due to http request limitations the number of places per neighbourhood parameter would reasonably be set to 100 and the radius parameter would be set to 700.</a:t>
            </a:r>
          </a:p>
          <a:p>
            <a:pPr lvl="0"/>
            <a:r>
              <a:rPr lang="en-ZA" dirty="0"/>
              <a:t>Filter out all venues that are bakeries.</a:t>
            </a:r>
          </a:p>
          <a:p>
            <a:pPr lvl="0"/>
            <a:r>
              <a:rPr lang="en-ZA" dirty="0"/>
              <a:t>Find ratings, and the number of bakeries found in each neighbourhood using Foursquare API.</a:t>
            </a:r>
          </a:p>
          <a:p>
            <a:pPr lvl="0"/>
            <a:r>
              <a:rPr lang="en-ZA" dirty="0"/>
              <a:t>We use the rating to Using rating for each restaurant, we will sort that data.</a:t>
            </a:r>
          </a:p>
          <a:p>
            <a:pPr lvl="0"/>
            <a:r>
              <a:rPr lang="en-ZA" dirty="0"/>
              <a:t>Visualize the Ranking of neighbourhoods using folium library(python). This can determine where will there be competition and which all neighbourhoods will have potential to start a bakery.</a:t>
            </a:r>
          </a:p>
          <a:p>
            <a:endParaRPr lang="en-ZA" dirty="0"/>
          </a:p>
        </p:txBody>
      </p:sp>
    </p:spTree>
    <p:extLst>
      <p:ext uri="{BB962C8B-B14F-4D97-AF65-F5344CB8AC3E}">
        <p14:creationId xmlns:p14="http://schemas.microsoft.com/office/powerpoint/2010/main" val="69620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2EF5216-9BFA-423D-A858-9D0D75DA4C5E}"/>
              </a:ext>
            </a:extLst>
          </p:cNvPr>
          <p:cNvSpPr>
            <a:spLocks noChangeArrowheads="1"/>
          </p:cNvSpPr>
          <p:nvPr/>
        </p:nvSpPr>
        <p:spPr bwMode="auto">
          <a:xfrm>
            <a:off x="653845" y="344804"/>
            <a:ext cx="1088431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32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 of Bakeries for each Borough in Toronto City</a:t>
            </a:r>
            <a:r>
              <a:rPr kumimoji="0" lang="en-ZA" altLang="en-US" sz="10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FB46AFB4-3870-4D87-B7CC-954EEF7A2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619" y="1206578"/>
            <a:ext cx="9527458" cy="4905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563C3AA-6850-4F23-92E2-77A7924C99DE}"/>
              </a:ext>
            </a:extLst>
          </p:cNvPr>
          <p:cNvSpPr>
            <a:spLocks noChangeArrowheads="1"/>
          </p:cNvSpPr>
          <p:nvPr/>
        </p:nvSpPr>
        <p:spPr bwMode="auto">
          <a:xfrm>
            <a:off x="1194619" y="2448232"/>
            <a:ext cx="436552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31370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AB2A82-BF5F-4983-A499-B213392E0DB6}"/>
              </a:ext>
            </a:extLst>
          </p:cNvPr>
          <p:cNvSpPr>
            <a:spLocks noChangeArrowheads="1"/>
          </p:cNvSpPr>
          <p:nvPr/>
        </p:nvSpPr>
        <p:spPr bwMode="auto">
          <a:xfrm>
            <a:off x="137160" y="448117"/>
            <a:ext cx="1205484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32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Number of Bakeries for each Neighbourhood in Toronto City</a:t>
            </a:r>
            <a:r>
              <a:rPr kumimoji="0" lang="en-ZA" altLang="en-US" sz="10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2">
            <a:extLst>
              <a:ext uri="{FF2B5EF4-FFF2-40B4-BE49-F238E27FC236}">
                <a16:creationId xmlns:a16="http://schemas.microsoft.com/office/drawing/2014/main" id="{BD816515-74F9-44F0-9A65-EA6230448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 y="1309891"/>
            <a:ext cx="10728960" cy="5228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7FCD47F-1C3E-4678-B10B-725A4D5EDDF7}"/>
              </a:ext>
            </a:extLst>
          </p:cNvPr>
          <p:cNvSpPr>
            <a:spLocks noChangeArrowheads="1"/>
          </p:cNvSpPr>
          <p:nvPr/>
        </p:nvSpPr>
        <p:spPr bwMode="auto">
          <a:xfrm>
            <a:off x="2503784" y="197628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165236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EBE21D-CD4E-4077-A094-929DA3BD1B22}"/>
              </a:ext>
            </a:extLst>
          </p:cNvPr>
          <p:cNvSpPr>
            <a:spLocks noChangeArrowheads="1"/>
          </p:cNvSpPr>
          <p:nvPr/>
        </p:nvSpPr>
        <p:spPr bwMode="auto">
          <a:xfrm>
            <a:off x="1474845" y="166422"/>
            <a:ext cx="902599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32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Average rating of Bakeries for each Borough</a:t>
            </a:r>
            <a:endParaRPr kumimoji="0" lang="en-ZA"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
            <a:extLst>
              <a:ext uri="{FF2B5EF4-FFF2-40B4-BE49-F238E27FC236}">
                <a16:creationId xmlns:a16="http://schemas.microsoft.com/office/drawing/2014/main" id="{30BDDEB0-D33A-429D-8A8A-CED3DC9A3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96" y="1183576"/>
            <a:ext cx="11002297" cy="5217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90E7263-3B3B-4CA1-AA44-86543DCB26B5}"/>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Tree>
    <p:extLst>
      <p:ext uri="{BB962C8B-B14F-4D97-AF65-F5344CB8AC3E}">
        <p14:creationId xmlns:p14="http://schemas.microsoft.com/office/powerpoint/2010/main" val="4447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0EDF316-D139-45CF-9ADA-85873A16E24C}"/>
              </a:ext>
            </a:extLst>
          </p:cNvPr>
          <p:cNvSpPr>
            <a:spLocks noChangeArrowheads="1"/>
          </p:cNvSpPr>
          <p:nvPr/>
        </p:nvSpPr>
        <p:spPr bwMode="auto">
          <a:xfrm>
            <a:off x="210037" y="202010"/>
            <a:ext cx="121920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28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Map to visualize the Neighbourhood and borough with the average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2800"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rating of the bakery</a:t>
            </a:r>
            <a:endParaRPr kumimoji="0" lang="en-ZA"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4">
            <a:extLst>
              <a:ext uri="{FF2B5EF4-FFF2-40B4-BE49-F238E27FC236}">
                <a16:creationId xmlns:a16="http://schemas.microsoft.com/office/drawing/2014/main" id="{2767ED88-91F3-4F55-904E-7E0D74161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17"/>
          <a:stretch>
            <a:fillRect/>
          </a:stretch>
        </p:blipFill>
        <p:spPr bwMode="auto">
          <a:xfrm>
            <a:off x="412955" y="1283110"/>
            <a:ext cx="11282516" cy="526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6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8977-F4D0-462C-AEC5-C72BB0E4D3DD}"/>
              </a:ext>
            </a:extLst>
          </p:cNvPr>
          <p:cNvSpPr>
            <a:spLocks noGrp="1"/>
          </p:cNvSpPr>
          <p:nvPr>
            <p:ph type="title"/>
          </p:nvPr>
        </p:nvSpPr>
        <p:spPr>
          <a:xfrm>
            <a:off x="4038600" y="306132"/>
            <a:ext cx="3158613" cy="1325563"/>
          </a:xfrm>
        </p:spPr>
        <p:txBody>
          <a:bodyPr/>
          <a:lstStyle/>
          <a:p>
            <a:r>
              <a:rPr lang="en-ZA" b="1" dirty="0"/>
              <a:t>DISCUSSION</a:t>
            </a:r>
          </a:p>
        </p:txBody>
      </p:sp>
      <p:sp>
        <p:nvSpPr>
          <p:cNvPr id="3" name="Content Placeholder 2">
            <a:extLst>
              <a:ext uri="{FF2B5EF4-FFF2-40B4-BE49-F238E27FC236}">
                <a16:creationId xmlns:a16="http://schemas.microsoft.com/office/drawing/2014/main" id="{3589C114-DF42-420F-9A5F-40A506D40327}"/>
              </a:ext>
            </a:extLst>
          </p:cNvPr>
          <p:cNvSpPr>
            <a:spLocks noGrp="1"/>
          </p:cNvSpPr>
          <p:nvPr>
            <p:ph idx="1"/>
          </p:nvPr>
        </p:nvSpPr>
        <p:spPr/>
        <p:txBody>
          <a:bodyPr/>
          <a:lstStyle/>
          <a:p>
            <a:r>
              <a:rPr lang="en-ZA" dirty="0"/>
              <a:t>The purpose of this project was to provide enough information for someone who would like to open a bakery in the city of Toronto. The idea was to help someone make a smart and efficient decision on selecting a great location for starting a bakery in Toronto.</a:t>
            </a:r>
          </a:p>
          <a:p>
            <a:r>
              <a:rPr lang="en-ZA" dirty="0"/>
              <a:t>It showed that Downtown Toronto had the greatest number of bakeries in Toronto, which was close to 30 bakeries. East York showed highest average rating, in terms of great bakeries to go to. As a recommendation it is best to start a bakery shop at East York, because it has the least number of bakeries in the Borough and it has one of the best ratings among the Boroughs</a:t>
            </a:r>
          </a:p>
        </p:txBody>
      </p:sp>
    </p:spTree>
    <p:extLst>
      <p:ext uri="{BB962C8B-B14F-4D97-AF65-F5344CB8AC3E}">
        <p14:creationId xmlns:p14="http://schemas.microsoft.com/office/powerpoint/2010/main" val="189276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789F-2E48-43C9-85B2-65DAEEBD1009}"/>
              </a:ext>
            </a:extLst>
          </p:cNvPr>
          <p:cNvSpPr>
            <a:spLocks noGrp="1"/>
          </p:cNvSpPr>
          <p:nvPr>
            <p:ph type="title"/>
          </p:nvPr>
        </p:nvSpPr>
        <p:spPr>
          <a:xfrm>
            <a:off x="3861619" y="276635"/>
            <a:ext cx="3984523" cy="1325563"/>
          </a:xfrm>
        </p:spPr>
        <p:txBody>
          <a:bodyPr/>
          <a:lstStyle/>
          <a:p>
            <a:r>
              <a:rPr lang="en-ZA" b="1" dirty="0"/>
              <a:t>CONCLUSION</a:t>
            </a:r>
          </a:p>
        </p:txBody>
      </p:sp>
      <p:sp>
        <p:nvSpPr>
          <p:cNvPr id="3" name="Content Placeholder 2">
            <a:extLst>
              <a:ext uri="{FF2B5EF4-FFF2-40B4-BE49-F238E27FC236}">
                <a16:creationId xmlns:a16="http://schemas.microsoft.com/office/drawing/2014/main" id="{B646B3E3-A5EF-449C-8B31-8DC77A58EF9E}"/>
              </a:ext>
            </a:extLst>
          </p:cNvPr>
          <p:cNvSpPr>
            <a:spLocks noGrp="1"/>
          </p:cNvSpPr>
          <p:nvPr>
            <p:ph idx="1"/>
          </p:nvPr>
        </p:nvSpPr>
        <p:spPr>
          <a:xfrm>
            <a:off x="596079" y="1602197"/>
            <a:ext cx="11173133" cy="4695363"/>
          </a:xfrm>
        </p:spPr>
        <p:txBody>
          <a:bodyPr/>
          <a:lstStyle/>
          <a:p>
            <a:r>
              <a:rPr lang="en-ZA" dirty="0"/>
              <a:t>In this project, we used charts to visualize the average ratings that can be used to determine where a bakery can be located when starting a business.</a:t>
            </a:r>
          </a:p>
          <a:p>
            <a:r>
              <a:rPr lang="en-ZA" dirty="0"/>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marL="0" indent="0">
              <a:buNone/>
            </a:pPr>
            <a:endParaRPr lang="en-ZA" dirty="0"/>
          </a:p>
        </p:txBody>
      </p:sp>
    </p:spTree>
    <p:extLst>
      <p:ext uri="{BB962C8B-B14F-4D97-AF65-F5344CB8AC3E}">
        <p14:creationId xmlns:p14="http://schemas.microsoft.com/office/powerpoint/2010/main" val="818075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377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Battle of Neighbourhoods</vt:lpstr>
      <vt:lpstr>INTRODUCTION</vt:lpstr>
      <vt:lpstr>METHODOLOGY</vt:lpstr>
      <vt:lpstr>PowerPoint Presentation</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George Sebastian</dc:creator>
  <cp:lastModifiedBy>George Sebastian</cp:lastModifiedBy>
  <cp:revision>2</cp:revision>
  <dcterms:created xsi:type="dcterms:W3CDTF">2020-03-15T20:03:35Z</dcterms:created>
  <dcterms:modified xsi:type="dcterms:W3CDTF">2020-03-15T20:20:23Z</dcterms:modified>
</cp:coreProperties>
</file>