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353" r:id="rId3"/>
    <p:sldId id="319" r:id="rId4"/>
    <p:sldId id="339" r:id="rId5"/>
    <p:sldId id="340" r:id="rId6"/>
    <p:sldId id="341" r:id="rId7"/>
    <p:sldId id="342" r:id="rId8"/>
  </p:sldIdLst>
  <p:sldSz cx="13004800" cy="97536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0"/>
    <a:srgbClr val="93CFEE"/>
    <a:srgbClr val="85C8E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6" autoAdjust="0"/>
    <p:restoredTop sz="94660"/>
  </p:normalViewPr>
  <p:slideViewPr>
    <p:cSldViewPr>
      <p:cViewPr varScale="1">
        <p:scale>
          <a:sx n="59" d="100"/>
          <a:sy n="59" d="100"/>
        </p:scale>
        <p:origin x="1566" y="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4C05C-411C-4588-B786-C15A551F0C9E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A5D0-6537-47DC-A83C-916F33E62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BE628-C77C-4E81-9344-48B05DFE23F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C7C8E-2B87-4012-A17A-9A8D47BB8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41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40" y="5527679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23" indent="0" algn="ctr">
              <a:buNone/>
              <a:defRPr/>
            </a:lvl2pPr>
            <a:lvl3pPr marL="914446" indent="0" algn="ctr">
              <a:buNone/>
              <a:defRPr/>
            </a:lvl3pPr>
            <a:lvl4pPr marL="1371669" indent="0" algn="ctr">
              <a:buNone/>
              <a:defRPr/>
            </a:lvl4pPr>
            <a:lvl5pPr marL="1828891" indent="0" algn="ctr">
              <a:buNone/>
              <a:defRPr/>
            </a:lvl5pPr>
            <a:lvl6pPr marL="2286114" indent="0" algn="ctr">
              <a:buNone/>
              <a:defRPr/>
            </a:lvl6pPr>
            <a:lvl7pPr marL="2743337" indent="0" algn="ctr">
              <a:buNone/>
              <a:defRPr/>
            </a:lvl7pPr>
            <a:lvl8pPr marL="3200560" indent="0" algn="ctr">
              <a:buNone/>
              <a:defRPr/>
            </a:lvl8pPr>
            <a:lvl9pPr marL="36577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32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9"/>
            <a:ext cx="11703050" cy="6435725"/>
          </a:xfrm>
          <a:prstGeom prst="rect">
            <a:avLst/>
          </a:prstGeom>
        </p:spPr>
        <p:txBody>
          <a:bodyPr vert="eaVert"/>
          <a:lstStyle>
            <a:lvl1pPr marL="889044" indent="-571529">
              <a:buFont typeface="Wingdings" pitchFamily="2" charset="2"/>
              <a:buChar char="Ø"/>
              <a:defRPr/>
            </a:lvl1pPr>
            <a:lvl2pPr marL="1333567" indent="-571529">
              <a:buFont typeface="Wingdings" pitchFamily="2" charset="2"/>
              <a:buChar char="Ø"/>
              <a:defRPr/>
            </a:lvl2pPr>
            <a:lvl3pPr marL="1778089" indent="-571529">
              <a:buFont typeface="Wingdings" pitchFamily="2" charset="2"/>
              <a:buChar char="Ø"/>
              <a:defRPr/>
            </a:lvl3pPr>
            <a:lvl4pPr marL="2222611" indent="-571529">
              <a:buFont typeface="Wingdings" pitchFamily="2" charset="2"/>
              <a:buChar char="Ø"/>
              <a:defRPr/>
            </a:lvl4pPr>
            <a:lvl5pPr marL="2667133" indent="-571529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851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9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9"/>
            <a:ext cx="8624888" cy="8321675"/>
          </a:xfrm>
          <a:prstGeom prst="rect">
            <a:avLst/>
          </a:prstGeom>
        </p:spPr>
        <p:txBody>
          <a:bodyPr vert="eaVert"/>
          <a:lstStyle>
            <a:lvl1pPr marL="889044" indent="-571529">
              <a:buFont typeface="Wingdings" pitchFamily="2" charset="2"/>
              <a:buChar char="Ø"/>
              <a:defRPr/>
            </a:lvl1pPr>
            <a:lvl2pPr marL="1333567" indent="-571529">
              <a:buFont typeface="Wingdings" pitchFamily="2" charset="2"/>
              <a:buChar char="Ø"/>
              <a:defRPr/>
            </a:lvl2pPr>
            <a:lvl3pPr marL="1778089" indent="-571529">
              <a:buFont typeface="Wingdings" pitchFamily="2" charset="2"/>
              <a:buChar char="Ø"/>
              <a:defRPr/>
            </a:lvl3pPr>
            <a:lvl4pPr marL="2222611" indent="-571529">
              <a:buFont typeface="Wingdings" pitchFamily="2" charset="2"/>
              <a:buChar char="Ø"/>
              <a:defRPr/>
            </a:lvl4pPr>
            <a:lvl5pPr marL="2667133" indent="-571529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46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41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40" y="5527679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23" indent="0" algn="ctr">
              <a:buNone/>
              <a:defRPr/>
            </a:lvl2pPr>
            <a:lvl3pPr marL="914446" indent="0" algn="ctr">
              <a:buNone/>
              <a:defRPr/>
            </a:lvl3pPr>
            <a:lvl4pPr marL="1371669" indent="0" algn="ctr">
              <a:buNone/>
              <a:defRPr/>
            </a:lvl4pPr>
            <a:lvl5pPr marL="1828891" indent="0" algn="ctr">
              <a:buNone/>
              <a:defRPr/>
            </a:lvl5pPr>
            <a:lvl6pPr marL="2286114" indent="0" algn="ctr">
              <a:buNone/>
              <a:defRPr/>
            </a:lvl6pPr>
            <a:lvl7pPr marL="2743337" indent="0" algn="ctr">
              <a:buNone/>
              <a:defRPr/>
            </a:lvl7pPr>
            <a:lvl8pPr marL="3200560" indent="0" algn="ctr">
              <a:buNone/>
              <a:defRPr/>
            </a:lvl8pPr>
            <a:lvl9pPr marL="36577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6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9"/>
            <a:ext cx="11703050" cy="6435725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/>
            </a:lvl1pPr>
            <a:lvl2pPr marL="1333567" indent="-571529">
              <a:buFont typeface="Wingdings" pitchFamily="2" charset="2"/>
              <a:buChar char="Ø"/>
              <a:defRPr/>
            </a:lvl2pPr>
            <a:lvl3pPr marL="1778089" indent="-571529">
              <a:buFont typeface="Wingdings" pitchFamily="2" charset="2"/>
              <a:buChar char="Ø"/>
              <a:defRPr/>
            </a:lvl3pPr>
            <a:lvl4pPr marL="2222611" indent="-571529">
              <a:buFont typeface="Wingdings" pitchFamily="2" charset="2"/>
              <a:buChar char="Ø"/>
              <a:defRPr/>
            </a:lvl4pPr>
            <a:lvl5pPr marL="2667133" indent="-571529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45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23" indent="0">
              <a:buNone/>
              <a:defRPr sz="1800"/>
            </a:lvl2pPr>
            <a:lvl3pPr marL="914446" indent="0">
              <a:buNone/>
              <a:defRPr sz="1600"/>
            </a:lvl3pPr>
            <a:lvl4pPr marL="1371669" indent="0">
              <a:buNone/>
              <a:defRPr sz="1400"/>
            </a:lvl4pPr>
            <a:lvl5pPr marL="1828891" indent="0">
              <a:buNone/>
              <a:defRPr sz="1400"/>
            </a:lvl5pPr>
            <a:lvl6pPr marL="2286114" indent="0">
              <a:buNone/>
              <a:defRPr sz="1400"/>
            </a:lvl6pPr>
            <a:lvl7pPr marL="2743337" indent="0">
              <a:buNone/>
              <a:defRPr sz="1400"/>
            </a:lvl7pPr>
            <a:lvl8pPr marL="3200560" indent="0">
              <a:buNone/>
              <a:defRPr sz="1400"/>
            </a:lvl8pPr>
            <a:lvl9pPr marL="365778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9217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9"/>
            <a:ext cx="5775325" cy="6435725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800"/>
            </a:lvl1pPr>
            <a:lvl2pPr marL="1333567" indent="-571529">
              <a:buFont typeface="Wingdings" pitchFamily="2" charset="2"/>
              <a:buChar char="Ø"/>
              <a:defRPr sz="2400"/>
            </a:lvl2pPr>
            <a:lvl3pPr marL="1778089" indent="-571529">
              <a:buFont typeface="Wingdings" pitchFamily="2" charset="2"/>
              <a:buChar char="Ø"/>
              <a:defRPr sz="2000"/>
            </a:lvl3pPr>
            <a:lvl4pPr marL="2222611" indent="-571529">
              <a:buFont typeface="Wingdings" pitchFamily="2" charset="2"/>
              <a:buChar char="Ø"/>
              <a:defRPr sz="1800"/>
            </a:lvl4pPr>
            <a:lvl5pPr marL="2667133" indent="-571529">
              <a:buFont typeface="Wingdings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9"/>
            <a:ext cx="5775325" cy="6435725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800"/>
            </a:lvl1pPr>
            <a:lvl2pPr marL="1333567" indent="-571529">
              <a:buFont typeface="Wingdings" pitchFamily="2" charset="2"/>
              <a:buChar char="Ø"/>
              <a:defRPr sz="2400"/>
            </a:lvl2pPr>
            <a:lvl3pPr marL="1778089" indent="-571529">
              <a:buFont typeface="Wingdings" pitchFamily="2" charset="2"/>
              <a:buChar char="Ø"/>
              <a:defRPr sz="2000"/>
            </a:lvl3pPr>
            <a:lvl4pPr marL="2222611" indent="-571529">
              <a:buFont typeface="Wingdings" pitchFamily="2" charset="2"/>
              <a:buChar char="Ø"/>
              <a:defRPr sz="1800"/>
            </a:lvl4pPr>
            <a:lvl5pPr marL="2667133" indent="-571529">
              <a:buFont typeface="Wingdings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7941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7" y="2182816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7" y="3092450"/>
            <a:ext cx="5745163" cy="5619750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400"/>
            </a:lvl1pPr>
            <a:lvl2pPr marL="1333567" indent="-571529">
              <a:buFont typeface="Wingdings" pitchFamily="2" charset="2"/>
              <a:buChar char="Ø"/>
              <a:defRPr sz="2000"/>
            </a:lvl2pPr>
            <a:lvl3pPr marL="1778089" indent="-571529">
              <a:buFont typeface="Wingdings" pitchFamily="2" charset="2"/>
              <a:buChar char="Ø"/>
              <a:defRPr sz="1800"/>
            </a:lvl3pPr>
            <a:lvl4pPr marL="2222611" indent="-571529">
              <a:buFont typeface="Wingdings" pitchFamily="2" charset="2"/>
              <a:buChar char="Ø"/>
              <a:defRPr sz="1600"/>
            </a:lvl4pPr>
            <a:lvl5pPr marL="2667133" indent="-571529">
              <a:buFont typeface="Wingdings" pitchFamily="2" charset="2"/>
              <a:buChar char="Ø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6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0"/>
            <a:ext cx="5748337" cy="5619750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400"/>
            </a:lvl1pPr>
            <a:lvl2pPr marL="1333567" indent="-571529">
              <a:buFont typeface="Wingdings" pitchFamily="2" charset="2"/>
              <a:buChar char="Ø"/>
              <a:defRPr sz="2000"/>
            </a:lvl2pPr>
            <a:lvl3pPr marL="1778089" indent="-571529">
              <a:buFont typeface="Wingdings" pitchFamily="2" charset="2"/>
              <a:buChar char="Ø"/>
              <a:defRPr sz="1800"/>
            </a:lvl3pPr>
            <a:lvl4pPr marL="2222611" indent="-571529">
              <a:buFont typeface="Wingdings" pitchFamily="2" charset="2"/>
              <a:buChar char="Ø"/>
              <a:defRPr sz="1600"/>
            </a:lvl4pPr>
            <a:lvl5pPr marL="2667133" indent="-571529">
              <a:buFont typeface="Wingdings" pitchFamily="2" charset="2"/>
              <a:buChar char="Ø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14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537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8217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42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3200"/>
            </a:lvl1pPr>
            <a:lvl2pPr marL="1333567" indent="-571529">
              <a:buFont typeface="Wingdings" pitchFamily="2" charset="2"/>
              <a:buChar char="Ø"/>
              <a:defRPr sz="2800"/>
            </a:lvl2pPr>
            <a:lvl3pPr marL="1778089" indent="-571529">
              <a:buFont typeface="Wingdings" pitchFamily="2" charset="2"/>
              <a:buChar char="Ø"/>
              <a:defRPr sz="2400"/>
            </a:lvl3pPr>
            <a:lvl4pPr marL="2222611" indent="-571529">
              <a:buFont typeface="Wingdings" pitchFamily="2" charset="2"/>
              <a:buChar char="Ø"/>
              <a:defRPr sz="2000"/>
            </a:lvl4pPr>
            <a:lvl5pPr marL="2667133" indent="-571529">
              <a:buFont typeface="Wingdings" pitchFamily="2" charset="2"/>
              <a:buChar char="Ø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9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5790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9"/>
            <a:ext cx="11703050" cy="6435725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/>
            </a:lvl1pPr>
            <a:lvl2pPr marL="1333567" indent="-571529">
              <a:buFont typeface="Wingdings" pitchFamily="2" charset="2"/>
              <a:buChar char="Ø"/>
              <a:defRPr/>
            </a:lvl2pPr>
            <a:lvl3pPr marL="1778089" indent="-571529">
              <a:buFont typeface="Wingdings" pitchFamily="2" charset="2"/>
              <a:buChar char="Ø"/>
              <a:defRPr/>
            </a:lvl3pPr>
            <a:lvl4pPr marL="2222611" indent="-571529">
              <a:buFont typeface="Wingdings" pitchFamily="2" charset="2"/>
              <a:buChar char="Ø"/>
              <a:defRPr/>
            </a:lvl4pPr>
            <a:lvl5pPr marL="2667133" indent="-571529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9263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42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33568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9"/>
            <a:ext cx="11703050" cy="6435725"/>
          </a:xfrm>
          <a:prstGeom prst="rect">
            <a:avLst/>
          </a:prstGeom>
        </p:spPr>
        <p:txBody>
          <a:bodyPr vert="eaVert"/>
          <a:lstStyle>
            <a:lvl1pPr marL="889044" indent="-571529">
              <a:buFont typeface="Wingdings" pitchFamily="2" charset="2"/>
              <a:buChar char="Ø"/>
              <a:defRPr/>
            </a:lvl1pPr>
            <a:lvl2pPr marL="1333567" indent="-571529">
              <a:buFont typeface="Wingdings" pitchFamily="2" charset="2"/>
              <a:buChar char="Ø"/>
              <a:defRPr/>
            </a:lvl2pPr>
            <a:lvl3pPr marL="1778089" indent="-571529">
              <a:buFont typeface="Wingdings" pitchFamily="2" charset="2"/>
              <a:buChar char="Ø"/>
              <a:defRPr/>
            </a:lvl3pPr>
            <a:lvl4pPr marL="2222611" indent="-571529">
              <a:buFont typeface="Wingdings" pitchFamily="2" charset="2"/>
              <a:buChar char="Ø"/>
              <a:defRPr/>
            </a:lvl4pPr>
            <a:lvl5pPr marL="2667133" indent="-571529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0958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9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9"/>
            <a:ext cx="8624888" cy="8321675"/>
          </a:xfrm>
          <a:prstGeom prst="rect">
            <a:avLst/>
          </a:prstGeom>
        </p:spPr>
        <p:txBody>
          <a:bodyPr vert="eaVert"/>
          <a:lstStyle>
            <a:lvl1pPr marL="889044" indent="-571529">
              <a:buFont typeface="Wingdings" pitchFamily="2" charset="2"/>
              <a:buChar char="Ø"/>
              <a:defRPr/>
            </a:lvl1pPr>
            <a:lvl2pPr marL="1333567" indent="-571529">
              <a:buFont typeface="Wingdings" pitchFamily="2" charset="2"/>
              <a:buChar char="Ø"/>
              <a:defRPr/>
            </a:lvl2pPr>
            <a:lvl3pPr marL="1778089" indent="-571529">
              <a:buFont typeface="Wingdings" pitchFamily="2" charset="2"/>
              <a:buChar char="Ø"/>
              <a:defRPr/>
            </a:lvl3pPr>
            <a:lvl4pPr marL="2222611" indent="-571529">
              <a:buFont typeface="Wingdings" pitchFamily="2" charset="2"/>
              <a:buChar char="Ø"/>
              <a:defRPr/>
            </a:lvl4pPr>
            <a:lvl5pPr marL="2667133" indent="-571529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1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23" indent="0">
              <a:buNone/>
              <a:defRPr sz="1800"/>
            </a:lvl2pPr>
            <a:lvl3pPr marL="914446" indent="0">
              <a:buNone/>
              <a:defRPr sz="1600"/>
            </a:lvl3pPr>
            <a:lvl4pPr marL="1371669" indent="0">
              <a:buNone/>
              <a:defRPr sz="1400"/>
            </a:lvl4pPr>
            <a:lvl5pPr marL="1828891" indent="0">
              <a:buNone/>
              <a:defRPr sz="1400"/>
            </a:lvl5pPr>
            <a:lvl6pPr marL="2286114" indent="0">
              <a:buNone/>
              <a:defRPr sz="1400"/>
            </a:lvl6pPr>
            <a:lvl7pPr marL="2743337" indent="0">
              <a:buNone/>
              <a:defRPr sz="1400"/>
            </a:lvl7pPr>
            <a:lvl8pPr marL="3200560" indent="0">
              <a:buNone/>
              <a:defRPr sz="1400"/>
            </a:lvl8pPr>
            <a:lvl9pPr marL="365778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665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9"/>
            <a:ext cx="5775325" cy="6435725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800"/>
            </a:lvl1pPr>
            <a:lvl2pPr marL="1333567" indent="-571529">
              <a:buFont typeface="Wingdings" pitchFamily="2" charset="2"/>
              <a:buChar char="Ø"/>
              <a:defRPr sz="2400"/>
            </a:lvl2pPr>
            <a:lvl3pPr marL="1778089" indent="-571529">
              <a:buFont typeface="Wingdings" pitchFamily="2" charset="2"/>
              <a:buChar char="Ø"/>
              <a:defRPr sz="2000"/>
            </a:lvl3pPr>
            <a:lvl4pPr marL="2222611" indent="-571529">
              <a:buFont typeface="Wingdings" pitchFamily="2" charset="2"/>
              <a:buChar char="Ø"/>
              <a:defRPr sz="1800"/>
            </a:lvl4pPr>
            <a:lvl5pPr marL="2667133" indent="-571529">
              <a:buFont typeface="Wingdings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9"/>
            <a:ext cx="5775325" cy="6435725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800"/>
            </a:lvl1pPr>
            <a:lvl2pPr marL="1333567" indent="-571529">
              <a:buFont typeface="Wingdings" pitchFamily="2" charset="2"/>
              <a:buChar char="Ø"/>
              <a:defRPr sz="2400"/>
            </a:lvl2pPr>
            <a:lvl3pPr marL="1778089" indent="-571529">
              <a:buFont typeface="Wingdings" pitchFamily="2" charset="2"/>
              <a:buChar char="Ø"/>
              <a:defRPr sz="2000"/>
            </a:lvl3pPr>
            <a:lvl4pPr marL="2222611" indent="-571529">
              <a:buFont typeface="Wingdings" pitchFamily="2" charset="2"/>
              <a:buChar char="Ø"/>
              <a:defRPr sz="1800"/>
            </a:lvl4pPr>
            <a:lvl5pPr marL="2667133" indent="-571529">
              <a:buFont typeface="Wingdings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647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7" y="2182816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7" y="3092450"/>
            <a:ext cx="5745163" cy="5619750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400"/>
            </a:lvl1pPr>
            <a:lvl2pPr marL="1333567" indent="-571529">
              <a:buFont typeface="Wingdings" pitchFamily="2" charset="2"/>
              <a:buChar char="Ø"/>
              <a:defRPr sz="2000"/>
            </a:lvl2pPr>
            <a:lvl3pPr marL="1778089" indent="-571529">
              <a:buFont typeface="Wingdings" pitchFamily="2" charset="2"/>
              <a:buChar char="Ø"/>
              <a:defRPr sz="1800"/>
            </a:lvl3pPr>
            <a:lvl4pPr marL="2222611" indent="-571529">
              <a:buFont typeface="Wingdings" pitchFamily="2" charset="2"/>
              <a:buChar char="Ø"/>
              <a:defRPr sz="1600"/>
            </a:lvl4pPr>
            <a:lvl5pPr marL="2667133" indent="-571529">
              <a:buFont typeface="Wingdings" pitchFamily="2" charset="2"/>
              <a:buChar char="Ø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6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0"/>
            <a:ext cx="5748337" cy="5619750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2400"/>
            </a:lvl1pPr>
            <a:lvl2pPr marL="1333567" indent="-571529">
              <a:buFont typeface="Wingdings" pitchFamily="2" charset="2"/>
              <a:buChar char="Ø"/>
              <a:defRPr sz="2000"/>
            </a:lvl2pPr>
            <a:lvl3pPr marL="1778089" indent="-571529">
              <a:buFont typeface="Wingdings" pitchFamily="2" charset="2"/>
              <a:buChar char="Ø"/>
              <a:defRPr sz="1800"/>
            </a:lvl3pPr>
            <a:lvl4pPr marL="2222611" indent="-571529">
              <a:buFont typeface="Wingdings" pitchFamily="2" charset="2"/>
              <a:buChar char="Ø"/>
              <a:defRPr sz="1600"/>
            </a:lvl4pPr>
            <a:lvl5pPr marL="2667133" indent="-571529">
              <a:buFont typeface="Wingdings" pitchFamily="2" charset="2"/>
              <a:buChar char="Ø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83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96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3578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42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 marL="889044" indent="-571529">
              <a:buFont typeface="Wingdings" pitchFamily="2" charset="2"/>
              <a:buChar char="Ø"/>
              <a:defRPr sz="3200"/>
            </a:lvl1pPr>
            <a:lvl2pPr marL="1333567" indent="-571529">
              <a:buFont typeface="Wingdings" pitchFamily="2" charset="2"/>
              <a:buChar char="Ø"/>
              <a:defRPr sz="2800"/>
            </a:lvl2pPr>
            <a:lvl3pPr marL="1778089" indent="-571529">
              <a:buFont typeface="Wingdings" pitchFamily="2" charset="2"/>
              <a:buChar char="Ø"/>
              <a:defRPr sz="2400"/>
            </a:lvl3pPr>
            <a:lvl4pPr marL="2222611" indent="-571529">
              <a:buFont typeface="Wingdings" pitchFamily="2" charset="2"/>
              <a:buChar char="Ø"/>
              <a:defRPr sz="2000"/>
            </a:lvl4pPr>
            <a:lvl5pPr marL="2667133" indent="-571529">
              <a:buFont typeface="Wingdings" pitchFamily="2" charset="2"/>
              <a:buChar char="Ø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9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4759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42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6704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9400"/>
            <a:ext cx="13004800" cy="1004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23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46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6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91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44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67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89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611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133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356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579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802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6025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2100"/>
            <a:ext cx="13004800" cy="1004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Tw Cen MT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23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46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6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91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44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67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89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611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133" indent="-571529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356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579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802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6025" indent="-57152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31" y="4267200"/>
            <a:ext cx="125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>Calibration</a:t>
            </a:r>
            <a:endParaRPr lang="en-US" sz="36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9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3600" y="1143000"/>
            <a:ext cx="1165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Calibri" panose="020F0502020204030204" pitchFamily="34" charset="0"/>
              </a:rPr>
              <a:t>We </a:t>
            </a:r>
            <a:r>
              <a:rPr lang="en-US" sz="3600" dirty="0" smtClean="0">
                <a:latin typeface="Calibri" panose="020F0502020204030204" pitchFamily="34" charset="0"/>
              </a:rPr>
              <a:t>hypothesize that </a:t>
            </a:r>
            <a:r>
              <a:rPr lang="en-US" sz="3600" dirty="0" smtClean="0">
                <a:latin typeface="Calibri" panose="020F0502020204030204" pitchFamily="34" charset="0"/>
              </a:rPr>
              <a:t>estimates of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600" i="1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can be correlated to observed demographic, socio-economic, and geographic variables, while </a:t>
            </a:r>
            <a:r>
              <a:rPr lang="el-GR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600" dirty="0" smtClean="0">
                <a:latin typeface="Calibri" panose="020F0502020204030204" pitchFamily="34" charset="0"/>
              </a:rPr>
              <a:t> can be linked to and/or estimated from observed distance-density gradients.  For purposes of estimating and projecting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3600" dirty="0">
                <a:latin typeface="Calibri" panose="020F0502020204030204" pitchFamily="34" charset="0"/>
              </a:rPr>
              <a:t>we include </a:t>
            </a:r>
            <a:r>
              <a:rPr lang="en-US" sz="3600" dirty="0" smtClean="0">
                <a:latin typeface="Calibri" panose="020F0502020204030204" pitchFamily="34" charset="0"/>
              </a:rPr>
              <a:t>additional ancillary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600" y="0"/>
            <a:ext cx="125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NCAR/CUNY Spatial Population Downscaling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000" y="4497296"/>
            <a:ext cx="5333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Demographic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Age specific fertility and mortality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Median age</a:t>
            </a:r>
            <a:endParaRPr lang="en-US" sz="28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% elderly (65+)</a:t>
            </a:r>
          </a:p>
          <a:p>
            <a:pPr lvl="1" algn="l"/>
            <a:endParaRPr lang="en-US" sz="12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/>
              <a:t>Geographic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Physical amenities index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Ecozone</a:t>
            </a:r>
            <a:endParaRPr lang="en-US" sz="28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39429" y="4497296"/>
            <a:ext cx="6502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Socio-Economic</a:t>
            </a:r>
            <a:endParaRPr lang="en-US" sz="2800" b="1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Sectoral employment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Unemployment rate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Poverty rate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Educational attainment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Social amenities index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2424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0"/>
            <a:ext cx="125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>Fitting the </a:t>
            </a:r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Population </a:t>
            </a: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</a:rPr>
              <a:t>Potential Model</a:t>
            </a:r>
            <a:endParaRPr lang="en-US" sz="36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/>
          </p:nvPr>
        </p:nvGraphicFramePr>
        <p:xfrm>
          <a:off x="3719513" y="2590800"/>
          <a:ext cx="594518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1434960" imgH="482400" progId="Equation.3">
                  <p:embed/>
                </p:oleObj>
              </mc:Choice>
              <mc:Fallback>
                <p:oleObj name="Equation" r:id="rId3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590800"/>
                        <a:ext cx="5945187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3600" y="1143000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Calibri" panose="020F0502020204030204" pitchFamily="34" charset="0"/>
              </a:rPr>
              <a:t>Assume that </a:t>
            </a:r>
            <a:r>
              <a:rPr lang="el-GR" sz="3600" dirty="0" smtClean="0">
                <a:latin typeface="Calibri" panose="020F0502020204030204" pitchFamily="34" charset="0"/>
              </a:rPr>
              <a:t>β</a:t>
            </a:r>
            <a:r>
              <a:rPr lang="en-US" sz="3600" dirty="0" smtClean="0">
                <a:latin typeface="Calibri" panose="020F0502020204030204" pitchFamily="34" charset="0"/>
              </a:rPr>
              <a:t> is a universal parameter for region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and estimate from historic data by minimizing the error term in</a:t>
            </a:r>
            <a:r>
              <a:rPr lang="en-US" sz="3600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7229" y="5105400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Calibri" panose="020F0502020204030204" pitchFamily="34" charset="0"/>
              </a:rPr>
              <a:t>We then use the estimate of </a:t>
            </a:r>
            <a:r>
              <a:rPr lang="el-GR" sz="3600" dirty="0" smtClean="0">
                <a:latin typeface="Calibri" panose="020F0502020204030204" pitchFamily="34" charset="0"/>
              </a:rPr>
              <a:t>β</a:t>
            </a:r>
            <a:r>
              <a:rPr lang="en-US" sz="3600" dirty="0" smtClean="0">
                <a:latin typeface="Calibri" panose="020F0502020204030204" pitchFamily="34" charset="0"/>
              </a:rPr>
              <a:t> and </a:t>
            </a:r>
            <a:r>
              <a:rPr lang="el-GR" sz="3600" i="1" dirty="0" smtClean="0">
                <a:latin typeface="Calibri" panose="020F0502020204030204" pitchFamily="34" charset="0"/>
              </a:rPr>
              <a:t>α</a:t>
            </a:r>
            <a:r>
              <a:rPr lang="en-US" sz="3600" i="1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= 1 to generate a projected population distribution from the historic data using:  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302000" y="6726916"/>
          <a:ext cx="6362700" cy="180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562040" imgH="444240" progId="Equation.3">
                  <p:embed/>
                </p:oleObj>
              </mc:Choice>
              <mc:Fallback>
                <p:oleObj name="Equation" r:id="rId5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6726916"/>
                        <a:ext cx="6362700" cy="1809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360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0"/>
            <a:ext cx="125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Cell-specific Population Potential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11430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Calibri" panose="020F0502020204030204" pitchFamily="34" charset="0"/>
              </a:rPr>
              <a:t>For each cell </a:t>
            </a:r>
            <a:r>
              <a:rPr lang="en-US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Calibri" panose="020F0502020204030204" pitchFamily="34" charset="0"/>
              </a:rPr>
              <a:t> there will be an error in projected population: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000" t="20666" r="11500" b="25111"/>
          <a:stretch/>
        </p:blipFill>
        <p:spPr>
          <a:xfrm>
            <a:off x="3352800" y="1981200"/>
            <a:ext cx="6781800" cy="464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600" y="6821269"/>
            <a:ext cx="1165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</a:rPr>
              <a:t>We hypothesize that these errors can be explained by local demographic/geographic characteristics, which are used to estimate the </a:t>
            </a:r>
            <a:r>
              <a:rPr lang="en-US" sz="3600" i="1" dirty="0">
                <a:latin typeface="Calibri" panose="020F0502020204030204" pitchFamily="34" charset="0"/>
              </a:rPr>
              <a:t>α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parameter. 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3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0"/>
            <a:ext cx="125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Cell-specific Population Potential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000" t="20666" r="11500" b="25111"/>
          <a:stretch/>
        </p:blipFill>
        <p:spPr>
          <a:xfrm>
            <a:off x="2895600" y="989517"/>
            <a:ext cx="7696200" cy="52749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200" y="6607627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</a:rPr>
              <a:t>For each cell </a:t>
            </a:r>
            <a:r>
              <a:rPr lang="en-US" sz="3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we calculate the value of </a:t>
            </a:r>
            <a:r>
              <a:rPr lang="en-US" sz="3600" i="1" dirty="0">
                <a:latin typeface="Calibri" panose="020F0502020204030204" pitchFamily="34" charset="0"/>
              </a:rPr>
              <a:t>α</a:t>
            </a:r>
            <a:r>
              <a:rPr lang="en-US" sz="3600" dirty="0">
                <a:latin typeface="Calibri" panose="020F0502020204030204" pitchFamily="34" charset="0"/>
              </a:rPr>
              <a:t> necessary to eliminate </a:t>
            </a:r>
            <a:r>
              <a:rPr lang="el-GR" sz="3600" dirty="0" smtClean="0">
                <a:latin typeface="Calibri" panose="020F0502020204030204" pitchFamily="34" charset="0"/>
              </a:rPr>
              <a:t>ε</a:t>
            </a:r>
            <a:r>
              <a:rPr lang="en-US" sz="3600" dirty="0" smtClean="0">
                <a:latin typeface="Calibri" panose="020F0502020204030204" pitchFamily="34" charset="0"/>
              </a:rPr>
              <a:t>.  We call </a:t>
            </a:r>
            <a:r>
              <a:rPr lang="en-US" sz="3600" dirty="0">
                <a:latin typeface="Calibri" panose="020F0502020204030204" pitchFamily="34" charset="0"/>
              </a:rPr>
              <a:t>this value the observed </a:t>
            </a:r>
            <a:r>
              <a:rPr lang="en-US" sz="3600" i="1" dirty="0">
                <a:latin typeface="Calibri" panose="020F0502020204030204" pitchFamily="34" charset="0"/>
              </a:rPr>
              <a:t>α</a:t>
            </a:r>
            <a:r>
              <a:rPr lang="en-US" sz="3600" dirty="0"/>
              <a:t>. 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8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0"/>
            <a:ext cx="1252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Cell-specific Population Potential</a:t>
            </a: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/>
          </p:nvPr>
        </p:nvGraphicFramePr>
        <p:xfrm>
          <a:off x="4612481" y="3276600"/>
          <a:ext cx="42624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028520" imgH="241200" progId="Equation.3">
                  <p:embed/>
                </p:oleObj>
              </mc:Choice>
              <mc:Fallback>
                <p:oleObj name="Equation" r:id="rId3" imgW="102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481" y="3276600"/>
                        <a:ext cx="4262437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3600" y="1143000"/>
            <a:ext cx="1165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Calibri" panose="020F0502020204030204" pitchFamily="34" charset="0"/>
              </a:rPr>
              <a:t>We </a:t>
            </a:r>
            <a:r>
              <a:rPr lang="en-US" sz="3600" dirty="0" smtClean="0">
                <a:latin typeface="Calibri" panose="020F0502020204030204" pitchFamily="34" charset="0"/>
              </a:rPr>
              <a:t>then </a:t>
            </a:r>
            <a:r>
              <a:rPr lang="en-US" sz="3600" dirty="0">
                <a:latin typeface="Calibri" panose="020F0502020204030204" pitchFamily="34" charset="0"/>
              </a:rPr>
              <a:t>estimate the relationship between observed </a:t>
            </a:r>
            <a:r>
              <a:rPr lang="en-US" sz="3600" i="1" dirty="0">
                <a:latin typeface="Calibri" panose="020F0502020204030204" pitchFamily="34" charset="0"/>
              </a:rPr>
              <a:t>α</a:t>
            </a:r>
            <a:r>
              <a:rPr lang="en-US" sz="3600" dirty="0">
                <a:latin typeface="Calibri" panose="020F0502020204030204" pitchFamily="34" charset="0"/>
              </a:rPr>
              <a:t> and cell-specific demographic/geographic characteristics by fitting a spatially autoregressive model: </a:t>
            </a:r>
            <a:endParaRPr lang="en-US" sz="36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4660900" y="4403725"/>
          <a:ext cx="4521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091880" imgH="241200" progId="Equation.3">
                  <p:embed/>
                </p:oleObj>
              </mc:Choice>
              <mc:Fallback>
                <p:oleObj name="Equation" r:id="rId5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403725"/>
                        <a:ext cx="4521200" cy="954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63600" y="5735499"/>
            <a:ext cx="1165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Calibri" panose="020F0502020204030204" pitchFamily="34" charset="0"/>
              </a:rPr>
              <a:t>where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Calibri" panose="020F0502020204030204" pitchFamily="34" charset="0"/>
              </a:rPr>
              <a:t> is the set of explanatory variables,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600" dirty="0">
                <a:latin typeface="Calibri" panose="020F0502020204030204" pitchFamily="34" charset="0"/>
              </a:rPr>
              <a:t> the random effect component, </a:t>
            </a:r>
            <a:r>
              <a:rPr lang="el-GR" sz="3600" i="1" dirty="0" smtClean="0">
                <a:latin typeface="Calibri" panose="020F0502020204030204" pitchFamily="34" charset="0"/>
              </a:rPr>
              <a:t>ρ</a:t>
            </a:r>
            <a:r>
              <a:rPr lang="en-US" sz="3600" i="1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is </a:t>
            </a:r>
            <a:r>
              <a:rPr lang="en-US" sz="3600" dirty="0">
                <a:latin typeface="Calibri" panose="020F0502020204030204" pitchFamily="34" charset="0"/>
              </a:rPr>
              <a:t>the spatial autocorrelation coefficient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dirty="0">
                <a:latin typeface="Calibri" panose="020F0502020204030204" pitchFamily="34" charset="0"/>
              </a:rPr>
              <a:t> is a spatial weight matrix. From this procedure we estimate a set of cell specific </a:t>
            </a:r>
            <a:r>
              <a:rPr lang="en-US" sz="3600" i="1" dirty="0">
                <a:latin typeface="Calibri" panose="020F0502020204030204" pitchFamily="34" charset="0"/>
              </a:rPr>
              <a:t>α</a:t>
            </a:r>
            <a:r>
              <a:rPr lang="en-US" sz="3600" dirty="0">
                <a:latin typeface="Calibri" panose="020F0502020204030204" pitchFamily="34" charset="0"/>
              </a:rPr>
              <a:t> values. </a:t>
            </a:r>
          </a:p>
        </p:txBody>
      </p:sp>
    </p:spTree>
    <p:extLst>
      <p:ext uri="{BB962C8B-B14F-4D97-AF65-F5344CB8AC3E}">
        <p14:creationId xmlns:p14="http://schemas.microsoft.com/office/powerpoint/2010/main" val="170057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2">
  <a:themeElements>
    <a:clrScheme name="master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3">
  <a:themeElements>
    <a:clrScheme name="master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PAA PPT template</Template>
  <TotalTime>14810</TotalTime>
  <Pages>0</Pages>
  <Words>259</Words>
  <Characters>0</Characters>
  <Application>Microsoft Office PowerPoint</Application>
  <PresentationFormat>Custom</PresentationFormat>
  <Lines>0</Lines>
  <Paragraphs>28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Gill Sans</vt:lpstr>
      <vt:lpstr>Times New Roman</vt:lpstr>
      <vt:lpstr>Tw Cen MT</vt:lpstr>
      <vt:lpstr>Wingdings</vt:lpstr>
      <vt:lpstr>ヒラギノ角ゴ ProN W3</vt:lpstr>
      <vt:lpstr>master 2</vt:lpstr>
      <vt:lpstr>master 3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Demographic Determinants of Conflict</dc:title>
  <dc:creator>bjones</dc:creator>
  <cp:lastModifiedBy>bjones</cp:lastModifiedBy>
  <cp:revision>180</cp:revision>
  <cp:lastPrinted>2013-04-01T19:51:47Z</cp:lastPrinted>
  <dcterms:created xsi:type="dcterms:W3CDTF">2014-06-20T13:25:12Z</dcterms:created>
  <dcterms:modified xsi:type="dcterms:W3CDTF">2017-02-28T23:30:11Z</dcterms:modified>
</cp:coreProperties>
</file>