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3" r:id="rId2"/>
    <p:sldId id="299" r:id="rId3"/>
    <p:sldId id="301" r:id="rId4"/>
    <p:sldId id="305" r:id="rId5"/>
    <p:sldId id="306" r:id="rId6"/>
    <p:sldId id="302" r:id="rId7"/>
    <p:sldId id="304" r:id="rId8"/>
    <p:sldId id="307" r:id="rId9"/>
    <p:sldId id="308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F3B2CE-119D-4E11-A572-15D529016E0E}">
          <p14:sldIdLst>
            <p14:sldId id="293"/>
            <p14:sldId id="299"/>
            <p14:sldId id="301"/>
            <p14:sldId id="305"/>
            <p14:sldId id="306"/>
            <p14:sldId id="302"/>
            <p14:sldId id="304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D7E"/>
    <a:srgbClr val="4C56AA"/>
    <a:srgbClr val="335A4C"/>
    <a:srgbClr val="63A58D"/>
    <a:srgbClr val="5A95DC"/>
    <a:srgbClr val="467CBF"/>
    <a:srgbClr val="67AAF9"/>
    <a:srgbClr val="FCFCFA"/>
    <a:srgbClr val="3BABBF"/>
    <a:srgbClr val="51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/>
    <p:restoredTop sz="94966"/>
  </p:normalViewPr>
  <p:slideViewPr>
    <p:cSldViewPr snapToGrid="0">
      <p:cViewPr>
        <p:scale>
          <a:sx n="83" d="100"/>
          <a:sy n="83" d="100"/>
        </p:scale>
        <p:origin x="904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1C33B-E04F-4804-91CE-259C3E8EFBBE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0D198-C80A-4A03-A74A-D4FCE124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9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064461-8B07-E04B-8C92-56770A9E46C0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FC16CD-3388-D148-B724-4CEBFB572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1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297"/>
            <a:ext cx="8335108" cy="4388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FF61-1C98-394C-9516-75293CC162D7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0BC6F-B385-D242-B123-8E601B200B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4559300"/>
            <a:ext cx="5473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aseline="0" dirty="0" smtClean="0">
                <a:solidFill>
                  <a:schemeClr val="bg1">
                    <a:lumMod val="95000"/>
                  </a:schemeClr>
                </a:solidFill>
              </a:rPr>
              <a:t>DRAFT</a:t>
            </a:r>
            <a:endParaRPr lang="en-US" sz="8800" baseline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2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8040"/>
            <a:ext cx="7772400" cy="1470025"/>
          </a:xfrm>
        </p:spPr>
        <p:txBody>
          <a:bodyPr>
            <a:normAutofit/>
          </a:bodyPr>
          <a:lstStyle/>
          <a:p>
            <a:r>
              <a:rPr lang="en-US" sz="3100" i="1" spc="200" dirty="0" smtClean="0">
                <a:solidFill>
                  <a:srgbClr val="353D7E"/>
                </a:solidFill>
                <a:latin typeface="Arial" charset="0"/>
                <a:ea typeface="Arial" charset="0"/>
                <a:cs typeface="Arial" charset="0"/>
              </a:rPr>
              <a:t>Sprint 8 Summary</a:t>
            </a:r>
            <a:endParaRPr lang="en-US" sz="3100" i="1" dirty="0">
              <a:solidFill>
                <a:srgbClr val="353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001322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200" dirty="0" smtClean="0">
                <a:solidFill>
                  <a:srgbClr val="41146B"/>
                </a:solidFill>
                <a:latin typeface="Wingdings"/>
                <a:ea typeface="Wingdings"/>
                <a:cs typeface="Wingdings"/>
                <a:sym typeface="Wingdings"/>
              </a:rPr>
              <a:t></a:t>
            </a:r>
            <a:r>
              <a:rPr lang="en-US" sz="2400" spc="200" dirty="0" smtClean="0">
                <a:solidFill>
                  <a:srgbClr val="413BA6"/>
                </a:solidFill>
                <a:latin typeface="Bodoni 72 Book"/>
                <a:cs typeface="Bodoni 72 Book"/>
              </a:rPr>
              <a:t>Piazza</a:t>
            </a:r>
            <a:endParaRPr lang="en-US" sz="2400" spc="200" dirty="0" smtClean="0">
              <a:solidFill>
                <a:srgbClr val="413BA6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561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177"/>
          </a:xfrm>
          <a:prstGeom prst="rect">
            <a:avLst/>
          </a:prstGeom>
          <a:solidFill>
            <a:srgbClr val="353D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/>
                </a:solidFill>
              </a:rPr>
              <a:t>Accomplishments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Gateway/API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Service Controller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098655" y="2250898"/>
            <a:ext cx="1098249" cy="469623"/>
          </a:xfrm>
          <a:prstGeom prst="roundRect">
            <a:avLst/>
          </a:prstGeom>
          <a:solidFill>
            <a:schemeClr val="tx2"/>
          </a:solidFill>
          <a:effectLst>
            <a:outerShdw blurRad="40000" dist="10287" dir="2400000" rotWithShape="0">
              <a:srgbClr val="000000">
                <a:alpha val="4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OGC APIs (</a:t>
            </a:r>
            <a:r>
              <a:rPr lang="en-US" sz="1200" b="1" dirty="0" err="1" smtClean="0">
                <a:solidFill>
                  <a:schemeClr val="bg1"/>
                </a:solidFill>
                <a:latin typeface="+mj-lt"/>
              </a:rPr>
              <a:t>GeoServer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1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0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177"/>
          </a:xfrm>
          <a:prstGeom prst="rect">
            <a:avLst/>
          </a:prstGeom>
          <a:solidFill>
            <a:srgbClr val="353D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/>
                </a:solidFill>
              </a:rPr>
              <a:t>SAK UI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of what got done this sprint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Refactored calls to the </a:t>
            </a:r>
            <a:r>
              <a:rPr lang="en-US" dirty="0" err="1" smtClean="0"/>
              <a:t>pz</a:t>
            </a:r>
            <a:r>
              <a:rPr lang="en-US" dirty="0" smtClean="0"/>
              <a:t>-gateway to use the latest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Added framework for unit testing SAK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177"/>
          </a:xfrm>
          <a:prstGeom prst="rect">
            <a:avLst/>
          </a:prstGeom>
          <a:solidFill>
            <a:srgbClr val="353D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/>
                </a:solidFill>
              </a:rPr>
              <a:t>Piazza Testing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5697"/>
            <a:ext cx="8335108" cy="43886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Created Boundary </a:t>
            </a:r>
            <a:r>
              <a:rPr lang="en-US" dirty="0"/>
              <a:t>Condition Tests to check for error status response </a:t>
            </a:r>
            <a:r>
              <a:rPr lang="en-US" dirty="0" smtClean="0"/>
              <a:t>(Added to Jenkins)</a:t>
            </a:r>
          </a:p>
          <a:p>
            <a:r>
              <a:rPr lang="en-US" dirty="0" smtClean="0"/>
              <a:t>Created script to </a:t>
            </a:r>
            <a:r>
              <a:rPr lang="en-US" dirty="0"/>
              <a:t>send email alert when automated testing </a:t>
            </a:r>
            <a:r>
              <a:rPr lang="en-US" dirty="0" smtClean="0"/>
              <a:t>fails</a:t>
            </a:r>
          </a:p>
          <a:p>
            <a:r>
              <a:rPr lang="en-US" dirty="0" smtClean="0"/>
              <a:t>Updated automated tests to cover all Gateway calls except for workflow</a:t>
            </a:r>
          </a:p>
          <a:p>
            <a:r>
              <a:rPr lang="en-US" dirty="0" smtClean="0"/>
              <a:t>Updated Test Plan.  Includes:</a:t>
            </a:r>
          </a:p>
          <a:p>
            <a:pPr lvl="1"/>
            <a:r>
              <a:rPr lang="en-US" dirty="0" smtClean="0"/>
              <a:t>Severity levels </a:t>
            </a:r>
          </a:p>
          <a:p>
            <a:pPr lvl="1"/>
            <a:r>
              <a:rPr lang="en-US" dirty="0" smtClean="0"/>
              <a:t>Testing methodology </a:t>
            </a:r>
            <a:r>
              <a:rPr lang="en-US" dirty="0"/>
              <a:t>for Piazza unit tests, integration tests, and regression testing.</a:t>
            </a:r>
          </a:p>
        </p:txBody>
      </p:sp>
    </p:spTree>
    <p:extLst>
      <p:ext uri="{BB962C8B-B14F-4D97-AF65-F5344CB8AC3E}">
        <p14:creationId xmlns:p14="http://schemas.microsoft.com/office/powerpoint/2010/main" val="20801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177"/>
          </a:xfrm>
          <a:prstGeom prst="rect">
            <a:avLst/>
          </a:prstGeom>
          <a:solidFill>
            <a:srgbClr val="353D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/>
                </a:solidFill>
              </a:rPr>
              <a:t>UI Testing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testing SAK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177"/>
          </a:xfrm>
          <a:prstGeom prst="rect">
            <a:avLst/>
          </a:prstGeom>
          <a:solidFill>
            <a:srgbClr val="353D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Pz</a:t>
            </a:r>
            <a:r>
              <a:rPr lang="en-US" sz="3200" dirty="0" smtClean="0">
                <a:solidFill>
                  <a:schemeClr val="bg1"/>
                </a:solidFill>
              </a:rPr>
              <a:t>-security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Arial" charset="0"/>
              <a:buChar char="•"/>
              <a:tabLst>
                <a:tab pos="457200" algn="l"/>
              </a:tabLst>
            </a:pPr>
            <a:r>
              <a:rPr lang="en-US" dirty="0" smtClean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Updated </a:t>
            </a:r>
            <a:r>
              <a:rPr lang="en-US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/verification endpoint to authenticate users against the </a:t>
            </a:r>
            <a:r>
              <a:rPr lang="en-US" dirty="0" err="1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Geoint</a:t>
            </a:r>
            <a:r>
              <a:rPr lang="en-US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 Services LDAP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 lvl="0">
              <a:spcBef>
                <a:spcPts val="0"/>
              </a:spcBef>
              <a:buFont typeface="Arial" charset="0"/>
              <a:buChar char="•"/>
              <a:tabLst>
                <a:tab pos="457200" algn="l"/>
              </a:tabLst>
            </a:pPr>
            <a:r>
              <a:rPr lang="en-US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Added CORS headers to the authentication responses for </a:t>
            </a:r>
            <a:r>
              <a:rPr lang="en-US" dirty="0" err="1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BeachFront</a:t>
            </a:r>
            <a:r>
              <a:rPr lang="en-US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 integration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 lvl="0">
              <a:spcBef>
                <a:spcPts val="0"/>
              </a:spcBef>
              <a:buFont typeface="Arial" charset="0"/>
              <a:buChar char="•"/>
              <a:tabLst>
                <a:tab pos="457200" algn="l"/>
              </a:tabLst>
            </a:pPr>
            <a:r>
              <a:rPr lang="en-US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Added custom '</a:t>
            </a:r>
            <a:r>
              <a:rPr lang="en-US" dirty="0" err="1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citester</a:t>
            </a:r>
            <a:r>
              <a:rPr lang="en-US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' account for authentication, </a:t>
            </a:r>
            <a:r>
              <a:rPr lang="en-US" dirty="0" err="1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BeachFront</a:t>
            </a:r>
            <a:r>
              <a:rPr lang="en-US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 integration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dirty="0" smtClean="0"/>
              <a:t>Deployed </a:t>
            </a:r>
            <a:r>
              <a:rPr lang="en-US" dirty="0"/>
              <a:t>all of the above changes to </a:t>
            </a:r>
            <a:r>
              <a:rPr lang="en-US" dirty="0" smtClean="0"/>
              <a:t>the </a:t>
            </a:r>
            <a:r>
              <a:rPr lang="en-US" dirty="0" err="1" smtClean="0"/>
              <a:t>int</a:t>
            </a:r>
            <a:r>
              <a:rPr lang="en-US" dirty="0" smtClean="0"/>
              <a:t>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177"/>
          </a:xfrm>
          <a:prstGeom prst="rect">
            <a:avLst/>
          </a:prstGeom>
          <a:solidFill>
            <a:srgbClr val="353D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/>
                </a:solidFill>
              </a:rPr>
              <a:t>Other </a:t>
            </a:r>
            <a:r>
              <a:rPr lang="en-US" sz="3200" dirty="0" err="1" smtClean="0">
                <a:solidFill>
                  <a:schemeClr val="bg1"/>
                </a:solidFill>
              </a:rPr>
              <a:t>Pz</a:t>
            </a:r>
            <a:r>
              <a:rPr lang="en-US" sz="3200" dirty="0" smtClean="0">
                <a:solidFill>
                  <a:schemeClr val="bg1"/>
                </a:solidFill>
              </a:rPr>
              <a:t>-Core components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pz</a:t>
            </a:r>
            <a:r>
              <a:rPr lang="en-US" dirty="0" smtClean="0"/>
              <a:t>-gateway</a:t>
            </a:r>
          </a:p>
          <a:p>
            <a:pPr lvl="1"/>
            <a:r>
              <a:rPr lang="en-US" dirty="0" smtClean="0"/>
              <a:t>Refactored </a:t>
            </a:r>
            <a:r>
              <a:rPr lang="en-US" dirty="0"/>
              <a:t>out Dispatcher to </a:t>
            </a:r>
            <a:r>
              <a:rPr lang="en-US" dirty="0" smtClean="0"/>
              <a:t>enhance efficiency</a:t>
            </a:r>
          </a:p>
          <a:p>
            <a:pPr lvl="1"/>
            <a:r>
              <a:rPr lang="en-US" dirty="0" smtClean="0"/>
              <a:t>Added support for delete of data resources</a:t>
            </a:r>
          </a:p>
          <a:p>
            <a:r>
              <a:rPr lang="en-US" dirty="0" err="1" smtClean="0"/>
              <a:t>pz-servicecontroller</a:t>
            </a:r>
            <a:endParaRPr lang="en-US" dirty="0" smtClean="0"/>
          </a:p>
          <a:p>
            <a:pPr lvl="1"/>
            <a:r>
              <a:rPr lang="en-US" dirty="0" smtClean="0"/>
              <a:t>Added support for raw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smtClean="0"/>
              <a:t>Fixed Defect – Raw JSON</a:t>
            </a:r>
          </a:p>
          <a:p>
            <a:pPr lvl="1"/>
            <a:r>
              <a:rPr lang="en-US" dirty="0" smtClean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Support for user service deletion</a:t>
            </a:r>
            <a:endParaRPr lang="en-US" dirty="0"/>
          </a:p>
          <a:p>
            <a:r>
              <a:rPr lang="en-US" dirty="0" err="1" smtClean="0"/>
              <a:t>pz</a:t>
            </a:r>
            <a:r>
              <a:rPr lang="en-US" dirty="0" smtClean="0"/>
              <a:t>-search</a:t>
            </a:r>
          </a:p>
          <a:p>
            <a:pPr lvl="1"/>
            <a:r>
              <a:rPr lang="en-US" dirty="0" smtClean="0"/>
              <a:t>User service metadata </a:t>
            </a:r>
          </a:p>
          <a:p>
            <a:pPr lvl="1"/>
            <a:r>
              <a:rPr lang="en-US" dirty="0" smtClean="0"/>
              <a:t>Refactoring - Rewrote code to conform to Java API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Upgraded </a:t>
            </a:r>
            <a:r>
              <a:rPr lang="en-US" dirty="0"/>
              <a:t>to latest (2.x) 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177"/>
          </a:xfrm>
          <a:prstGeom prst="rect">
            <a:avLst/>
          </a:prstGeom>
          <a:solidFill>
            <a:srgbClr val="353D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/>
                </a:solidFill>
              </a:rPr>
              <a:t>Documentation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Guide (Tutorial)</a:t>
            </a:r>
          </a:p>
          <a:p>
            <a:pPr lvl="1"/>
            <a:r>
              <a:rPr lang="en-US" dirty="0" smtClean="0"/>
              <a:t>Some sections updated with examples for various components</a:t>
            </a:r>
          </a:p>
          <a:p>
            <a:r>
              <a:rPr lang="en-US" dirty="0" smtClean="0"/>
              <a:t>Developers Guide</a:t>
            </a:r>
          </a:p>
          <a:p>
            <a:pPr lvl="1"/>
            <a:r>
              <a:rPr lang="en-US" dirty="0" smtClean="0"/>
              <a:t>Some sections updated</a:t>
            </a:r>
          </a:p>
          <a:p>
            <a:pPr lvl="1"/>
            <a:endParaRPr lang="en-US" dirty="0"/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152400" y="1143000"/>
            <a:ext cx="8763000" cy="550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4572000" y="1139906"/>
            <a:ext cx="0" cy="55863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123986" y="1053885"/>
            <a:ext cx="8891623" cy="5687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>
            <a:off x="166243" y="3797584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964177"/>
          </a:xfrm>
          <a:prstGeom prst="rect">
            <a:avLst/>
          </a:prstGeom>
          <a:solidFill>
            <a:srgbClr val="353D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/>
                </a:solidFill>
              </a:rPr>
              <a:t>Preparation, Delivery and Deployment (ATO)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 46"/>
          <p:cNvSpPr>
            <a:spLocks noChangeArrowheads="1"/>
          </p:cNvSpPr>
          <p:nvPr/>
        </p:nvSpPr>
        <p:spPr bwMode="auto">
          <a:xfrm>
            <a:off x="170911" y="1053388"/>
            <a:ext cx="4379913" cy="3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8" indent="-109538" defTabSz="228600"/>
            <a:r>
              <a:rPr lang="en-US" sz="1600" b="1" u="sng" dirty="0" smtClean="0">
                <a:solidFill>
                  <a:srgbClr val="353D7E"/>
                </a:solidFill>
              </a:rPr>
              <a:t>Description</a:t>
            </a:r>
            <a:endParaRPr lang="en-US" sz="1600" b="1" u="sng" dirty="0">
              <a:solidFill>
                <a:srgbClr val="353D7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322" y="1334846"/>
            <a:ext cx="44206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task involves preparing, delivering and deploying </a:t>
            </a:r>
            <a:r>
              <a:rPr lang="en-US" sz="1400" dirty="0" err="1"/>
              <a:t>VeniceGeo</a:t>
            </a:r>
            <a:r>
              <a:rPr lang="en-US" sz="1400" dirty="0"/>
              <a:t> systems into the operational low-side and high-side environments. </a:t>
            </a:r>
            <a:r>
              <a:rPr lang="en-US" sz="1400" dirty="0" smtClean="0"/>
              <a:t>  It involves:</a:t>
            </a:r>
          </a:p>
          <a:p>
            <a:pPr marL="182563" indent="-182563">
              <a:buFont typeface="+mj-lt"/>
              <a:buAutoNum type="arabicPeriod"/>
            </a:pPr>
            <a:r>
              <a:rPr lang="en-US" sz="1400" dirty="0" smtClean="0"/>
              <a:t>Determining the requirements that need to be met</a:t>
            </a:r>
          </a:p>
          <a:p>
            <a:pPr marL="182563" indent="-182563">
              <a:buFont typeface="+mj-lt"/>
              <a:buAutoNum type="arabicPeriod"/>
            </a:pPr>
            <a:r>
              <a:rPr lang="en-US" sz="1400" dirty="0" smtClean="0"/>
              <a:t>Communicating how the systems plan to be used  within the targeted environments</a:t>
            </a:r>
          </a:p>
          <a:p>
            <a:pPr marL="182563" indent="-182563">
              <a:buAutoNum type="arabicPeriod"/>
            </a:pPr>
            <a:r>
              <a:rPr lang="en-US" sz="1400" dirty="0" smtClean="0"/>
              <a:t>Remediating any identified items to ensure systems meet security/operational integrity requirements</a:t>
            </a:r>
          </a:p>
          <a:p>
            <a:r>
              <a:rPr lang="en-US" sz="1400" u="sng" dirty="0" smtClean="0"/>
              <a:t>Systems targeted for ATO: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Piazza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Beachfront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149817" y="3790023"/>
            <a:ext cx="4379913" cy="3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8" indent="-109538" defTabSz="228600"/>
            <a:r>
              <a:rPr lang="en-US" sz="1600" b="1" u="sng" dirty="0" smtClean="0">
                <a:solidFill>
                  <a:srgbClr val="353D7E"/>
                </a:solidFill>
              </a:rPr>
              <a:t>Issues/Risk</a:t>
            </a:r>
            <a:endParaRPr lang="en-US" sz="1600" b="1" u="sng" dirty="0">
              <a:solidFill>
                <a:srgbClr val="353D7E"/>
              </a:solidFill>
            </a:endParaRPr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4559300" y="3790023"/>
            <a:ext cx="4379913" cy="3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8" indent="-109538" defTabSz="228600"/>
            <a:r>
              <a:rPr lang="en-US" sz="1600" b="1" u="sng" smtClean="0">
                <a:solidFill>
                  <a:srgbClr val="353D7E"/>
                </a:solidFill>
              </a:rPr>
              <a:t>Next Steps</a:t>
            </a:r>
            <a:endParaRPr lang="en-US" sz="1600" b="1" u="sng" dirty="0">
              <a:solidFill>
                <a:srgbClr val="353D7E"/>
              </a:solidFill>
            </a:endParaRPr>
          </a:p>
        </p:txBody>
      </p: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4601785" y="1053388"/>
            <a:ext cx="4379913" cy="3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8" indent="-109538" defTabSz="228600"/>
            <a:r>
              <a:rPr lang="en-US" sz="1600" b="1" u="sng" dirty="0" smtClean="0">
                <a:solidFill>
                  <a:srgbClr val="353D7E"/>
                </a:solidFill>
              </a:rPr>
              <a:t>Recent Accomplishments</a:t>
            </a:r>
            <a:endParaRPr lang="en-US" sz="1600" b="1" u="sng" dirty="0">
              <a:solidFill>
                <a:srgbClr val="353D7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0478" y="1334846"/>
            <a:ext cx="4419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Identified a list of items to produce for each system: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System </a:t>
            </a:r>
            <a:r>
              <a:rPr lang="en-US" sz="1400" dirty="0"/>
              <a:t>Security Plan (</a:t>
            </a:r>
            <a:r>
              <a:rPr lang="en-US" sz="1400" dirty="0" smtClean="0"/>
              <a:t>SSP)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Concept </a:t>
            </a:r>
            <a:r>
              <a:rPr lang="en-US" sz="1400" dirty="0"/>
              <a:t>of Operations (</a:t>
            </a:r>
            <a:r>
              <a:rPr lang="en-US" sz="1400" dirty="0" smtClean="0"/>
              <a:t>CONOPS)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Software Dependency List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System/Software architecture diagrams to support Cloud Adoption work product, SSP and CONOPS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err="1" smtClean="0"/>
              <a:t>VeniceGeo</a:t>
            </a:r>
            <a:r>
              <a:rPr lang="en-US" sz="1400" dirty="0" smtClean="0"/>
              <a:t> Security POC - Steven Ross 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Obtained SSP, CONOPS templates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742950" lvl="1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59812" y="4220330"/>
            <a:ext cx="4296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None at this time. 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600477" y="4023188"/>
            <a:ext cx="44040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To continue to collaborate with NGA Security POCs to clarify and finalize requirements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To work on producing SSP and CONOPS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To develop list of software dependencies to reconcile against whitelist/SWAP List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To work on identifying additional software quality requirements</a:t>
            </a:r>
          </a:p>
          <a:p>
            <a:pPr marL="579438" lvl="2" indent="-122238">
              <a:buFont typeface="Arial" charset="0"/>
              <a:buChar char="•"/>
            </a:pPr>
            <a:r>
              <a:rPr lang="en-US" sz="1400" dirty="0" smtClean="0"/>
              <a:t>Unit test code coverage metrics</a:t>
            </a:r>
          </a:p>
          <a:p>
            <a:pPr marL="122238" indent="-122238">
              <a:buFont typeface="Arial" charset="0"/>
              <a:buChar char="•"/>
            </a:pPr>
            <a:r>
              <a:rPr lang="en-US" sz="1400" dirty="0" smtClean="0"/>
              <a:t>To start work to integrate with quality/security analyzers within </a:t>
            </a:r>
            <a:r>
              <a:rPr lang="en-US" sz="1400" dirty="0" err="1" smtClean="0"/>
              <a:t>geointservices</a:t>
            </a:r>
            <a:r>
              <a:rPr lang="en-US" sz="1400" dirty="0" smtClean="0"/>
              <a:t> DevOps Pipeline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/>
              <a:t>HPFortify</a:t>
            </a:r>
            <a:endParaRPr lang="en-US" sz="1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400" dirty="0" err="1" smtClean="0"/>
              <a:t>Sonarqube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548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101278</TotalTime>
  <Words>411</Words>
  <Application>Microsoft Macintosh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Bodoni 72 Book</vt:lpstr>
      <vt:lpstr>Calibri</vt:lpstr>
      <vt:lpstr>Times New Roman</vt:lpstr>
      <vt:lpstr>Wingdings</vt:lpstr>
      <vt:lpstr>Arial</vt:lpstr>
      <vt:lpstr>Office Theme</vt:lpstr>
      <vt:lpstr>Sprint 8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DttC Architecture</dc:subject>
  <dc:creator>Marjorie Lynum</dc:creator>
  <cp:lastModifiedBy>Microsoft Office User</cp:lastModifiedBy>
  <cp:revision>321</cp:revision>
  <cp:lastPrinted>2016-03-28T14:44:30Z</cp:lastPrinted>
  <dcterms:created xsi:type="dcterms:W3CDTF">2015-04-20T22:12:36Z</dcterms:created>
  <dcterms:modified xsi:type="dcterms:W3CDTF">2016-07-06T11:07:41Z</dcterms:modified>
</cp:coreProperties>
</file>