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98" r:id="rId2"/>
    <p:sldId id="256" r:id="rId3"/>
    <p:sldId id="340" r:id="rId4"/>
    <p:sldId id="399" r:id="rId5"/>
    <p:sldId id="400" r:id="rId6"/>
    <p:sldId id="401" r:id="rId7"/>
    <p:sldId id="405" r:id="rId8"/>
    <p:sldId id="403" r:id="rId9"/>
    <p:sldId id="402" r:id="rId10"/>
    <p:sldId id="404" r:id="rId11"/>
    <p:sldId id="406" r:id="rId12"/>
    <p:sldId id="408" r:id="rId13"/>
    <p:sldId id="411" r:id="rId14"/>
    <p:sldId id="361" r:id="rId15"/>
    <p:sldId id="383" r:id="rId16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88950" indent="-3175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77900" indent="-635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468438" indent="-968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957388" indent="-1285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7A0"/>
    <a:srgbClr val="560000"/>
    <a:srgbClr val="FF8080"/>
    <a:srgbClr val="23E9B5"/>
    <a:srgbClr val="93CDDD"/>
    <a:srgbClr val="B3A2C7"/>
    <a:srgbClr val="868686"/>
    <a:srgbClr val="ADA5A6"/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13" autoAdjust="0"/>
    <p:restoredTop sz="99780" autoAdjust="0"/>
  </p:normalViewPr>
  <p:slideViewPr>
    <p:cSldViewPr>
      <p:cViewPr varScale="1">
        <p:scale>
          <a:sx n="145" d="100"/>
          <a:sy n="145" d="100"/>
        </p:scale>
        <p:origin x="20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51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0F6064F4-FA31-40DF-961C-2A703C9F5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0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296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 dirty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2" tIns="45765" rIns="91532" bIns="45765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D1AF8E7A-EC35-4016-B40B-9488D57B5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6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88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779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4684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9573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448381" algn="l" defTabSz="979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8056" algn="l" defTabSz="979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732" algn="l" defTabSz="979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7408" algn="l" defTabSz="979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1" y="3886200"/>
            <a:ext cx="64008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7934" tIns="48968" rIns="97934" bIns="48968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>
                <a:latin typeface="Avenir Medium"/>
                <a:cs typeface="Avenir Medium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4000">
                <a:latin typeface="Avenir Heavy"/>
                <a:cs typeface="Avenir Heavy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5793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5867401" cy="868365"/>
          </a:xfrm>
          <a:prstGeom prst="rect">
            <a:avLst/>
          </a:prstGeom>
        </p:spPr>
        <p:txBody>
          <a:bodyPr lIns="97934" tIns="48968" rIns="97934" bIns="48968"/>
          <a:lstStyle>
            <a:lvl1pPr algn="r">
              <a:defRPr b="0" i="0" cap="small" baseline="0">
                <a:latin typeface="Avenir Medium"/>
                <a:cs typeface="Avenir Medium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229600" cy="4754567"/>
          </a:xfrm>
          <a:prstGeom prst="rect">
            <a:avLst/>
          </a:prstGeom>
        </p:spPr>
        <p:txBody>
          <a:bodyPr lIns="97934" tIns="48968" rIns="97934" bIns="48968"/>
          <a:lstStyle>
            <a:lvl1pPr>
              <a:defRPr>
                <a:latin typeface="Avenir Book"/>
                <a:cs typeface="Avenir Book"/>
              </a:defRPr>
            </a:lvl1pPr>
            <a:lvl2pPr>
              <a:defRPr>
                <a:latin typeface="Avenir Book"/>
                <a:cs typeface="Avenir Book"/>
              </a:defRPr>
            </a:lvl2pPr>
            <a:lvl3pPr>
              <a:defRPr>
                <a:latin typeface="Avenir Book"/>
                <a:cs typeface="Avenir Book"/>
              </a:defRPr>
            </a:lvl3pPr>
            <a:lvl4pPr>
              <a:defRPr>
                <a:latin typeface="Avenir Book"/>
                <a:cs typeface="Avenir Book"/>
              </a:defRPr>
            </a:lvl4pPr>
            <a:lvl5pPr>
              <a:defRPr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2"/>
            <a:ext cx="4038601" cy="4525965"/>
          </a:xfrm>
          <a:prstGeom prst="rect">
            <a:avLst/>
          </a:prstGeom>
        </p:spPr>
        <p:txBody>
          <a:bodyPr lIns="97934" tIns="48968" rIns="97934" bIns="48968"/>
          <a:lstStyle>
            <a:lvl1pPr>
              <a:defRPr sz="2900">
                <a:latin typeface="Avenir Book"/>
                <a:cs typeface="Avenir Book"/>
              </a:defRPr>
            </a:lvl1pPr>
            <a:lvl2pPr>
              <a:defRPr sz="2500">
                <a:latin typeface="Avenir Book"/>
                <a:cs typeface="Avenir Book"/>
              </a:defRPr>
            </a:lvl2pPr>
            <a:lvl3pPr>
              <a:defRPr sz="2100">
                <a:latin typeface="Avenir Book"/>
                <a:cs typeface="Avenir Book"/>
              </a:defRPr>
            </a:lvl3pPr>
            <a:lvl4pPr>
              <a:defRPr sz="1900">
                <a:latin typeface="Avenir Book"/>
                <a:cs typeface="Avenir Book"/>
              </a:defRPr>
            </a:lvl4pPr>
            <a:lvl5pPr>
              <a:defRPr sz="1900">
                <a:latin typeface="Avenir Book"/>
                <a:cs typeface="Avenir Book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600202"/>
            <a:ext cx="4038601" cy="4525965"/>
          </a:xfrm>
          <a:prstGeom prst="rect">
            <a:avLst/>
          </a:prstGeom>
        </p:spPr>
        <p:txBody>
          <a:bodyPr lIns="97934" tIns="48968" rIns="97934" bIns="48968"/>
          <a:lstStyle>
            <a:lvl1pPr>
              <a:defRPr sz="2900">
                <a:latin typeface="Avenir Book"/>
                <a:cs typeface="Avenir Book"/>
              </a:defRPr>
            </a:lvl1pPr>
            <a:lvl2pPr>
              <a:defRPr sz="2500">
                <a:latin typeface="Avenir Book"/>
                <a:cs typeface="Avenir Book"/>
              </a:defRPr>
            </a:lvl2pPr>
            <a:lvl3pPr>
              <a:defRPr sz="2100">
                <a:latin typeface="Avenir Book"/>
                <a:cs typeface="Avenir Book"/>
              </a:defRPr>
            </a:lvl3pPr>
            <a:lvl4pPr>
              <a:defRPr sz="1900">
                <a:latin typeface="Avenir Book"/>
                <a:cs typeface="Avenir Book"/>
              </a:defRPr>
            </a:lvl4pPr>
            <a:lvl5pPr>
              <a:defRPr sz="1900">
                <a:latin typeface="Avenir Book"/>
                <a:cs typeface="Avenir Book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5867401" cy="868365"/>
          </a:xfrm>
          <a:prstGeom prst="rect">
            <a:avLst/>
          </a:prstGeom>
        </p:spPr>
        <p:txBody>
          <a:bodyPr lIns="97934" tIns="48968" rIns="97934" bIns="48968"/>
          <a:lstStyle>
            <a:lvl1pPr algn="r">
              <a:defRPr b="0" i="0" cap="small" baseline="0">
                <a:latin typeface="Avenir Medium"/>
                <a:cs typeface="Avenir Medium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6"/>
            <a:ext cx="4040188" cy="639765"/>
          </a:xfrm>
          <a:prstGeom prst="rect">
            <a:avLst/>
          </a:prstGeom>
        </p:spPr>
        <p:txBody>
          <a:bodyPr lIns="97934" tIns="48968" rIns="97934" bIns="48968" anchor="b"/>
          <a:lstStyle>
            <a:lvl1pPr marL="0" indent="0">
              <a:buNone/>
              <a:defRPr sz="2500" b="1">
                <a:latin typeface="Avenir Book"/>
                <a:cs typeface="Avenir Book"/>
              </a:defRPr>
            </a:lvl1pPr>
            <a:lvl2pPr marL="489676" indent="0">
              <a:buNone/>
              <a:defRPr sz="2100" b="1"/>
            </a:lvl2pPr>
            <a:lvl3pPr marL="979353" indent="0">
              <a:buNone/>
              <a:defRPr sz="1900" b="1"/>
            </a:lvl3pPr>
            <a:lvl4pPr marL="1469027" indent="0">
              <a:buNone/>
              <a:defRPr sz="1700" b="1"/>
            </a:lvl4pPr>
            <a:lvl5pPr marL="1958703" indent="0">
              <a:buNone/>
              <a:defRPr sz="1700" b="1"/>
            </a:lvl5pPr>
            <a:lvl6pPr marL="2448381" indent="0">
              <a:buNone/>
              <a:defRPr sz="1700" b="1"/>
            </a:lvl6pPr>
            <a:lvl7pPr marL="2938056" indent="0">
              <a:buNone/>
              <a:defRPr sz="1700" b="1"/>
            </a:lvl7pPr>
            <a:lvl8pPr marL="3427732" indent="0">
              <a:buNone/>
              <a:defRPr sz="1700" b="1"/>
            </a:lvl8pPr>
            <a:lvl9pPr marL="391740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82"/>
            <a:ext cx="4040188" cy="3951285"/>
          </a:xfrm>
          <a:prstGeom prst="rect">
            <a:avLst/>
          </a:prstGeom>
        </p:spPr>
        <p:txBody>
          <a:bodyPr lIns="97934" tIns="48968" rIns="97934" bIns="48968"/>
          <a:lstStyle>
            <a:lvl1pPr>
              <a:defRPr sz="2500">
                <a:latin typeface="Avenir Book"/>
                <a:cs typeface="Avenir Book"/>
              </a:defRPr>
            </a:lvl1pPr>
            <a:lvl2pPr>
              <a:defRPr sz="2100">
                <a:latin typeface="Avenir Book"/>
                <a:cs typeface="Avenir Book"/>
              </a:defRPr>
            </a:lvl2pPr>
            <a:lvl3pPr>
              <a:defRPr sz="1900">
                <a:latin typeface="Avenir Book"/>
                <a:cs typeface="Avenir Book"/>
              </a:defRPr>
            </a:lvl3pPr>
            <a:lvl4pPr>
              <a:defRPr sz="1700">
                <a:latin typeface="Avenir Book"/>
                <a:cs typeface="Avenir Book"/>
              </a:defRPr>
            </a:lvl4pPr>
            <a:lvl5pPr>
              <a:defRPr sz="1700">
                <a:latin typeface="Avenir Book"/>
                <a:cs typeface="Avenir Book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6"/>
            <a:ext cx="4041775" cy="639765"/>
          </a:xfrm>
          <a:prstGeom prst="rect">
            <a:avLst/>
          </a:prstGeom>
        </p:spPr>
        <p:txBody>
          <a:bodyPr lIns="97934" tIns="48968" rIns="97934" bIns="48968" anchor="b"/>
          <a:lstStyle>
            <a:lvl1pPr marL="0" indent="0">
              <a:buNone/>
              <a:defRPr sz="2500" b="1">
                <a:latin typeface="Avenir Book"/>
                <a:cs typeface="Avenir Book"/>
              </a:defRPr>
            </a:lvl1pPr>
            <a:lvl2pPr marL="489676" indent="0">
              <a:buNone/>
              <a:defRPr sz="2100" b="1"/>
            </a:lvl2pPr>
            <a:lvl3pPr marL="979353" indent="0">
              <a:buNone/>
              <a:defRPr sz="1900" b="1"/>
            </a:lvl3pPr>
            <a:lvl4pPr marL="1469027" indent="0">
              <a:buNone/>
              <a:defRPr sz="1700" b="1"/>
            </a:lvl4pPr>
            <a:lvl5pPr marL="1958703" indent="0">
              <a:buNone/>
              <a:defRPr sz="1700" b="1"/>
            </a:lvl5pPr>
            <a:lvl6pPr marL="2448381" indent="0">
              <a:buNone/>
              <a:defRPr sz="1700" b="1"/>
            </a:lvl6pPr>
            <a:lvl7pPr marL="2938056" indent="0">
              <a:buNone/>
              <a:defRPr sz="1700" b="1"/>
            </a:lvl7pPr>
            <a:lvl8pPr marL="3427732" indent="0">
              <a:buNone/>
              <a:defRPr sz="1700" b="1"/>
            </a:lvl8pPr>
            <a:lvl9pPr marL="391740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82"/>
            <a:ext cx="4041775" cy="3951285"/>
          </a:xfrm>
          <a:prstGeom prst="rect">
            <a:avLst/>
          </a:prstGeom>
        </p:spPr>
        <p:txBody>
          <a:bodyPr lIns="97934" tIns="48968" rIns="97934" bIns="48968"/>
          <a:lstStyle>
            <a:lvl1pPr>
              <a:defRPr sz="2500">
                <a:latin typeface="Avenir Book"/>
                <a:cs typeface="Avenir Book"/>
              </a:defRPr>
            </a:lvl1pPr>
            <a:lvl2pPr>
              <a:defRPr sz="2100">
                <a:latin typeface="Avenir Book"/>
                <a:cs typeface="Avenir Book"/>
              </a:defRPr>
            </a:lvl2pPr>
            <a:lvl3pPr>
              <a:defRPr sz="1900">
                <a:latin typeface="Avenir Book"/>
                <a:cs typeface="Avenir Book"/>
              </a:defRPr>
            </a:lvl3pPr>
            <a:lvl4pPr>
              <a:defRPr sz="1700">
                <a:latin typeface="Avenir Book"/>
                <a:cs typeface="Avenir Book"/>
              </a:defRPr>
            </a:lvl4pPr>
            <a:lvl5pPr>
              <a:defRPr sz="1700">
                <a:latin typeface="Avenir Book"/>
                <a:cs typeface="Avenir Book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5867401" cy="868365"/>
          </a:xfrm>
          <a:prstGeom prst="rect">
            <a:avLst/>
          </a:prstGeom>
        </p:spPr>
        <p:txBody>
          <a:bodyPr lIns="97934" tIns="48968" rIns="97934" bIns="48968"/>
          <a:lstStyle>
            <a:lvl1pPr algn="r">
              <a:defRPr b="0" i="0" cap="small" baseline="0">
                <a:latin typeface="Avenir Medium"/>
                <a:cs typeface="Avenir Medium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5867401" cy="868365"/>
          </a:xfrm>
          <a:prstGeom prst="rect">
            <a:avLst/>
          </a:prstGeom>
        </p:spPr>
        <p:txBody>
          <a:bodyPr lIns="97934" tIns="48968" rIns="97934" bIns="48968"/>
          <a:lstStyle>
            <a:lvl1pPr algn="r">
              <a:defRPr b="0" i="0" cap="small" baseline="0">
                <a:latin typeface="Avenir Medium"/>
                <a:cs typeface="Avenir Medium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123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657600" y="0"/>
            <a:ext cx="5484813" cy="91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1414D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7934" tIns="48968" rIns="97934" bIns="48968"/>
          <a:lstStyle/>
          <a:p>
            <a:pPr eaLnBrk="0" hangingPunct="0">
              <a:spcBef>
                <a:spcPct val="50000"/>
              </a:spcBef>
              <a:defRPr/>
            </a:pPr>
            <a:endParaRPr lang="en-US" dirty="0">
              <a:ea typeface="+mn-ea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34" tIns="48968" rIns="97934" bIns="4896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dirty="0">
                <a:latin typeface="Avenir Book"/>
                <a:ea typeface="+mn-ea"/>
                <a:cs typeface="Avenir Book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156200" y="381000"/>
            <a:ext cx="196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34" tIns="48968" rIns="97934" bIns="48968">
            <a:spAutoFit/>
          </a:bodyPr>
          <a:lstStyle/>
          <a:p>
            <a:pPr algn="ctr">
              <a:defRPr/>
            </a:pPr>
            <a:endParaRPr lang="en-US" sz="47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1">
            <a:gsLst>
              <a:gs pos="0">
                <a:srgbClr val="1414D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7934" tIns="48968" rIns="97934" bIns="48968" anchor="ctr"/>
          <a:lstStyle/>
          <a:p>
            <a:pPr algn="ctr">
              <a:defRPr/>
            </a:pPr>
            <a:endParaRPr lang="en-US" sz="19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pic>
        <p:nvPicPr>
          <p:cNvPr id="1030" name="Picture 8" descr="logot-01-B"/>
          <p:cNvPicPr>
            <a:picLocks noChangeAspect="1" noChangeArrowheads="1"/>
          </p:cNvPicPr>
          <p:nvPr/>
        </p:nvPicPr>
        <p:blipFill>
          <a:blip r:embed="rId9" cstate="print"/>
          <a:srcRect l="2942" t="9435"/>
          <a:stretch>
            <a:fillRect/>
          </a:stretch>
        </p:blipFill>
        <p:spPr bwMode="auto">
          <a:xfrm>
            <a:off x="0" y="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838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34" tIns="48968" rIns="97934" bIns="48968"/>
          <a:lstStyle/>
          <a:p>
            <a:pPr algn="ctr">
              <a:defRPr/>
            </a:pPr>
            <a:r>
              <a:rPr lang="en-US" sz="4700" dirty="0">
                <a:solidFill>
                  <a:schemeClr val="tx2"/>
                </a:solidFill>
                <a:ea typeface="ＭＳ Ｐゴシック" charset="0"/>
                <a:cs typeface="+mn-cs"/>
              </a:rPr>
              <a:t/>
            </a:r>
            <a:br>
              <a:rPr lang="en-US" sz="4700" dirty="0">
                <a:solidFill>
                  <a:schemeClr val="tx2"/>
                </a:solidFill>
                <a:ea typeface="ＭＳ Ｐゴシック" charset="0"/>
                <a:cs typeface="+mn-cs"/>
              </a:rPr>
            </a:br>
            <a:endParaRPr lang="en-US" sz="4700" dirty="0">
              <a:solidFill>
                <a:schemeClr val="tx2"/>
              </a:solidFill>
              <a:ea typeface="ＭＳ Ｐゴシック" charset="0"/>
              <a:cs typeface="+mn-cs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2388" y="6484938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34" tIns="48968" rIns="97934" bIns="48968"/>
          <a:lstStyle/>
          <a:p>
            <a:pPr>
              <a:defRPr/>
            </a:pPr>
            <a:r>
              <a:rPr lang="en-US" sz="900" i="1" dirty="0">
                <a:solidFill>
                  <a:srgbClr val="000066"/>
                </a:solidFill>
                <a:latin typeface="Avenir Book"/>
                <a:ea typeface="+mn-ea"/>
                <a:cs typeface="Avenir Book"/>
              </a:rPr>
              <a:t>Radiant</a:t>
            </a:r>
            <a:r>
              <a:rPr lang="en-US" sz="900" i="1" dirty="0">
                <a:solidFill>
                  <a:srgbClr val="0000FF"/>
                </a:solidFill>
                <a:latin typeface="Avenir Book"/>
                <a:ea typeface="+mn-ea"/>
                <a:cs typeface="Avenir Book"/>
              </a:rPr>
              <a:t>Blue</a:t>
            </a:r>
            <a:r>
              <a:rPr lang="en-US" sz="900" i="1" dirty="0">
                <a:solidFill>
                  <a:srgbClr val="0066FF"/>
                </a:solidFill>
                <a:latin typeface="Avenir Book"/>
                <a:ea typeface="+mn-ea"/>
                <a:cs typeface="Avenir Book"/>
              </a:rPr>
              <a:t> </a:t>
            </a:r>
            <a:r>
              <a:rPr lang="en-US" sz="900" i="1" dirty="0">
                <a:latin typeface="Avenir Book"/>
                <a:ea typeface="+mn-ea"/>
                <a:cs typeface="Avenir Book"/>
              </a:rPr>
              <a:t>Technologies, Inc</a:t>
            </a:r>
            <a:r>
              <a:rPr lang="en-US" sz="900" i="1" dirty="0" smtClean="0">
                <a:latin typeface="Avenir Book"/>
                <a:ea typeface="+mn-ea"/>
                <a:cs typeface="Avenir Book"/>
              </a:rPr>
              <a:t>.</a:t>
            </a:r>
            <a:endParaRPr lang="en-US" sz="900" i="1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8229600" y="6477000"/>
            <a:ext cx="838200" cy="237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7934" tIns="48968" rIns="97934" bIns="4896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900" dirty="0">
                <a:latin typeface="Avenir Book"/>
                <a:cs typeface="Avenir Book"/>
              </a:rPr>
              <a:t>Page </a:t>
            </a:r>
            <a:fld id="{41F9F2ED-2F1F-4A1E-A558-220BCCACE00F}" type="slidenum">
              <a:rPr lang="en-US" sz="900">
                <a:latin typeface="Avenir Book"/>
                <a:cs typeface="Avenir Book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900" dirty="0">
                <a:latin typeface="Avenir Book"/>
                <a:cs typeface="Avenir Book"/>
              </a:rPr>
              <a:t> 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838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34" tIns="48968" rIns="97934" bIns="48968"/>
          <a:lstStyle/>
          <a:p>
            <a:pPr algn="ctr">
              <a:defRPr/>
            </a:pPr>
            <a:endParaRPr lang="en-US" sz="4700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64" r:id="rId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0"/>
        </a:defRPr>
      </a:lvl5pPr>
      <a:lvl6pPr marL="489676" algn="ctr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79353" algn="ctr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469027" algn="ctr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958703" algn="ctr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6713" indent="-366713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95338" indent="-30480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0"/>
        </a:defRPr>
      </a:lvl2pPr>
      <a:lvl3pPr marL="1223963" indent="-24447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0"/>
        </a:defRPr>
      </a:lvl3pPr>
      <a:lvl4pPr marL="1712913" indent="-244475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0"/>
        </a:defRPr>
      </a:lvl4pPr>
      <a:lvl5pPr marL="2203450" indent="-244475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0"/>
        </a:defRPr>
      </a:lvl5pPr>
      <a:lvl6pPr marL="2693218" indent="-244837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82893" indent="-244837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72571" indent="-244837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162247" indent="-244837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676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353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027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703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8381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8056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2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408" algn="l" defTabSz="979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gerlek@radiantblu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01322"/>
            <a:ext cx="769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spc="200" dirty="0" smtClean="0">
                <a:solidFill>
                  <a:srgbClr val="41146B"/>
                </a:solidFill>
                <a:latin typeface="Wingdings"/>
                <a:ea typeface="Wingdings"/>
                <a:cs typeface="Wingdings"/>
                <a:sym typeface="Wingdings"/>
              </a:rPr>
              <a:t></a:t>
            </a:r>
            <a:r>
              <a:rPr lang="en-US" sz="16600" spc="200" dirty="0" smtClean="0">
                <a:solidFill>
                  <a:srgbClr val="413BA6"/>
                </a:solidFill>
                <a:latin typeface="Bodoni 72 Book"/>
                <a:cs typeface="Bodoni 72 Book"/>
              </a:rPr>
              <a:t>Piazza</a:t>
            </a:r>
            <a:endParaRPr lang="en-US" sz="16600" spc="200" dirty="0" smtClean="0">
              <a:solidFill>
                <a:srgbClr val="413BA6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4566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Search </a:t>
            </a:r>
            <a:r>
              <a:rPr lang="en-US" sz="2000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/data/file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5a-load-file.sh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myfile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” “my happy puppy”</a:t>
            </a:r>
          </a:p>
          <a:p>
            <a:pPr lvl="1">
              <a:buFont typeface="Wingdings" charset="2"/>
              <a:buChar char="à"/>
            </a:pP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>
                <a:latin typeface="Courier" charset="0"/>
                <a:ea typeface="Courier" charset="0"/>
                <a:cs typeface="Courier" charset="0"/>
                <a:sym typeface="Wingdings"/>
              </a:rPr>
              <a:t>job-id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data?keyword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is-I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5b-filtered-get.sh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“puppy”</a:t>
            </a:r>
          </a:p>
          <a:p>
            <a:pPr lvl="1">
              <a:buFont typeface="Wingdings" charset="2"/>
              <a:buChar char="à"/>
            </a:pP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490538" lvl="1" indent="0">
              <a:buNone/>
            </a:pPr>
            <a:endParaRPr lang="is-IS" i="1" dirty="0" smtClean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490538" lvl="1" indent="0">
              <a:buNone/>
            </a:pPr>
            <a:endParaRPr lang="en-US" i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3173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User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/service  </a:t>
            </a:r>
            <a:r>
              <a:rPr lang="is-I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…json…</a:t>
            </a: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6a-register.sh</a:t>
            </a:r>
          </a:p>
          <a:p>
            <a:pPr lvl="1">
              <a:buFont typeface="Wingdings" charset="2"/>
              <a:buChar char="à"/>
            </a:pP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service-id</a:t>
            </a: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/job </a:t>
            </a:r>
            <a:r>
              <a:rPr lang="is-I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…json</a:t>
            </a:r>
            <a:r>
              <a:rPr lang="is-I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6b-execute-get.sh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 typeface="Wingdings" charset="2"/>
              <a:buChar char="à"/>
            </a:pP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job-id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0" indent="0">
              <a:buNone/>
            </a:pPr>
            <a:endParaRPr lang="is-I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GET </a:t>
            </a: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/job/{job-id}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job-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info.sh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{job-id}</a:t>
            </a:r>
          </a:p>
          <a:p>
            <a:pPr marL="490538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>
                <a:latin typeface="Courier" charset="0"/>
                <a:ea typeface="Courier" charset="0"/>
                <a:cs typeface="Courier" charset="0"/>
                <a:sym typeface="Wingdings"/>
              </a:rPr>
              <a:t>data-id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en-US" i="1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490538" lvl="1" indent="0">
              <a:buNone/>
            </a:pPr>
            <a:endParaRPr lang="en-US" i="1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GET /data/{data-id}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data-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info.sh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{data-id}</a:t>
            </a:r>
          </a:p>
          <a:p>
            <a:pPr marL="490538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en-US" i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 typeface="Wingdings" charset="2"/>
              <a:buChar char="à"/>
            </a:pPr>
            <a:endParaRPr lang="is-IS" i="1" dirty="0"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9421155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7. Workflow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eventType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7a-eventtype.sh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 typeface="Wingdings" charset="2"/>
              <a:buChar char="à"/>
            </a:pPr>
            <a:r>
              <a:rPr lang="is-IS" sz="2400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…eventtype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-id</a:t>
            </a:r>
            <a:r>
              <a:rPr lang="is-IS" sz="2400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is-IS" sz="2400" i="1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/trigger</a:t>
            </a: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7-trigger.sh {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eventtype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-id}</a:t>
            </a:r>
          </a:p>
          <a:p>
            <a:pPr lvl="1">
              <a:buFont typeface="Wingdings" charset="2"/>
              <a:buChar char="à"/>
            </a:pPr>
            <a:r>
              <a:rPr lang="is-I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…trigger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-id</a:t>
            </a:r>
            <a:r>
              <a:rPr lang="is-I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/event</a:t>
            </a: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7-event.sh {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eventtype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-id}</a:t>
            </a:r>
          </a:p>
          <a:p>
            <a:pPr lvl="1">
              <a:buFont typeface="Wingdings" charset="2"/>
              <a:buChar char="à"/>
            </a:pPr>
            <a:r>
              <a:rPr lang="is-I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…event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-id</a:t>
            </a:r>
            <a:r>
              <a:rPr lang="is-IS" sz="2400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0" indent="0">
              <a:buNone/>
            </a:pPr>
            <a:endParaRPr lang="is-IS" sz="2800" i="1" dirty="0"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7476402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7.4. Workflow Alerts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GET /alert</a:t>
            </a:r>
          </a:p>
          <a:p>
            <a:pPr marL="0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7d-get-alerts.sh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 typeface="Wingdings" charset="2"/>
              <a:buChar char="à"/>
            </a:pPr>
            <a:r>
              <a:rPr lang="is-IS" sz="2400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is-IS" sz="2800" i="1" dirty="0"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583601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057400"/>
            <a:ext cx="6096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Thank you.</a:t>
            </a:r>
          </a:p>
          <a:p>
            <a:pPr algn="ctr"/>
            <a:endParaRPr lang="en-US" sz="4400" i="1" dirty="0">
              <a:solidFill>
                <a:schemeClr val="accent6">
                  <a:lumMod val="60000"/>
                  <a:lumOff val="4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4400" i="1" dirty="0" smtClean="0">
              <a:solidFill>
                <a:schemeClr val="accent6">
                  <a:lumMod val="60000"/>
                  <a:lumOff val="4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4400" i="1" dirty="0" smtClean="0">
              <a:solidFill>
                <a:schemeClr val="accent6">
                  <a:lumMod val="60000"/>
                  <a:lumOff val="4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36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Questions?</a:t>
            </a:r>
            <a:endParaRPr lang="en-US" sz="3600" i="1" dirty="0">
              <a:solidFill>
                <a:schemeClr val="accent6">
                  <a:lumMod val="60000"/>
                  <a:lumOff val="4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75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01322"/>
            <a:ext cx="769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spc="200" dirty="0" smtClean="0">
                <a:solidFill>
                  <a:srgbClr val="41146B"/>
                </a:solidFill>
                <a:latin typeface="Wingdings"/>
                <a:ea typeface="Wingdings"/>
                <a:cs typeface="Wingdings"/>
                <a:sym typeface="Wingdings"/>
              </a:rPr>
              <a:t></a:t>
            </a:r>
            <a:r>
              <a:rPr lang="en-US" sz="16600" spc="200" dirty="0" smtClean="0">
                <a:solidFill>
                  <a:srgbClr val="413BA6"/>
                </a:solidFill>
                <a:latin typeface="Bodoni 72 Book"/>
                <a:cs typeface="Bodoni 72 Book"/>
              </a:rPr>
              <a:t>Piazza</a:t>
            </a:r>
            <a:endParaRPr lang="en-US" sz="16600" spc="200" dirty="0" smtClean="0">
              <a:solidFill>
                <a:srgbClr val="413BA6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045844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371601" y="4495800"/>
            <a:ext cx="6400800" cy="13716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The Piazza Team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  <a:hlinkClick r:id="rId2"/>
              </a:rPr>
              <a:t>mgerlek@radiantblue.com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23 June 2016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Tutorial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482804"/>
            <a:ext cx="4090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200" dirty="0" smtClean="0">
                <a:solidFill>
                  <a:srgbClr val="41146B"/>
                </a:solidFill>
                <a:latin typeface="Wingdings"/>
                <a:ea typeface="Wingdings"/>
                <a:cs typeface="Wingdings"/>
                <a:sym typeface="Wingdings"/>
              </a:rPr>
              <a:t></a:t>
            </a:r>
            <a:r>
              <a:rPr lang="en-US" sz="6600" spc="200" dirty="0" smtClean="0">
                <a:solidFill>
                  <a:srgbClr val="413BA6"/>
                </a:solidFill>
                <a:latin typeface="Bodoni 72 Book"/>
                <a:cs typeface="Bodoni 72 Book"/>
              </a:rPr>
              <a:t>Piazza</a:t>
            </a:r>
            <a:endParaRPr lang="en-US" sz="6600" spc="200" dirty="0" smtClean="0">
              <a:solidFill>
                <a:srgbClr val="413BA6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726294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follow the User’s Guide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pz-docs.geointservices.io/userguide</a:t>
            </a:r>
          </a:p>
          <a:p>
            <a:endParaRPr lang="en-US" dirty="0" smtClean="0"/>
          </a:p>
          <a:p>
            <a:r>
              <a:rPr lang="en-US" dirty="0" smtClean="0"/>
              <a:t>Additional resources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pz-docs.geointservices.io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pz-swagger.geointservices.io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pz-sak.geointservices.io</a:t>
            </a:r>
          </a:p>
        </p:txBody>
      </p:sp>
    </p:spTree>
    <p:extLst>
      <p:ext uri="{BB962C8B-B14F-4D97-AF65-F5344CB8AC3E}">
        <p14:creationId xmlns:p14="http://schemas.microsoft.com/office/powerpoint/2010/main" val="1517137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229600" cy="4754567"/>
          </a:xfrm>
        </p:spPr>
        <p:txBody>
          <a:bodyPr/>
          <a:lstStyle/>
          <a:p>
            <a:r>
              <a:rPr lang="en-US" dirty="0" smtClean="0"/>
              <a:t>Four feature areas</a:t>
            </a:r>
          </a:p>
          <a:p>
            <a:pPr lvl="1"/>
            <a:r>
              <a:rPr lang="en-US" dirty="0" smtClean="0"/>
              <a:t>Loading and accessing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Searching data</a:t>
            </a:r>
          </a:p>
          <a:p>
            <a:pPr lvl="1"/>
            <a:r>
              <a:rPr lang="en-US" dirty="0" smtClean="0"/>
              <a:t>Executing user services</a:t>
            </a:r>
          </a:p>
          <a:p>
            <a:pPr lvl="1"/>
            <a:r>
              <a:rPr lang="en-US" dirty="0" smtClean="0"/>
              <a:t>Using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350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API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199" cy="47545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RESTful API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HTTP status codes</a:t>
            </a:r>
          </a:p>
          <a:p>
            <a:pPr lvl="1"/>
            <a:r>
              <a:rPr lang="en-US" dirty="0" smtClean="0"/>
              <a:t>JSON payloads</a:t>
            </a:r>
          </a:p>
          <a:p>
            <a:endParaRPr lang="en-US" dirty="0" smtClean="0"/>
          </a:p>
          <a:p>
            <a:r>
              <a:rPr lang="en-US" dirty="0" smtClean="0"/>
              <a:t>Resource IDs</a:t>
            </a:r>
          </a:p>
          <a:p>
            <a:pPr lvl="1"/>
            <a:r>
              <a:rPr lang="fi-FI" dirty="0" smtClean="0">
                <a:latin typeface="Courier" charset="0"/>
                <a:ea typeface="Courier" charset="0"/>
                <a:cs typeface="Courier" charset="0"/>
              </a:rPr>
              <a:t>b72b270a-168f-466a-a7eb-952a3da7fc8b</a:t>
            </a:r>
          </a:p>
          <a:p>
            <a:endParaRPr lang="en-US" dirty="0" smtClean="0"/>
          </a:p>
          <a:p>
            <a:r>
              <a:rPr lang="en-US" dirty="0" smtClean="0"/>
              <a:t>Synchronous and asynchronous operations</a:t>
            </a:r>
          </a:p>
          <a:p>
            <a:pPr lvl="1"/>
            <a:r>
              <a:rPr lang="en-US" dirty="0" smtClean="0"/>
              <a:t>“Get metadata” vs “Run job”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181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$DOMAIN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$PZUSER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$PZPASS</a:t>
            </a:r>
          </a:p>
          <a:p>
            <a:endParaRPr lang="en-US" dirty="0"/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$ curl -XGET -u $PZUSER:$PZPASS</a:t>
            </a:r>
          </a:p>
          <a:p>
            <a:pPr marL="0" indent="0">
              <a:buNone/>
            </a:pPr>
            <a:r>
              <a:rPr lang="en-US" sz="280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mtClean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pz-gateway.$DOMAIN/health</a:t>
            </a:r>
          </a:p>
          <a:p>
            <a:endParaRPr lang="en-US" dirty="0" smtClean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3a-hello.sh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3b-hello.sh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9178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Load/Access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41433"/>
            <a:ext cx="8305800" cy="47545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JSON describes the file to be loaded</a:t>
            </a:r>
          </a:p>
          <a:p>
            <a:pPr lvl="1"/>
            <a:r>
              <a:rPr lang="en-US" dirty="0" smtClean="0"/>
              <a:t>File name, file type, metadata, </a:t>
            </a:r>
            <a:r>
              <a:rPr lang="is-IS" dirty="0" smtClean="0"/>
              <a:t>…</a:t>
            </a:r>
          </a:p>
          <a:p>
            <a:pPr lvl="1"/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POST /data/file</a:t>
            </a: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s-IS" sz="2800" i="1" dirty="0" smtClean="0">
                <a:latin typeface="Courier" charset="0"/>
                <a:ea typeface="Courier" charset="0"/>
                <a:cs typeface="Courier" charset="0"/>
              </a:rPr>
              <a:t>…json object…</a:t>
            </a:r>
          </a:p>
          <a:p>
            <a:pPr marL="0" indent="0">
              <a:buNone/>
            </a:pPr>
            <a:r>
              <a:rPr lang="is-IS" sz="2800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s-IS" sz="2800" i="1" dirty="0" smtClean="0">
                <a:latin typeface="Courier" charset="0"/>
                <a:ea typeface="Courier" charset="0"/>
                <a:cs typeface="Courier" charset="0"/>
              </a:rPr>
              <a:t>…file </a:t>
            </a:r>
            <a:r>
              <a:rPr lang="is-IS" sz="2800" i="1" dirty="0">
                <a:latin typeface="Courier" charset="0"/>
                <a:ea typeface="Courier" charset="0"/>
                <a:cs typeface="Courier" charset="0"/>
              </a:rPr>
              <a:t>contents</a:t>
            </a:r>
            <a:r>
              <a:rPr lang="is-IS" sz="2800" i="1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0" indent="0">
              <a:buNone/>
            </a:pPr>
            <a:r>
              <a:rPr lang="is-IS" sz="2800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	</a:t>
            </a:r>
            <a:r>
              <a:rPr lang="is-IS" sz="2800" i="1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begins a job</a:t>
            </a:r>
          </a:p>
          <a:p>
            <a:pPr marL="0" indent="0">
              <a:buNone/>
            </a:pPr>
            <a:endParaRPr lang="is-IS" sz="2800" i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job info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	 when complete, returns the data 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data info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1120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Load/Access </a:t>
            </a:r>
            <a:r>
              <a:rPr lang="en-US" sz="2000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POST /data/file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4a-hosted-load.sh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 typeface="Wingdings" charset="2"/>
              <a:buChar char="à"/>
            </a:pP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job-id</a:t>
            </a: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</a:p>
          <a:p>
            <a:pPr marL="490538" lvl="1" indent="0">
              <a:buNone/>
            </a:pPr>
            <a:endParaRPr lang="is-IS" i="1" dirty="0" smtClean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GET /job/{job-id}</a:t>
            </a:r>
            <a:endParaRPr lang="is-IS" dirty="0">
              <a:solidFill>
                <a:schemeClr val="accent6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sh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job-info.sh {job-id}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90538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data-id</a:t>
            </a: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en-US" i="1" dirty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490538" lvl="1" indent="0">
              <a:buNone/>
            </a:pPr>
            <a:endParaRPr lang="en-US" i="1" dirty="0" smtClean="0"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indent="0">
              <a:buNone/>
            </a:pP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GET </a:t>
            </a:r>
            <a:r>
              <a:rPr lang="is-I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/data/{data-id</a:t>
            </a: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data-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info.sh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{data-id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90538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is-IS" i="1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en-US" i="1" dirty="0">
              <a:latin typeface="Courier" charset="0"/>
              <a:ea typeface="Courier" charset="0"/>
              <a:cs typeface="Courier" charset="0"/>
            </a:endParaRPr>
          </a:p>
          <a:p>
            <a:pPr marL="490538" lvl="1" indent="0">
              <a:buNone/>
            </a:pPr>
            <a:endParaRPr lang="en-US" i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GET </a:t>
            </a:r>
            <a:r>
              <a:rPr lang="is-I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/file/{</a:t>
            </a:r>
            <a:r>
              <a:rPr lang="is-I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data-id}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4b-hosted-download.sh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{data-id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90538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is-IS" i="1" dirty="0">
                <a:latin typeface="Courier" charset="0"/>
                <a:ea typeface="Courier" charset="0"/>
                <a:cs typeface="Courier" charset="0"/>
                <a:sym typeface="Wingdings"/>
              </a:rPr>
              <a:t>…</a:t>
            </a:r>
            <a:endParaRPr lang="en-US" i="1" dirty="0">
              <a:latin typeface="Courier" charset="0"/>
              <a:ea typeface="Courier" charset="0"/>
              <a:cs typeface="Courier" charset="0"/>
            </a:endParaRPr>
          </a:p>
          <a:p>
            <a:pPr marL="490538" lvl="1" indent="0">
              <a:buNone/>
            </a:pPr>
            <a:endParaRPr lang="en-US" i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7686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4754567"/>
          </a:xfrm>
        </p:spPr>
        <p:txBody>
          <a:bodyPr>
            <a:normAutofit/>
          </a:bodyPr>
          <a:lstStyle/>
          <a:p>
            <a:r>
              <a:rPr lang="en-US" dirty="0" smtClean="0"/>
              <a:t>Add metadata to the JSON payload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“name” and “description”</a:t>
            </a:r>
          </a:p>
          <a:p>
            <a:pPr lvl="1"/>
            <a:r>
              <a:rPr lang="en-US" dirty="0" smtClean="0"/>
              <a:t>Use same POST as previously</a:t>
            </a:r>
          </a:p>
          <a:p>
            <a:pPr lvl="1"/>
            <a:endParaRPr lang="en-US" dirty="0"/>
          </a:p>
          <a:p>
            <a:r>
              <a:rPr lang="en-US" dirty="0" smtClean="0"/>
              <a:t>Query for data that match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text string matching</a:t>
            </a:r>
          </a:p>
          <a:p>
            <a:pPr lvl="1"/>
            <a:r>
              <a:rPr lang="en-US" dirty="0" smtClean="0"/>
              <a:t>Complex matching syntax (Elasticsearch)</a:t>
            </a:r>
          </a:p>
          <a:p>
            <a:pPr marL="0" indent="0">
              <a:buNone/>
            </a:pP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6187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89508</TotalTime>
  <Words>348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Avenir Book</vt:lpstr>
      <vt:lpstr>Avenir Heavy</vt:lpstr>
      <vt:lpstr>Avenir Light</vt:lpstr>
      <vt:lpstr>Avenir Medium</vt:lpstr>
      <vt:lpstr>Bodoni 72 Book</vt:lpstr>
      <vt:lpstr>Courier</vt:lpstr>
      <vt:lpstr>ＭＳ Ｐゴシック</vt:lpstr>
      <vt:lpstr>Times New Roman</vt:lpstr>
      <vt:lpstr>Wingdings</vt:lpstr>
      <vt:lpstr>Arial</vt:lpstr>
      <vt:lpstr>1_Default Design</vt:lpstr>
      <vt:lpstr>PowerPoint Presentation</vt:lpstr>
      <vt:lpstr>The Tutorial</vt:lpstr>
      <vt:lpstr>Orientation</vt:lpstr>
      <vt:lpstr>1. Introduction</vt:lpstr>
      <vt:lpstr>2. API Model</vt:lpstr>
      <vt:lpstr>3. Hello</vt:lpstr>
      <vt:lpstr>4. Load/Access</vt:lpstr>
      <vt:lpstr>4. Load/Access (cont)</vt:lpstr>
      <vt:lpstr>5. Search</vt:lpstr>
      <vt:lpstr>5. Search (cont)</vt:lpstr>
      <vt:lpstr>6. User Services</vt:lpstr>
      <vt:lpstr>7. Workflow</vt:lpstr>
      <vt:lpstr>7.4. Workflow Alerts</vt:lpstr>
      <vt:lpstr>PowerPoint Presentation</vt:lpstr>
      <vt:lpstr>PowerPoint Presentation</vt:lpstr>
    </vt:vector>
  </TitlesOfParts>
  <Company>RadiantBlue Technologies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Multimodality on the Full-Spectrum Effects Platform (Sheriff)</dc:title>
  <dc:creator>HodgesR</dc:creator>
  <cp:lastModifiedBy>Michael Gerlek</cp:lastModifiedBy>
  <cp:revision>5268</cp:revision>
  <cp:lastPrinted>2015-12-02T12:08:15Z</cp:lastPrinted>
  <dcterms:created xsi:type="dcterms:W3CDTF">2006-01-18T23:06:35Z</dcterms:created>
  <dcterms:modified xsi:type="dcterms:W3CDTF">2016-06-23T14:41:17Z</dcterms:modified>
</cp:coreProperties>
</file>