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67" r:id="rId3"/>
    <p:sldId id="269" r:id="rId4"/>
    <p:sldId id="268" r:id="rId5"/>
    <p:sldId id="257" r:id="rId6"/>
    <p:sldId id="270" r:id="rId7"/>
    <p:sldId id="271" r:id="rId8"/>
    <p:sldId id="273" r:id="rId9"/>
    <p:sldId id="275" r:id="rId10"/>
    <p:sldId id="276" r:id="rId11"/>
    <p:sldId id="277" r:id="rId12"/>
    <p:sldId id="278"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606"/>
    <a:srgbClr val="26103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13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2B7E70-D05E-45C5-AB1A-BCF014E0A720}"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B7E70-D05E-45C5-AB1A-BCF014E0A720}"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B7E70-D05E-45C5-AB1A-BCF014E0A720}"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2B7E70-D05E-45C5-AB1A-BCF014E0A720}"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2B7E70-D05E-45C5-AB1A-BCF014E0A720}"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2B7E70-D05E-45C5-AB1A-BCF014E0A720}"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2B7E70-D05E-45C5-AB1A-BCF014E0A720}" type="datetimeFigureOut">
              <a:rPr lang="en-US" smtClean="0"/>
              <a:pPr/>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2B7E70-D05E-45C5-AB1A-BCF014E0A720}" type="datetimeFigureOut">
              <a:rPr lang="en-US" smtClean="0"/>
              <a:pPr/>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B7E70-D05E-45C5-AB1A-BCF014E0A720}" type="datetimeFigureOut">
              <a:rPr lang="en-US" smtClean="0"/>
              <a:pPr/>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B7E70-D05E-45C5-AB1A-BCF014E0A720}"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2B7E70-D05E-45C5-AB1A-BCF014E0A720}"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7DE9E0-AEAC-4099-94FF-CB923AA644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B7E70-D05E-45C5-AB1A-BCF014E0A720}" type="datetimeFigureOut">
              <a:rPr lang="en-US" smtClean="0"/>
              <a:pPr/>
              <a:t>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DE9E0-AEAC-4099-94FF-CB923AA644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77975"/>
            <a:ext cx="7772400" cy="1470025"/>
          </a:xfrm>
        </p:spPr>
        <p:txBody>
          <a:bodyPr/>
          <a:lstStyle/>
          <a:p>
            <a:r>
              <a:rPr lang="en-US" b="1" i="1" dirty="0" smtClean="0">
                <a:solidFill>
                  <a:srgbClr val="FFFF00"/>
                </a:solidFill>
              </a:rPr>
              <a:t>Advanced Methods for Information Representation</a:t>
            </a:r>
            <a:endParaRPr lang="en-US" b="1" i="1" dirty="0">
              <a:solidFill>
                <a:srgbClr val="FFFF00"/>
              </a:solidFill>
            </a:endParaRPr>
          </a:p>
        </p:txBody>
      </p:sp>
      <p:sp>
        <p:nvSpPr>
          <p:cNvPr id="3" name="Subtitle 2"/>
          <p:cNvSpPr>
            <a:spLocks noGrp="1"/>
          </p:cNvSpPr>
          <p:nvPr>
            <p:ph type="subTitle" idx="1"/>
          </p:nvPr>
        </p:nvSpPr>
        <p:spPr>
          <a:xfrm>
            <a:off x="228600" y="4038600"/>
            <a:ext cx="8686800" cy="1371600"/>
          </a:xfrm>
        </p:spPr>
        <p:txBody>
          <a:bodyPr/>
          <a:lstStyle/>
          <a:p>
            <a:r>
              <a:rPr lang="en-US" b="1" i="1" dirty="0" smtClean="0">
                <a:solidFill>
                  <a:srgbClr val="FF0000"/>
                </a:solidFill>
              </a:rPr>
              <a:t>Effect of </a:t>
            </a:r>
            <a:r>
              <a:rPr lang="en-US" b="1" i="1" dirty="0" err="1" smtClean="0">
                <a:solidFill>
                  <a:srgbClr val="FF0000"/>
                </a:solidFill>
              </a:rPr>
              <a:t>t</a:t>
            </a:r>
            <a:r>
              <a:rPr lang="en-US" b="1" i="1" dirty="0" err="1" smtClean="0">
                <a:solidFill>
                  <a:srgbClr val="FF0000"/>
                </a:solidFill>
              </a:rPr>
              <a:t>hresholding,amplification</a:t>
            </a:r>
            <a:r>
              <a:rPr lang="en-US" b="1" i="1" dirty="0" smtClean="0">
                <a:solidFill>
                  <a:srgbClr val="FF0000"/>
                </a:solidFill>
              </a:rPr>
              <a:t> </a:t>
            </a:r>
            <a:r>
              <a:rPr lang="en-US" b="1" i="1" dirty="0" smtClean="0">
                <a:solidFill>
                  <a:srgbClr val="FF0000"/>
                </a:solidFill>
              </a:rPr>
              <a:t>&amp; </a:t>
            </a:r>
            <a:r>
              <a:rPr lang="en-US" b="1" i="1" dirty="0" smtClean="0">
                <a:solidFill>
                  <a:srgbClr val="FF0000"/>
                </a:solidFill>
              </a:rPr>
              <a:t>shifting </a:t>
            </a:r>
            <a:r>
              <a:rPr lang="en-US" b="1" i="1" dirty="0" smtClean="0">
                <a:solidFill>
                  <a:srgbClr val="FF0000"/>
                </a:solidFill>
              </a:rPr>
              <a:t>of Detail Wavelet Coefficients</a:t>
            </a:r>
            <a:endParaRPr lang="en-US" b="1" i="1" dirty="0">
              <a:solidFill>
                <a:srgbClr val="FF0000"/>
              </a:solidFill>
            </a:endParaRPr>
          </a:p>
        </p:txBody>
      </p:sp>
      <p:pic>
        <p:nvPicPr>
          <p:cNvPr id="4" name="Picture 4" descr="http://dm.ing.unibs.it/giuzzi/img/png/unibs.png"/>
          <p:cNvPicPr>
            <a:picLocks noChangeAspect="1" noChangeArrowheads="1"/>
          </p:cNvPicPr>
          <p:nvPr/>
        </p:nvPicPr>
        <p:blipFill>
          <a:blip r:embed="rId2" cstate="print">
            <a:duotone>
              <a:prstClr val="black"/>
              <a:schemeClr val="accent3">
                <a:tint val="45000"/>
                <a:satMod val="400000"/>
              </a:schemeClr>
            </a:duotone>
          </a:blip>
          <a:srcRect/>
          <a:stretch>
            <a:fillRect/>
          </a:stretch>
        </p:blipFill>
        <p:spPr bwMode="auto">
          <a:xfrm>
            <a:off x="3581400" y="0"/>
            <a:ext cx="1295401" cy="126523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p>
            <a:r>
              <a:rPr lang="en-US" b="1" i="1" dirty="0" smtClean="0">
                <a:solidFill>
                  <a:srgbClr val="7030A0"/>
                </a:solidFill>
              </a:rPr>
              <a:t>PSNR VS Thresholding</a:t>
            </a:r>
            <a:endParaRPr lang="en-US" b="1" i="1" dirty="0">
              <a:solidFill>
                <a:srgbClr val="7030A0"/>
              </a:solidFill>
            </a:endParaRPr>
          </a:p>
        </p:txBody>
      </p:sp>
      <p:sp>
        <p:nvSpPr>
          <p:cNvPr id="3" name="Subtitle 2"/>
          <p:cNvSpPr>
            <a:spLocks noGrp="1"/>
          </p:cNvSpPr>
          <p:nvPr>
            <p:ph type="subTitle" idx="1"/>
          </p:nvPr>
        </p:nvSpPr>
        <p:spPr>
          <a:xfrm>
            <a:off x="0" y="990600"/>
            <a:ext cx="9144000" cy="1752600"/>
          </a:xfrm>
        </p:spPr>
        <p:txBody>
          <a:bodyPr>
            <a:normAutofit fontScale="92500"/>
          </a:bodyPr>
          <a:lstStyle/>
          <a:p>
            <a:r>
              <a:rPr lang="en-US" b="1" i="1" dirty="0" smtClean="0">
                <a:solidFill>
                  <a:srgbClr val="FFFF00"/>
                </a:solidFill>
              </a:rPr>
              <a:t>The more threshold is the less PSNR </a:t>
            </a:r>
            <a:r>
              <a:rPr lang="en-US" b="1" i="1" dirty="0" err="1" smtClean="0">
                <a:solidFill>
                  <a:srgbClr val="FFFF00"/>
                </a:solidFill>
              </a:rPr>
              <a:t>value.But</a:t>
            </a:r>
            <a:r>
              <a:rPr lang="en-US" b="1" i="1" dirty="0" smtClean="0">
                <a:solidFill>
                  <a:srgbClr val="FFFF00"/>
                </a:solidFill>
              </a:rPr>
              <a:t> not much difference , reveals insignificance of detail coefficients and energy compaction ability of wavelet transform</a:t>
            </a:r>
            <a:endParaRPr lang="en-US" b="1" i="1" dirty="0">
              <a:solidFill>
                <a:srgbClr val="FFFF00"/>
              </a:solidFill>
            </a:endParaRPr>
          </a:p>
        </p:txBody>
      </p:sp>
      <p:pic>
        <p:nvPicPr>
          <p:cNvPr id="6147" name="Picture 3" descr="C:\Users\tad\Desktop\Amir\Project\R1\27.jpg"/>
          <p:cNvPicPr>
            <a:picLocks noChangeAspect="1" noChangeArrowheads="1"/>
          </p:cNvPicPr>
          <p:nvPr/>
        </p:nvPicPr>
        <p:blipFill>
          <a:blip r:embed="rId2" cstate="print"/>
          <a:srcRect/>
          <a:stretch>
            <a:fillRect/>
          </a:stretch>
        </p:blipFill>
        <p:spPr bwMode="auto">
          <a:xfrm>
            <a:off x="0" y="2895600"/>
            <a:ext cx="2667000" cy="3733800"/>
          </a:xfrm>
          <a:prstGeom prst="rect">
            <a:avLst/>
          </a:prstGeom>
          <a:noFill/>
        </p:spPr>
      </p:pic>
      <p:pic>
        <p:nvPicPr>
          <p:cNvPr id="6148" name="Picture 4" descr="C:\Users\tad\Desktop\Amir\Project\R1\54.jpg"/>
          <p:cNvPicPr>
            <a:picLocks noChangeAspect="1" noChangeArrowheads="1"/>
          </p:cNvPicPr>
          <p:nvPr/>
        </p:nvPicPr>
        <p:blipFill>
          <a:blip r:embed="rId3" cstate="print"/>
          <a:srcRect/>
          <a:stretch>
            <a:fillRect/>
          </a:stretch>
        </p:blipFill>
        <p:spPr bwMode="auto">
          <a:xfrm>
            <a:off x="2590800" y="2895600"/>
            <a:ext cx="3352800" cy="3733800"/>
          </a:xfrm>
          <a:prstGeom prst="rect">
            <a:avLst/>
          </a:prstGeom>
          <a:noFill/>
        </p:spPr>
      </p:pic>
      <p:pic>
        <p:nvPicPr>
          <p:cNvPr id="6149" name="Picture 5" descr="C:\Users\tad\Desktop\Amir\Project\R1\80.jpg"/>
          <p:cNvPicPr>
            <a:picLocks noChangeAspect="1" noChangeArrowheads="1"/>
          </p:cNvPicPr>
          <p:nvPr/>
        </p:nvPicPr>
        <p:blipFill>
          <a:blip r:embed="rId4" cstate="print"/>
          <a:srcRect/>
          <a:stretch>
            <a:fillRect/>
          </a:stretch>
        </p:blipFill>
        <p:spPr bwMode="auto">
          <a:xfrm>
            <a:off x="5791200" y="2895600"/>
            <a:ext cx="3352800" cy="3733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i="1" dirty="0" smtClean="0">
                <a:solidFill>
                  <a:srgbClr val="7030A0"/>
                </a:solidFill>
              </a:rPr>
              <a:t>PSNR</a:t>
            </a:r>
            <a:r>
              <a:rPr lang="en-US" dirty="0" smtClean="0">
                <a:solidFill>
                  <a:srgbClr val="7030A0"/>
                </a:solidFill>
              </a:rPr>
              <a:t> </a:t>
            </a:r>
            <a:r>
              <a:rPr lang="en-US" sz="2800" i="1" dirty="0" smtClean="0">
                <a:solidFill>
                  <a:srgbClr val="7030A0"/>
                </a:solidFill>
              </a:rPr>
              <a:t>VS</a:t>
            </a:r>
            <a:r>
              <a:rPr lang="en-US" dirty="0" smtClean="0">
                <a:solidFill>
                  <a:srgbClr val="7030A0"/>
                </a:solidFill>
              </a:rPr>
              <a:t> </a:t>
            </a:r>
            <a:r>
              <a:rPr lang="en-US" b="1" i="1" dirty="0" smtClean="0">
                <a:solidFill>
                  <a:srgbClr val="7030A0"/>
                </a:solidFill>
              </a:rPr>
              <a:t>Shifting</a:t>
            </a:r>
            <a:endParaRPr lang="en-US" b="1" i="1" dirty="0">
              <a:solidFill>
                <a:srgbClr val="7030A0"/>
              </a:solidFill>
            </a:endParaRPr>
          </a:p>
        </p:txBody>
      </p:sp>
      <p:sp>
        <p:nvSpPr>
          <p:cNvPr id="3" name="Subtitle 2"/>
          <p:cNvSpPr>
            <a:spLocks noGrp="1"/>
          </p:cNvSpPr>
          <p:nvPr>
            <p:ph type="subTitle" idx="1"/>
          </p:nvPr>
        </p:nvSpPr>
        <p:spPr>
          <a:xfrm>
            <a:off x="0" y="685800"/>
            <a:ext cx="9144000" cy="1752600"/>
          </a:xfrm>
        </p:spPr>
        <p:txBody>
          <a:bodyPr>
            <a:normAutofit/>
          </a:bodyPr>
          <a:lstStyle/>
          <a:p>
            <a:r>
              <a:rPr lang="en-US" sz="2800" b="1" i="1" dirty="0" smtClean="0">
                <a:solidFill>
                  <a:srgbClr val="FFFF00"/>
                </a:solidFill>
              </a:rPr>
              <a:t>Shifting has no much impact as </a:t>
            </a:r>
            <a:r>
              <a:rPr lang="en-US" sz="2800" b="1" i="1" dirty="0" err="1" smtClean="0">
                <a:solidFill>
                  <a:srgbClr val="FFFF00"/>
                </a:solidFill>
              </a:rPr>
              <a:t>thresholding</a:t>
            </a:r>
            <a:r>
              <a:rPr lang="en-US" sz="2800" b="1" i="1" dirty="0" smtClean="0">
                <a:solidFill>
                  <a:srgbClr val="FFFF00"/>
                </a:solidFill>
              </a:rPr>
              <a:t> in PSNR value. This is intuitive as the coefficients  are not removed ,but </a:t>
            </a:r>
            <a:r>
              <a:rPr lang="en-US" sz="2800" b="1" i="1" dirty="0" err="1" smtClean="0">
                <a:solidFill>
                  <a:srgbClr val="FFFF00"/>
                </a:solidFill>
              </a:rPr>
              <a:t>moved.Its</a:t>
            </a:r>
            <a:r>
              <a:rPr lang="en-US" sz="2800" b="1" i="1" dirty="0" smtClean="0">
                <a:solidFill>
                  <a:srgbClr val="FFFF00"/>
                </a:solidFill>
              </a:rPr>
              <a:t> dependence depends also on the nature of image</a:t>
            </a:r>
            <a:endParaRPr lang="en-US" sz="2800" b="1" i="1" dirty="0">
              <a:solidFill>
                <a:srgbClr val="FFFF00"/>
              </a:solidFill>
            </a:endParaRPr>
          </a:p>
        </p:txBody>
      </p:sp>
      <p:pic>
        <p:nvPicPr>
          <p:cNvPr id="7170" name="Picture 2" descr="C:\Users\tad\Desktop\Amir\Project\R1\55.jpg"/>
          <p:cNvPicPr>
            <a:picLocks noChangeAspect="1" noChangeArrowheads="1"/>
          </p:cNvPicPr>
          <p:nvPr/>
        </p:nvPicPr>
        <p:blipFill>
          <a:blip r:embed="rId2" cstate="print"/>
          <a:srcRect/>
          <a:stretch>
            <a:fillRect/>
          </a:stretch>
        </p:blipFill>
        <p:spPr bwMode="auto">
          <a:xfrm>
            <a:off x="0" y="2743200"/>
            <a:ext cx="3124200" cy="4114800"/>
          </a:xfrm>
          <a:prstGeom prst="rect">
            <a:avLst/>
          </a:prstGeom>
          <a:noFill/>
        </p:spPr>
      </p:pic>
      <p:pic>
        <p:nvPicPr>
          <p:cNvPr id="7171" name="Picture 3" descr="C:\Users\tad\Desktop\Amir\Project\R1\56.jpg"/>
          <p:cNvPicPr>
            <a:picLocks noChangeAspect="1" noChangeArrowheads="1"/>
          </p:cNvPicPr>
          <p:nvPr/>
        </p:nvPicPr>
        <p:blipFill>
          <a:blip r:embed="rId3" cstate="print"/>
          <a:srcRect/>
          <a:stretch>
            <a:fillRect/>
          </a:stretch>
        </p:blipFill>
        <p:spPr bwMode="auto">
          <a:xfrm>
            <a:off x="3124200" y="2743200"/>
            <a:ext cx="2667000" cy="4114800"/>
          </a:xfrm>
          <a:prstGeom prst="rect">
            <a:avLst/>
          </a:prstGeom>
          <a:noFill/>
        </p:spPr>
      </p:pic>
      <p:pic>
        <p:nvPicPr>
          <p:cNvPr id="7172" name="Picture 4" descr="C:\Users\tad\Desktop\Amir\Project\R1\57.jpg"/>
          <p:cNvPicPr>
            <a:picLocks noChangeAspect="1" noChangeArrowheads="1"/>
          </p:cNvPicPr>
          <p:nvPr/>
        </p:nvPicPr>
        <p:blipFill>
          <a:blip r:embed="rId4" cstate="print"/>
          <a:srcRect/>
          <a:stretch>
            <a:fillRect/>
          </a:stretch>
        </p:blipFill>
        <p:spPr bwMode="auto">
          <a:xfrm>
            <a:off x="5791200" y="2743200"/>
            <a:ext cx="3352800"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b="1" i="1" dirty="0" smtClean="0">
                <a:solidFill>
                  <a:srgbClr val="5A0606"/>
                </a:solidFill>
              </a:rPr>
              <a:t>Amplification of </a:t>
            </a:r>
            <a:r>
              <a:rPr lang="en-US" b="1" i="1" dirty="0" err="1" smtClean="0">
                <a:solidFill>
                  <a:srgbClr val="5A0606"/>
                </a:solidFill>
              </a:rPr>
              <a:t>thresholded</a:t>
            </a:r>
            <a:r>
              <a:rPr lang="en-US" b="1" i="1" dirty="0" smtClean="0">
                <a:solidFill>
                  <a:srgbClr val="5A0606"/>
                </a:solidFill>
              </a:rPr>
              <a:t> detail </a:t>
            </a:r>
            <a:r>
              <a:rPr lang="en-US" b="1" i="1" dirty="0" err="1" smtClean="0">
                <a:solidFill>
                  <a:srgbClr val="5A0606"/>
                </a:solidFill>
              </a:rPr>
              <a:t>coeff</a:t>
            </a:r>
            <a:r>
              <a:rPr lang="en-US" b="1" i="1" dirty="0" smtClean="0">
                <a:solidFill>
                  <a:srgbClr val="5A0606"/>
                </a:solidFill>
              </a:rPr>
              <a:t>.</a:t>
            </a:r>
            <a:endParaRPr lang="en-US" b="1" i="1" dirty="0">
              <a:solidFill>
                <a:srgbClr val="5A0606"/>
              </a:solidFill>
            </a:endParaRPr>
          </a:p>
        </p:txBody>
      </p:sp>
      <p:sp>
        <p:nvSpPr>
          <p:cNvPr id="3" name="Subtitle 2"/>
          <p:cNvSpPr>
            <a:spLocks noGrp="1"/>
          </p:cNvSpPr>
          <p:nvPr>
            <p:ph type="subTitle" idx="1"/>
          </p:nvPr>
        </p:nvSpPr>
        <p:spPr>
          <a:xfrm>
            <a:off x="0" y="2057400"/>
            <a:ext cx="9144000" cy="1752600"/>
          </a:xfrm>
        </p:spPr>
        <p:txBody>
          <a:bodyPr>
            <a:noAutofit/>
          </a:bodyPr>
          <a:lstStyle/>
          <a:p>
            <a:pPr algn="l">
              <a:buFont typeface="Wingdings" pitchFamily="2" charset="2"/>
              <a:buChar char="Ø"/>
            </a:pPr>
            <a:r>
              <a:rPr lang="en-US" sz="2800" b="1" i="1" dirty="0" smtClean="0">
                <a:solidFill>
                  <a:srgbClr val="FFFF00"/>
                </a:solidFill>
              </a:rPr>
              <a:t>The higher is the amplification of detail coefficient, the dimmer is the reconstructed image. This is because the background(low pass or approximate coefficients) are seen relative to the amplified details since it uses interpolation b/n max and min to represent in [0 255]</a:t>
            </a:r>
          </a:p>
          <a:p>
            <a:pPr>
              <a:buFont typeface="Wingdings" pitchFamily="2" charset="2"/>
              <a:buChar char="Ø"/>
            </a:pPr>
            <a:r>
              <a:rPr lang="en-US" sz="2800" b="1" i="1" dirty="0" smtClean="0">
                <a:solidFill>
                  <a:srgbClr val="FFFF00"/>
                </a:solidFill>
              </a:rPr>
              <a:t>Obviously the PSNR is inversely proportion to amplification.</a:t>
            </a:r>
            <a:endParaRPr lang="en-US" sz="2800" b="1" i="1" dirty="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819400"/>
            <a:ext cx="9067800" cy="1143000"/>
          </a:xfrm>
        </p:spPr>
        <p:txBody>
          <a:bodyPr>
            <a:noAutofit/>
          </a:bodyPr>
          <a:lstStyle/>
          <a:p>
            <a:r>
              <a:rPr lang="en-US" sz="9600" b="1" i="1" dirty="0" smtClean="0">
                <a:solidFill>
                  <a:srgbClr val="FF0000"/>
                </a:solidFill>
              </a:rPr>
              <a:t>Thank you</a:t>
            </a:r>
            <a:endParaRPr lang="en-US" sz="9600" b="1" i="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914400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t>                                         </a:t>
            </a:r>
            <a:r>
              <a:rPr lang="en-US" sz="3600" b="1" i="1" dirty="0" smtClean="0">
                <a:solidFill>
                  <a:srgbClr val="002060"/>
                </a:solidFill>
              </a:rPr>
              <a:t> Background </a:t>
            </a:r>
          </a:p>
          <a:p>
            <a:r>
              <a:rPr lang="en-US" b="1" i="1" dirty="0" smtClean="0">
                <a:solidFill>
                  <a:srgbClr val="7030A0"/>
                </a:solidFill>
              </a:rPr>
              <a:t>FIR filters used in the orthogonal DWT cannot have</a:t>
            </a:r>
          </a:p>
          <a:p>
            <a:r>
              <a:rPr lang="en-US" b="1" i="1" dirty="0" smtClean="0">
                <a:solidFill>
                  <a:srgbClr val="7030A0"/>
                </a:solidFill>
              </a:rPr>
              <a:t>linear </a:t>
            </a:r>
            <a:r>
              <a:rPr lang="en-US" b="1" i="1" dirty="0" err="1" smtClean="0">
                <a:solidFill>
                  <a:srgbClr val="7030A0"/>
                </a:solidFill>
              </a:rPr>
              <a:t>phase.We</a:t>
            </a:r>
            <a:r>
              <a:rPr lang="en-US" b="1" i="1" dirty="0" smtClean="0">
                <a:solidFill>
                  <a:srgbClr val="7030A0"/>
                </a:solidFill>
              </a:rPr>
              <a:t> need linear phase FIR filters to avoid distortion at edges and discontinuities. This is why </a:t>
            </a:r>
            <a:r>
              <a:rPr lang="en-US" b="1" i="1" dirty="0" err="1" smtClean="0">
                <a:solidFill>
                  <a:srgbClr val="7030A0"/>
                </a:solidFill>
              </a:rPr>
              <a:t>biorthogonal</a:t>
            </a:r>
            <a:r>
              <a:rPr lang="en-US" b="1" i="1" dirty="0" smtClean="0">
                <a:solidFill>
                  <a:srgbClr val="7030A0"/>
                </a:solidFill>
              </a:rPr>
              <a:t> filters are used for image compression , </a:t>
            </a:r>
            <a:r>
              <a:rPr lang="en-US" b="1" i="1" dirty="0" err="1" smtClean="0">
                <a:solidFill>
                  <a:srgbClr val="7030A0"/>
                </a:solidFill>
              </a:rPr>
              <a:t>denoising,etc</a:t>
            </a:r>
            <a:r>
              <a:rPr lang="en-US" b="1" i="1" dirty="0" smtClean="0">
                <a:solidFill>
                  <a:srgbClr val="7030A0"/>
                </a:solidFill>
              </a:rPr>
              <a:t>.</a:t>
            </a:r>
          </a:p>
          <a:p>
            <a:r>
              <a:rPr lang="en-US" b="1" i="1" dirty="0" smtClean="0">
                <a:solidFill>
                  <a:srgbClr val="7030A0"/>
                </a:solidFill>
              </a:rPr>
              <a:t>In order to implement a two-channel perfect reconstruction </a:t>
            </a:r>
            <a:r>
              <a:rPr lang="en-US" b="1" i="1" dirty="0" err="1" smtClean="0">
                <a:solidFill>
                  <a:srgbClr val="7030A0"/>
                </a:solidFill>
              </a:rPr>
              <a:t>biorthogonal</a:t>
            </a:r>
            <a:r>
              <a:rPr lang="en-US" b="1" i="1" dirty="0" smtClean="0">
                <a:solidFill>
                  <a:srgbClr val="7030A0"/>
                </a:solidFill>
              </a:rPr>
              <a:t> DWT, the FIR filters used in the filter bank  should possess the following properties:</a:t>
            </a:r>
          </a:p>
          <a:p>
            <a:r>
              <a:rPr lang="en-US" b="1" i="1" dirty="0" smtClean="0">
                <a:solidFill>
                  <a:srgbClr val="7030A0"/>
                </a:solidFill>
              </a:rPr>
              <a:t>1. The filter length L is even.</a:t>
            </a:r>
          </a:p>
          <a:p>
            <a:r>
              <a:rPr lang="en-US" b="1" i="1" dirty="0" smtClean="0">
                <a:solidFill>
                  <a:srgbClr val="7030A0"/>
                </a:solidFill>
              </a:rPr>
              <a:t>2. The filters have linear phase response.</a:t>
            </a:r>
          </a:p>
          <a:p>
            <a:r>
              <a:rPr lang="en-US" b="1" i="1" dirty="0" smtClean="0">
                <a:solidFill>
                  <a:srgbClr val="7030A0"/>
                </a:solidFill>
              </a:rPr>
              <a:t>3. g0 [n] and h0 [n] are not time-reversed versions of each other.</a:t>
            </a:r>
          </a:p>
          <a:p>
            <a:r>
              <a:rPr lang="en-US" b="1" i="1" dirty="0" smtClean="0">
                <a:solidFill>
                  <a:srgbClr val="7030A0"/>
                </a:solidFill>
              </a:rPr>
              <a:t>4. Similarly, g1 [n] and h1 [n] are not time-reversed versions of each other.</a:t>
            </a:r>
          </a:p>
          <a:p>
            <a:endParaRPr lang="en-US" b="1" i="1" dirty="0" smtClean="0">
              <a:solidFill>
                <a:srgbClr val="7030A0"/>
              </a:solidFill>
            </a:endParaRPr>
          </a:p>
          <a:p>
            <a:endParaRPr lang="en-US" dirty="0"/>
          </a:p>
        </p:txBody>
      </p:sp>
      <p:graphicFrame>
        <p:nvGraphicFramePr>
          <p:cNvPr id="8195" name="Object 3"/>
          <p:cNvGraphicFramePr>
            <a:graphicFrameLocks noChangeAspect="1"/>
          </p:cNvGraphicFramePr>
          <p:nvPr/>
        </p:nvGraphicFramePr>
        <p:xfrm>
          <a:off x="228600" y="4800600"/>
          <a:ext cx="5486400" cy="990600"/>
        </p:xfrm>
        <a:graphic>
          <a:graphicData uri="http://schemas.openxmlformats.org/presentationml/2006/ole">
            <p:oleObj spid="_x0000_s8195" name="Equation" r:id="rId3" imgW="1562040" imgH="533160" progId="Equation.3">
              <p:embed/>
            </p:oleObj>
          </a:graphicData>
        </a:graphic>
      </p:graphicFrame>
      <p:graphicFrame>
        <p:nvGraphicFramePr>
          <p:cNvPr id="8198" name="Object 6"/>
          <p:cNvGraphicFramePr>
            <a:graphicFrameLocks noChangeAspect="1"/>
          </p:cNvGraphicFramePr>
          <p:nvPr/>
        </p:nvGraphicFramePr>
        <p:xfrm>
          <a:off x="228600" y="3810000"/>
          <a:ext cx="4724400" cy="889000"/>
        </p:xfrm>
        <a:graphic>
          <a:graphicData uri="http://schemas.openxmlformats.org/presentationml/2006/ole">
            <p:oleObj spid="_x0000_s8198" name="Equation" r:id="rId4" imgW="1346040" imgH="66024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1"/>
          <p:cNvSpPr txBox="1">
            <a:spLocks/>
          </p:cNvSpPr>
          <p:nvPr/>
        </p:nvSpPr>
        <p:spPr>
          <a:xfrm>
            <a:off x="428625" y="1214438"/>
            <a:ext cx="8286750" cy="4983162"/>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3200" b="1" i="1" u="none" strike="noStrike" kern="1200" cap="none" spc="0" normalizeH="0" baseline="0" noProof="0" dirty="0" err="1" smtClean="0">
                <a:ln>
                  <a:noFill/>
                </a:ln>
                <a:solidFill>
                  <a:srgbClr val="FFFF00"/>
                </a:solidFill>
                <a:effectLst/>
                <a:uLnTx/>
                <a:uFillTx/>
                <a:latin typeface="Times New Roman" pitchFamily="18" charset="0"/>
                <a:ea typeface="+mn-ea"/>
                <a:cs typeface="Times New Roman" pitchFamily="18" charset="0"/>
              </a:rPr>
              <a:t>Biorthogonal</a:t>
            </a:r>
            <a:r>
              <a:rPr kumimoji="0" lang="en-US" altLang="zh-TW" sz="3200" b="1" i="1" u="none" strike="noStrike" kern="1200" cap="none" spc="0" normalizeH="0" baseline="0" noProof="0" dirty="0" smtClean="0">
                <a:ln>
                  <a:noFill/>
                </a:ln>
                <a:solidFill>
                  <a:srgbClr val="FFFF00"/>
                </a:solidFill>
                <a:effectLst/>
                <a:uLnTx/>
                <a:uFillTx/>
                <a:latin typeface="Times New Roman" pitchFamily="18" charset="0"/>
                <a:ea typeface="+mn-ea"/>
                <a:cs typeface="Times New Roman" pitchFamily="18" charset="0"/>
              </a:rPr>
              <a:t> filter bank: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25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25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25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TW" sz="25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graphicFrame>
        <p:nvGraphicFramePr>
          <p:cNvPr id="1026" name="Object 2"/>
          <p:cNvGraphicFramePr>
            <a:graphicFrameLocks noChangeAspect="1"/>
          </p:cNvGraphicFramePr>
          <p:nvPr/>
        </p:nvGraphicFramePr>
        <p:xfrm>
          <a:off x="857250" y="2400300"/>
          <a:ext cx="7296150" cy="2781300"/>
        </p:xfrm>
        <a:graphic>
          <a:graphicData uri="http://schemas.openxmlformats.org/presentationml/2006/ole">
            <p:oleObj spid="_x0000_s1026" name="Equation" r:id="rId3" imgW="1739880" imgH="1143000" progId="">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wavelet\4.gif"/>
          <p:cNvPicPr>
            <a:picLocks noChangeAspect="1" noChangeArrowheads="1"/>
          </p:cNvPicPr>
          <p:nvPr/>
        </p:nvPicPr>
        <p:blipFill>
          <a:blip r:embed="rId2" cstate="print"/>
          <a:srcRect/>
          <a:stretch>
            <a:fillRect/>
          </a:stretch>
        </p:blipFill>
        <p:spPr bwMode="auto">
          <a:xfrm>
            <a:off x="1143000" y="990600"/>
            <a:ext cx="7315200" cy="4419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04800" y="457200"/>
            <a:ext cx="8534400" cy="62007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
            <a:ext cx="7772400" cy="1470025"/>
          </a:xfrm>
        </p:spPr>
        <p:txBody>
          <a:bodyPr/>
          <a:lstStyle/>
          <a:p>
            <a:r>
              <a:rPr lang="en-US" b="1" i="1" dirty="0" smtClean="0">
                <a:solidFill>
                  <a:srgbClr val="7030A0"/>
                </a:solidFill>
              </a:rPr>
              <a:t>Thresholding &amp;amplification </a:t>
            </a:r>
            <a:endParaRPr lang="en-US" b="1" i="1" dirty="0">
              <a:solidFill>
                <a:srgbClr val="7030A0"/>
              </a:solidFill>
            </a:endParaRPr>
          </a:p>
        </p:txBody>
      </p:sp>
      <p:sp>
        <p:nvSpPr>
          <p:cNvPr id="3" name="Subtitle 2"/>
          <p:cNvSpPr>
            <a:spLocks noGrp="1"/>
          </p:cNvSpPr>
          <p:nvPr>
            <p:ph type="subTitle" idx="1"/>
          </p:nvPr>
        </p:nvSpPr>
        <p:spPr>
          <a:xfrm>
            <a:off x="0" y="1219200"/>
            <a:ext cx="8839200" cy="1752600"/>
          </a:xfrm>
        </p:spPr>
        <p:txBody>
          <a:bodyPr>
            <a:normAutofit fontScale="85000" lnSpcReduction="20000"/>
          </a:bodyPr>
          <a:lstStyle/>
          <a:p>
            <a:r>
              <a:rPr lang="en-US" b="1" i="1" dirty="0" smtClean="0">
                <a:solidFill>
                  <a:srgbClr val="FFFF00"/>
                </a:solidFill>
              </a:rPr>
              <a:t>Coefficients in the detail </a:t>
            </a:r>
            <a:r>
              <a:rPr lang="en-US" b="1" i="1" dirty="0" err="1" smtClean="0">
                <a:solidFill>
                  <a:srgbClr val="FFFF00"/>
                </a:solidFill>
              </a:rPr>
              <a:t>subbands</a:t>
            </a:r>
            <a:r>
              <a:rPr lang="en-US" b="1" i="1" dirty="0" smtClean="0">
                <a:solidFill>
                  <a:srgbClr val="FFFF00"/>
                </a:solidFill>
              </a:rPr>
              <a:t> are less informative and their values are less compared to approximate </a:t>
            </a:r>
            <a:r>
              <a:rPr lang="en-US" b="1" i="1" dirty="0" err="1" smtClean="0">
                <a:solidFill>
                  <a:srgbClr val="FFFF00"/>
                </a:solidFill>
              </a:rPr>
              <a:t>coefficients.So</a:t>
            </a:r>
            <a:r>
              <a:rPr lang="en-US" b="1" i="1" dirty="0" smtClean="0">
                <a:solidFill>
                  <a:srgbClr val="FFFF00"/>
                </a:solidFill>
              </a:rPr>
              <a:t> removing some coefficients in the detail </a:t>
            </a:r>
            <a:r>
              <a:rPr lang="en-US" b="1" i="1" dirty="0" err="1" smtClean="0">
                <a:solidFill>
                  <a:srgbClr val="FFFF00"/>
                </a:solidFill>
              </a:rPr>
              <a:t>subband</a:t>
            </a:r>
            <a:r>
              <a:rPr lang="en-US" b="1" i="1" dirty="0" smtClean="0">
                <a:solidFill>
                  <a:srgbClr val="FFFF00"/>
                </a:solidFill>
              </a:rPr>
              <a:t> does not have </a:t>
            </a:r>
            <a:r>
              <a:rPr lang="en-US" b="1" i="1" dirty="0" err="1" smtClean="0">
                <a:solidFill>
                  <a:srgbClr val="FFFF00"/>
                </a:solidFill>
              </a:rPr>
              <a:t>siginificant</a:t>
            </a:r>
            <a:r>
              <a:rPr lang="en-US" b="1" i="1" dirty="0" smtClean="0">
                <a:solidFill>
                  <a:srgbClr val="FFFF00"/>
                </a:solidFill>
              </a:rPr>
              <a:t> effect.</a:t>
            </a:r>
            <a:br>
              <a:rPr lang="en-US" b="1" i="1" dirty="0" smtClean="0">
                <a:solidFill>
                  <a:srgbClr val="FFFF00"/>
                </a:solidFill>
              </a:rPr>
            </a:br>
            <a:endParaRPr lang="en-US" b="1" i="1" dirty="0">
              <a:solidFill>
                <a:srgbClr val="FFFF00"/>
              </a:solidFill>
            </a:endParaRPr>
          </a:p>
        </p:txBody>
      </p:sp>
      <p:pic>
        <p:nvPicPr>
          <p:cNvPr id="4098" name="Picture 2" descr="C:\Users\tad\Desktop\Amir\Project\R1\0.jpg"/>
          <p:cNvPicPr>
            <a:picLocks noChangeAspect="1" noChangeArrowheads="1"/>
          </p:cNvPicPr>
          <p:nvPr/>
        </p:nvPicPr>
        <p:blipFill>
          <a:blip r:embed="rId2" cstate="print"/>
          <a:srcRect/>
          <a:stretch>
            <a:fillRect/>
          </a:stretch>
        </p:blipFill>
        <p:spPr bwMode="auto">
          <a:xfrm>
            <a:off x="0" y="2971800"/>
            <a:ext cx="2590800" cy="2743200"/>
          </a:xfrm>
          <a:prstGeom prst="rect">
            <a:avLst/>
          </a:prstGeom>
          <a:noFill/>
        </p:spPr>
      </p:pic>
      <p:pic>
        <p:nvPicPr>
          <p:cNvPr id="4099" name="Picture 3" descr="C:\Users\tad\Desktop\Amir\Project\R1\6.jpg"/>
          <p:cNvPicPr>
            <a:picLocks noChangeAspect="1" noChangeArrowheads="1"/>
          </p:cNvPicPr>
          <p:nvPr/>
        </p:nvPicPr>
        <p:blipFill>
          <a:blip r:embed="rId3" cstate="print"/>
          <a:srcRect/>
          <a:stretch>
            <a:fillRect/>
          </a:stretch>
        </p:blipFill>
        <p:spPr bwMode="auto">
          <a:xfrm>
            <a:off x="2057400" y="2971800"/>
            <a:ext cx="2819400" cy="2743200"/>
          </a:xfrm>
          <a:prstGeom prst="rect">
            <a:avLst/>
          </a:prstGeom>
          <a:noFill/>
        </p:spPr>
      </p:pic>
      <p:pic>
        <p:nvPicPr>
          <p:cNvPr id="4100" name="Picture 4" descr="C:\Users\tad\Desktop\Amir\Project\R1\32.jpg"/>
          <p:cNvPicPr>
            <a:picLocks noChangeAspect="1" noChangeArrowheads="1"/>
          </p:cNvPicPr>
          <p:nvPr/>
        </p:nvPicPr>
        <p:blipFill>
          <a:blip r:embed="rId4" cstate="print"/>
          <a:srcRect/>
          <a:stretch>
            <a:fillRect/>
          </a:stretch>
        </p:blipFill>
        <p:spPr bwMode="auto">
          <a:xfrm>
            <a:off x="4267200" y="2971800"/>
            <a:ext cx="2514600" cy="2743200"/>
          </a:xfrm>
          <a:prstGeom prst="rect">
            <a:avLst/>
          </a:prstGeom>
          <a:noFill/>
        </p:spPr>
      </p:pic>
      <p:pic>
        <p:nvPicPr>
          <p:cNvPr id="4101" name="Picture 5" descr="C:\Users\tad\Desktop\Amir\Project\R1\59.jpg"/>
          <p:cNvPicPr>
            <a:picLocks noChangeAspect="1" noChangeArrowheads="1"/>
          </p:cNvPicPr>
          <p:nvPr/>
        </p:nvPicPr>
        <p:blipFill>
          <a:blip r:embed="rId5" cstate="print"/>
          <a:srcRect/>
          <a:stretch>
            <a:fillRect/>
          </a:stretch>
        </p:blipFill>
        <p:spPr bwMode="auto">
          <a:xfrm>
            <a:off x="6553200" y="2971800"/>
            <a:ext cx="2209800" cy="2743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a:bodyPr>
          <a:lstStyle/>
          <a:p>
            <a:r>
              <a:rPr lang="en-US" sz="4800" b="1" i="1" dirty="0" smtClean="0">
                <a:solidFill>
                  <a:srgbClr val="FFC000"/>
                </a:solidFill>
              </a:rPr>
              <a:t>Shifting detail coefficients</a:t>
            </a:r>
            <a:endParaRPr lang="en-US" sz="4800" b="1" i="1" dirty="0">
              <a:solidFill>
                <a:srgbClr val="FFC000"/>
              </a:solidFill>
            </a:endParaRPr>
          </a:p>
        </p:txBody>
      </p:sp>
      <p:sp>
        <p:nvSpPr>
          <p:cNvPr id="3" name="Subtitle 2"/>
          <p:cNvSpPr>
            <a:spLocks noGrp="1"/>
          </p:cNvSpPr>
          <p:nvPr>
            <p:ph type="subTitle" idx="1"/>
          </p:nvPr>
        </p:nvSpPr>
        <p:spPr>
          <a:xfrm>
            <a:off x="0" y="1524000"/>
            <a:ext cx="8839200" cy="1752600"/>
          </a:xfrm>
        </p:spPr>
        <p:txBody>
          <a:bodyPr>
            <a:normAutofit/>
          </a:bodyPr>
          <a:lstStyle/>
          <a:p>
            <a:r>
              <a:rPr lang="en-US" b="1" i="1" dirty="0" smtClean="0">
                <a:solidFill>
                  <a:srgbClr val="FFFF00"/>
                </a:solidFill>
              </a:rPr>
              <a:t>The detail coefficients exist  at the edges and high frequency positions can be evidenced visually by applying shifting to detail coefficients</a:t>
            </a:r>
            <a:endParaRPr lang="en-US" b="1" i="1" dirty="0">
              <a:solidFill>
                <a:srgbClr val="FFFF00"/>
              </a:solidFill>
            </a:endParaRPr>
          </a:p>
        </p:txBody>
      </p:sp>
      <p:pic>
        <p:nvPicPr>
          <p:cNvPr id="5122" name="Picture 2" descr="C:\Users\tad\Desktop\Amir\Project\R1\48.jpg"/>
          <p:cNvPicPr>
            <a:picLocks noChangeAspect="1" noChangeArrowheads="1"/>
          </p:cNvPicPr>
          <p:nvPr/>
        </p:nvPicPr>
        <p:blipFill>
          <a:blip r:embed="rId2" cstate="print"/>
          <a:srcRect/>
          <a:stretch>
            <a:fillRect/>
          </a:stretch>
        </p:blipFill>
        <p:spPr bwMode="auto">
          <a:xfrm>
            <a:off x="-228600" y="2971800"/>
            <a:ext cx="2286000" cy="2971800"/>
          </a:xfrm>
          <a:prstGeom prst="rect">
            <a:avLst/>
          </a:prstGeom>
          <a:noFill/>
        </p:spPr>
      </p:pic>
      <p:pic>
        <p:nvPicPr>
          <p:cNvPr id="5123" name="Picture 3" descr="C:\Users\tad\Desktop\Amir\Project\R1\50.jpg"/>
          <p:cNvPicPr>
            <a:picLocks noChangeAspect="1" noChangeArrowheads="1"/>
          </p:cNvPicPr>
          <p:nvPr/>
        </p:nvPicPr>
        <p:blipFill>
          <a:blip r:embed="rId3" cstate="print"/>
          <a:srcRect/>
          <a:stretch>
            <a:fillRect/>
          </a:stretch>
        </p:blipFill>
        <p:spPr bwMode="auto">
          <a:xfrm>
            <a:off x="1752600" y="2971800"/>
            <a:ext cx="2514600" cy="2971800"/>
          </a:xfrm>
          <a:prstGeom prst="rect">
            <a:avLst/>
          </a:prstGeom>
          <a:noFill/>
        </p:spPr>
      </p:pic>
      <p:pic>
        <p:nvPicPr>
          <p:cNvPr id="5124" name="Picture 4" descr="C:\Users\tad\Desktop\Amir\Project\R1\52.jpg"/>
          <p:cNvPicPr>
            <a:picLocks noChangeAspect="1" noChangeArrowheads="1"/>
          </p:cNvPicPr>
          <p:nvPr/>
        </p:nvPicPr>
        <p:blipFill>
          <a:blip r:embed="rId4" cstate="print"/>
          <a:srcRect/>
          <a:stretch>
            <a:fillRect/>
          </a:stretch>
        </p:blipFill>
        <p:spPr bwMode="auto">
          <a:xfrm>
            <a:off x="4267200" y="2971800"/>
            <a:ext cx="2667000" cy="2971800"/>
          </a:xfrm>
          <a:prstGeom prst="rect">
            <a:avLst/>
          </a:prstGeom>
          <a:noFill/>
        </p:spPr>
      </p:pic>
      <p:pic>
        <p:nvPicPr>
          <p:cNvPr id="5125" name="Picture 5" descr="C:\Users\tad\Desktop\Amir\Project\R1\53.jpg"/>
          <p:cNvPicPr>
            <a:picLocks noChangeAspect="1" noChangeArrowheads="1"/>
          </p:cNvPicPr>
          <p:nvPr/>
        </p:nvPicPr>
        <p:blipFill>
          <a:blip r:embed="rId5" cstate="print"/>
          <a:srcRect/>
          <a:stretch>
            <a:fillRect/>
          </a:stretch>
        </p:blipFill>
        <p:spPr bwMode="auto">
          <a:xfrm>
            <a:off x="6400800" y="2971800"/>
            <a:ext cx="2743200" cy="2971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323</Words>
  <Application>Microsoft Office PowerPoint</Application>
  <PresentationFormat>On-screen Show (4:3)</PresentationFormat>
  <Paragraphs>25</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Equation</vt:lpstr>
      <vt:lpstr>Advanced Methods for Information Representation</vt:lpstr>
      <vt:lpstr>Slide 2</vt:lpstr>
      <vt:lpstr>Slide 3</vt:lpstr>
      <vt:lpstr>Slide 4</vt:lpstr>
      <vt:lpstr>Slide 5</vt:lpstr>
      <vt:lpstr>Slide 6</vt:lpstr>
      <vt:lpstr>Slide 7</vt:lpstr>
      <vt:lpstr>Thresholding &amp;amplification </vt:lpstr>
      <vt:lpstr>Shifting detail coefficients</vt:lpstr>
      <vt:lpstr>PSNR VS Thresholding</vt:lpstr>
      <vt:lpstr>PSNR VS Shifting</vt:lpstr>
      <vt:lpstr>Amplification of thresholded detail coeff.</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tad</dc:creator>
  <cp:lastModifiedBy>tad</cp:lastModifiedBy>
  <cp:revision>13</cp:revision>
  <dcterms:created xsi:type="dcterms:W3CDTF">2014-11-24T05:59:12Z</dcterms:created>
  <dcterms:modified xsi:type="dcterms:W3CDTF">2014-12-09T13:32:56Z</dcterms:modified>
</cp:coreProperties>
</file>