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7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1EB9AE-1906-734E-A8DC-0766F711AB10}" v="75" dt="2024-07-10T14:32:42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37"/>
    <p:restoredTop sz="94638"/>
  </p:normalViewPr>
  <p:slideViewPr>
    <p:cSldViewPr snapToGrid="0">
      <p:cViewPr>
        <p:scale>
          <a:sx n="107" d="100"/>
          <a:sy n="107" d="100"/>
        </p:scale>
        <p:origin x="24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4516-C392-3316-08AA-9ECC9FA1D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37874-3FE6-247F-F13C-400FABAB8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C1D2B-1EF6-3891-56C4-7247559D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6526-E0DA-744C-8B34-40537DA649B1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C6854-BF3C-F445-2B71-6F671014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753D7-CB86-818D-611A-8B0A11C3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8103-8876-3048-8EED-F2740419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9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0D60-FA38-AA0C-667E-F38026C1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CC3FD-E80F-3DC1-567D-0BED5470F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8F737-1062-5E92-69F2-47F0507C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6526-E0DA-744C-8B34-40537DA649B1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F582C-95D7-2974-EF13-37F5AAA46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61DCA-CD80-E718-C8A7-CEA694B0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8103-8876-3048-8EED-F2740419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4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C91E1E-402F-42C0-7A49-D332197AF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F3BEF-AAEB-9715-3C00-4F6AF56F6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676F7-99B0-F396-1A00-61FC070B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6526-E0DA-744C-8B34-40537DA649B1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D01F-2898-70C1-BAE8-5EECA33C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12687-3145-ADB0-E5D5-568F79B4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8103-8876-3048-8EED-F2740419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1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3CC0-9D97-ADFF-A417-0C2698244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1732-662B-8BFF-0456-19ADF227B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93385-4A06-37F7-5959-6CA8A73D8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6526-E0DA-744C-8B34-40537DA649B1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939C4-4380-B44B-44E3-9A28C140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F1523-2331-DF7B-1BA3-70F54A3D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8103-8876-3048-8EED-F2740419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3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D8A6-FE8D-5A0B-2B31-39174D67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8E024-C10A-EBB9-F860-C74057B51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AAD71-2FC7-F009-4AED-28C99360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6526-E0DA-744C-8B34-40537DA649B1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62729-48B4-2C53-9965-023F536A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1909B-D35D-BD11-5922-91A83C8A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8103-8876-3048-8EED-F2740419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4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2B30-69BD-7BF3-7BEE-71A7C233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5C454-32DB-B5E5-04D8-B089F8F34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FE1C5-9D00-BAF5-0741-A9BCBF7E8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B37DB-2F63-955F-58A2-4BE3B50DE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6526-E0DA-744C-8B34-40537DA649B1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D7AD5-7702-5A46-6B33-BEF3BCB1B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FA8C8-92CA-4E89-2896-EF276932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8103-8876-3048-8EED-F2740419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3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F98A-F874-208E-B948-D3A487A58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6E212-0CF7-E222-DD07-9114FCFF2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1050-5D4A-98D8-5D77-DDDE2EBBA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A3564-0756-68C6-F794-7561ABFDC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CC76C-6FC2-932C-A857-A508D4586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EC2D30-DE5C-EA70-2229-56FB28F8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6526-E0DA-744C-8B34-40537DA649B1}" type="datetimeFigureOut">
              <a:rPr lang="en-US" smtClean="0"/>
              <a:t>7/8/24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677312-76CE-5ADA-0476-97A03414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92549F-0EEE-11B4-3ABF-8682CBA6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8103-8876-3048-8EED-F2740419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1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0FCD-4838-F0E4-9C96-7E0E40EB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77477-C9B4-EB44-D0AB-F3E89D20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6526-E0DA-744C-8B34-40537DA649B1}" type="datetimeFigureOut">
              <a:rPr lang="en-US" smtClean="0"/>
              <a:t>7/8/24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C6467-6307-7BB5-9A44-CC3D1A8F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88C3C-F6B7-B1EA-53D4-BEC4BB98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8103-8876-3048-8EED-F2740419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7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0884D1-BEFD-B954-2727-EAC8DCCA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6526-E0DA-744C-8B34-40537DA649B1}" type="datetimeFigureOut">
              <a:rPr lang="en-US" smtClean="0"/>
              <a:t>7/8/24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76FC8-492C-CD4A-5705-6BFCEDF5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E4F09-073A-3945-ACE1-CE17556A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8103-8876-3048-8EED-F2740419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9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363E-D20F-C75E-31C3-4AAB61AA5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C0CAF-1667-C39A-F491-50E73CD70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1C038-8C44-75C8-ECE1-919B792CE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D5912-2083-2797-6687-27218108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6526-E0DA-744C-8B34-40537DA649B1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CAB99-08EA-1DFB-278F-ACA1EC3B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F6429-38D6-F18D-BF4E-BA9C96A8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8103-8876-3048-8EED-F2740419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7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1133-4D54-1080-A03D-3F2B2503D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53085-CFB3-E625-0242-E9854E608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907DB-84DF-0E31-78A4-054FC8838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68A5B-3FE7-36B8-22DC-54FB1A22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6526-E0DA-744C-8B34-40537DA649B1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587F1-E68D-0933-C201-18FAC2910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70734-D6CF-D44E-3F0A-7AC2F2E9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8103-8876-3048-8EED-F2740419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DBDA5F-6F6D-7AD3-0C55-83DA38A6A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91BD7-A8FD-B742-F3E3-10E282BF4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283FF-5FA2-9A49-870D-5BD901E76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A66526-E0DA-744C-8B34-40537DA649B1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3DC23-9EDE-5E65-862E-938E67D87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6416C-ED50-63FD-D512-163EE044E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428103-8876-3048-8EED-F2740419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5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281CE53-EEA9-BE7E-2FED-88477B8CA71B}"/>
              </a:ext>
            </a:extLst>
          </p:cNvPr>
          <p:cNvSpPr/>
          <p:nvPr/>
        </p:nvSpPr>
        <p:spPr>
          <a:xfrm>
            <a:off x="277676" y="5341205"/>
            <a:ext cx="1936653" cy="5288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NMES (kcal)</a:t>
            </a:r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7BC8046-F415-0C73-954D-28C3192615CD}"/>
              </a:ext>
            </a:extLst>
          </p:cNvPr>
          <p:cNvSpPr/>
          <p:nvPr/>
        </p:nvSpPr>
        <p:spPr>
          <a:xfrm>
            <a:off x="277676" y="4727977"/>
            <a:ext cx="1936653" cy="5288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tarch (kcal)</a:t>
            </a:r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71A95C8-2E8C-DECD-FF50-9BFFAF318DCB}"/>
              </a:ext>
            </a:extLst>
          </p:cNvPr>
          <p:cNvSpPr/>
          <p:nvPr/>
        </p:nvSpPr>
        <p:spPr>
          <a:xfrm>
            <a:off x="277676" y="3979814"/>
            <a:ext cx="1936653" cy="52881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ntrinsic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S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ugar (kcal)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C6BF662-BC20-F67E-C167-B3BABEFB5580}"/>
              </a:ext>
            </a:extLst>
          </p:cNvPr>
          <p:cNvSpPr/>
          <p:nvPr/>
        </p:nvSpPr>
        <p:spPr>
          <a:xfrm>
            <a:off x="9283193" y="1713145"/>
            <a:ext cx="2107099" cy="5288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BMI (kg/m)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1C5001E-4616-5062-72E1-5610A5776258}"/>
              </a:ext>
            </a:extLst>
          </p:cNvPr>
          <p:cNvSpPr/>
          <p:nvPr/>
        </p:nvSpPr>
        <p:spPr>
          <a:xfrm>
            <a:off x="9283191" y="2608446"/>
            <a:ext cx="2107099" cy="528810"/>
          </a:xfrm>
          <a:prstGeom prst="roundRect">
            <a:avLst/>
          </a:prstGeom>
          <a:solidFill>
            <a:schemeClr val="accent1">
              <a:alpha val="1543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ody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 (%)</a:t>
            </a:r>
            <a:endParaRPr lang="en-US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C48D8EE-8673-0B9B-F95F-BBEA36BAD59D}"/>
              </a:ext>
            </a:extLst>
          </p:cNvPr>
          <p:cNvSpPr/>
          <p:nvPr/>
        </p:nvSpPr>
        <p:spPr>
          <a:xfrm>
            <a:off x="9250809" y="3203437"/>
            <a:ext cx="2107099" cy="528810"/>
          </a:xfrm>
          <a:prstGeom prst="roundRect">
            <a:avLst/>
          </a:prstGeom>
          <a:solidFill>
            <a:schemeClr val="accent1">
              <a:alpha val="1543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Waist Circumference (cm)</a:t>
            </a:r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B13C59A-6475-0934-F698-BBE21390FAEC}"/>
              </a:ext>
            </a:extLst>
          </p:cNvPr>
          <p:cNvSpPr/>
          <p:nvPr/>
        </p:nvSpPr>
        <p:spPr>
          <a:xfrm>
            <a:off x="3130882" y="588064"/>
            <a:ext cx="3673053" cy="217585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Age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Gender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Center ID</a:t>
            </a:r>
            <a:endParaRPr lang="en-US" dirty="0"/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lcohol (kcal)</a:t>
            </a:r>
            <a:endParaRPr lang="en-US" dirty="0"/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Saturated F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 (kcal)</a:t>
            </a:r>
            <a:endParaRPr lang="en-US" dirty="0"/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rotein (kcal)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Fiber (kcal)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32F3DF95-CCFC-71ED-BADE-83541C190450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 flipV="1">
            <a:off x="2214329" y="1713145"/>
            <a:ext cx="8122414" cy="2531074"/>
          </a:xfrm>
          <a:prstGeom prst="curvedConnector4">
            <a:avLst>
              <a:gd name="adj1" fmla="val 64130"/>
              <a:gd name="adj2" fmla="val 1090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DA8C15CA-892D-C4D4-DE52-967760D6E2D5}"/>
              </a:ext>
            </a:extLst>
          </p:cNvPr>
          <p:cNvCxnSpPr>
            <a:cxnSpLocks/>
            <a:stCxn id="26" idx="1"/>
            <a:endCxn id="14" idx="1"/>
          </p:cNvCxnSpPr>
          <p:nvPr/>
        </p:nvCxnSpPr>
        <p:spPr>
          <a:xfrm rot="10800000" flipV="1">
            <a:off x="277676" y="1675992"/>
            <a:ext cx="2853206" cy="3929617"/>
          </a:xfrm>
          <a:prstGeom prst="curvedConnector3">
            <a:avLst>
              <a:gd name="adj1" fmla="val 10801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9AEF97CD-C2B6-C4D5-1F46-4B47E3A8F1D0}"/>
              </a:ext>
            </a:extLst>
          </p:cNvPr>
          <p:cNvCxnSpPr>
            <a:cxnSpLocks/>
            <a:stCxn id="26" idx="1"/>
            <a:endCxn id="15" idx="1"/>
          </p:cNvCxnSpPr>
          <p:nvPr/>
        </p:nvCxnSpPr>
        <p:spPr>
          <a:xfrm rot="10800000" flipV="1">
            <a:off x="277676" y="1675992"/>
            <a:ext cx="2853206" cy="3316389"/>
          </a:xfrm>
          <a:prstGeom prst="curvedConnector3">
            <a:avLst>
              <a:gd name="adj1" fmla="val 10801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C78E10C-EF4A-6671-0028-D5AF215BF648}"/>
              </a:ext>
            </a:extLst>
          </p:cNvPr>
          <p:cNvSpPr/>
          <p:nvPr/>
        </p:nvSpPr>
        <p:spPr>
          <a:xfrm>
            <a:off x="4711357" y="4501782"/>
            <a:ext cx="3233235" cy="227141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Remaining Energy (kcal) =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 Total 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nergy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ntake (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kcal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–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ntrinsic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ugar (kcal)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–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lcohol (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kcal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 –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 (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kcal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 – Protein (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kcal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 – Fiber (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kcal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</a:p>
        </p:txBody>
      </p:sp>
      <p:cxnSp>
        <p:nvCxnSpPr>
          <p:cNvPr id="146" name="Curved Connector 145">
            <a:extLst>
              <a:ext uri="{FF2B5EF4-FFF2-40B4-BE49-F238E27FC236}">
                <a16:creationId xmlns:a16="http://schemas.microsoft.com/office/drawing/2014/main" id="{A1681C63-7522-BEC3-91B0-7521C54171EB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2214329" y="4992382"/>
            <a:ext cx="2497028" cy="645108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>
            <a:extLst>
              <a:ext uri="{FF2B5EF4-FFF2-40B4-BE49-F238E27FC236}">
                <a16:creationId xmlns:a16="http://schemas.microsoft.com/office/drawing/2014/main" id="{93CDEB7C-3497-BC09-615F-6CA9DA0F8D11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>
            <a:off x="2214329" y="5605610"/>
            <a:ext cx="2497028" cy="31880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3D326AF-48E4-9C7D-8505-C544FA8D324D}"/>
              </a:ext>
            </a:extLst>
          </p:cNvPr>
          <p:cNvSpPr txBox="1"/>
          <p:nvPr/>
        </p:nvSpPr>
        <p:spPr>
          <a:xfrm>
            <a:off x="2238468" y="84802"/>
            <a:ext cx="5141840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Anthro Model – Model 3 DAG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3EE371FE-46C2-A11B-F528-5B4283C9E842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 flipV="1">
            <a:off x="7944592" y="1977550"/>
            <a:ext cx="1338601" cy="3659940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90649BF5-47B2-6DB3-3DC5-8C8094A1A792}"/>
              </a:ext>
            </a:extLst>
          </p:cNvPr>
          <p:cNvCxnSpPr>
            <a:cxnSpLocks/>
            <a:stCxn id="8" idx="0"/>
            <a:endCxn id="17" idx="3"/>
          </p:cNvCxnSpPr>
          <p:nvPr/>
        </p:nvCxnSpPr>
        <p:spPr>
          <a:xfrm rot="16200000" flipV="1">
            <a:off x="4142371" y="2316178"/>
            <a:ext cx="257563" cy="4113646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7C25BFF-7E63-CA6C-FAD8-4640511F8E18}"/>
              </a:ext>
            </a:extLst>
          </p:cNvPr>
          <p:cNvSpPr txBox="1"/>
          <p:nvPr/>
        </p:nvSpPr>
        <p:spPr>
          <a:xfrm>
            <a:off x="4499463" y="3283176"/>
            <a:ext cx="249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Isolated Direct effect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F0B5EEF-B5B4-6D51-77F6-660A651694BE}"/>
              </a:ext>
            </a:extLst>
          </p:cNvPr>
          <p:cNvSpPr/>
          <p:nvPr/>
        </p:nvSpPr>
        <p:spPr>
          <a:xfrm>
            <a:off x="9429066" y="4104199"/>
            <a:ext cx="1963202" cy="38222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Confounders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17DC06E-4DCC-4301-3A82-482A26146864}"/>
              </a:ext>
            </a:extLst>
          </p:cNvPr>
          <p:cNvSpPr/>
          <p:nvPr/>
        </p:nvSpPr>
        <p:spPr>
          <a:xfrm>
            <a:off x="9429066" y="4557857"/>
            <a:ext cx="1963202" cy="38222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Predictor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0A26751-AA70-2E4F-9B2B-4E36C22171B2}"/>
              </a:ext>
            </a:extLst>
          </p:cNvPr>
          <p:cNvSpPr/>
          <p:nvPr/>
        </p:nvSpPr>
        <p:spPr>
          <a:xfrm>
            <a:off x="9429066" y="5018128"/>
            <a:ext cx="1963202" cy="38222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Outcome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E725BA-A7A6-3A6D-997A-DCE6D74DC340}"/>
              </a:ext>
            </a:extLst>
          </p:cNvPr>
          <p:cNvSpPr txBox="1"/>
          <p:nvPr/>
        </p:nvSpPr>
        <p:spPr>
          <a:xfrm>
            <a:off x="8893706" y="3798428"/>
            <a:ext cx="144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2F48915-CA66-D259-F443-9D4E80D24134}"/>
              </a:ext>
            </a:extLst>
          </p:cNvPr>
          <p:cNvSpPr/>
          <p:nvPr/>
        </p:nvSpPr>
        <p:spPr>
          <a:xfrm>
            <a:off x="9429067" y="5478399"/>
            <a:ext cx="1963202" cy="38222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Not included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AD778CE-9431-62A1-EEDD-FE73A995C929}"/>
              </a:ext>
            </a:extLst>
          </p:cNvPr>
          <p:cNvSpPr/>
          <p:nvPr/>
        </p:nvSpPr>
        <p:spPr>
          <a:xfrm>
            <a:off x="9427088" y="5938670"/>
            <a:ext cx="1963202" cy="382221"/>
          </a:xfrm>
          <a:prstGeom prst="roundRect">
            <a:avLst/>
          </a:prstGeom>
          <a:solidFill>
            <a:schemeClr val="accent1">
              <a:alpha val="1543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Not included</a:t>
            </a:r>
            <a:endParaRPr lang="en-US" dirty="0"/>
          </a:p>
        </p:txBody>
      </p:sp>
      <p:cxnSp>
        <p:nvCxnSpPr>
          <p:cNvPr id="121" name="Curved Connector 120">
            <a:extLst>
              <a:ext uri="{FF2B5EF4-FFF2-40B4-BE49-F238E27FC236}">
                <a16:creationId xmlns:a16="http://schemas.microsoft.com/office/drawing/2014/main" id="{CBEB7591-03BA-9DD6-2DB3-7E1370D00CA5}"/>
              </a:ext>
            </a:extLst>
          </p:cNvPr>
          <p:cNvCxnSpPr>
            <a:cxnSpLocks/>
            <a:stCxn id="26" idx="1"/>
            <a:endCxn id="17" idx="0"/>
          </p:cNvCxnSpPr>
          <p:nvPr/>
        </p:nvCxnSpPr>
        <p:spPr>
          <a:xfrm rot="10800000" flipV="1">
            <a:off x="1246004" y="1675992"/>
            <a:ext cx="1884879" cy="2303821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urved Connector 130">
            <a:extLst>
              <a:ext uri="{FF2B5EF4-FFF2-40B4-BE49-F238E27FC236}">
                <a16:creationId xmlns:a16="http://schemas.microsoft.com/office/drawing/2014/main" id="{B22D18E5-F2A0-6B80-6B2A-5082EDBD8E61}"/>
              </a:ext>
            </a:extLst>
          </p:cNvPr>
          <p:cNvCxnSpPr>
            <a:cxnSpLocks/>
            <a:stCxn id="26" idx="3"/>
            <a:endCxn id="19" idx="1"/>
          </p:cNvCxnSpPr>
          <p:nvPr/>
        </p:nvCxnSpPr>
        <p:spPr>
          <a:xfrm>
            <a:off x="6803935" y="1675993"/>
            <a:ext cx="2479258" cy="301557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79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281CE53-EEA9-BE7E-2FED-88477B8CA71B}"/>
              </a:ext>
            </a:extLst>
          </p:cNvPr>
          <p:cNvSpPr/>
          <p:nvPr/>
        </p:nvSpPr>
        <p:spPr>
          <a:xfrm>
            <a:off x="277676" y="5341205"/>
            <a:ext cx="1936653" cy="5288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NMES (kcal)</a:t>
            </a:r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7BC8046-F415-0C73-954D-28C3192615CD}"/>
              </a:ext>
            </a:extLst>
          </p:cNvPr>
          <p:cNvSpPr/>
          <p:nvPr/>
        </p:nvSpPr>
        <p:spPr>
          <a:xfrm>
            <a:off x="277676" y="4727977"/>
            <a:ext cx="1936653" cy="5288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tarch (kcal)</a:t>
            </a:r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71A95C8-2E8C-DECD-FF50-9BFFAF318DCB}"/>
              </a:ext>
            </a:extLst>
          </p:cNvPr>
          <p:cNvSpPr/>
          <p:nvPr/>
        </p:nvSpPr>
        <p:spPr>
          <a:xfrm>
            <a:off x="277676" y="3979814"/>
            <a:ext cx="1936653" cy="52881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ntrinsic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S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ugar (kcal)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B13C59A-6475-0934-F698-BBE21390FAEC}"/>
              </a:ext>
            </a:extLst>
          </p:cNvPr>
          <p:cNvSpPr/>
          <p:nvPr/>
        </p:nvSpPr>
        <p:spPr>
          <a:xfrm>
            <a:off x="3130882" y="588063"/>
            <a:ext cx="3673053" cy="220451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Age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Gender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Center ID</a:t>
            </a:r>
            <a:endParaRPr lang="en-US" dirty="0"/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lcohol (kcal)</a:t>
            </a:r>
            <a:endParaRPr lang="en-US" dirty="0"/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Saturated F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 (kcal)</a:t>
            </a:r>
            <a:endParaRPr lang="en-US" dirty="0"/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rotein (kcal)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Fiber (kcal)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Body Fat (%)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32F3DF95-CCFC-71ED-BADE-83541C190450}"/>
              </a:ext>
            </a:extLst>
          </p:cNvPr>
          <p:cNvCxnSpPr>
            <a:cxnSpLocks/>
            <a:stCxn id="17" idx="3"/>
            <a:endCxn id="2" idx="0"/>
          </p:cNvCxnSpPr>
          <p:nvPr/>
        </p:nvCxnSpPr>
        <p:spPr>
          <a:xfrm flipV="1">
            <a:off x="2214329" y="1424626"/>
            <a:ext cx="8195350" cy="2819593"/>
          </a:xfrm>
          <a:prstGeom prst="curvedConnector4">
            <a:avLst>
              <a:gd name="adj1" fmla="val 68640"/>
              <a:gd name="adj2" fmla="val 1081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DA8C15CA-892D-C4D4-DE52-967760D6E2D5}"/>
              </a:ext>
            </a:extLst>
          </p:cNvPr>
          <p:cNvCxnSpPr>
            <a:cxnSpLocks/>
            <a:stCxn id="26" idx="1"/>
            <a:endCxn id="14" idx="1"/>
          </p:cNvCxnSpPr>
          <p:nvPr/>
        </p:nvCxnSpPr>
        <p:spPr>
          <a:xfrm rot="10800000" flipV="1">
            <a:off x="277676" y="1690320"/>
            <a:ext cx="2853206" cy="3915290"/>
          </a:xfrm>
          <a:prstGeom prst="curvedConnector3">
            <a:avLst>
              <a:gd name="adj1" fmla="val 10801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9AEF97CD-C2B6-C4D5-1F46-4B47E3A8F1D0}"/>
              </a:ext>
            </a:extLst>
          </p:cNvPr>
          <p:cNvCxnSpPr>
            <a:cxnSpLocks/>
            <a:stCxn id="26" idx="1"/>
            <a:endCxn id="15" idx="1"/>
          </p:cNvCxnSpPr>
          <p:nvPr/>
        </p:nvCxnSpPr>
        <p:spPr>
          <a:xfrm rot="10800000" flipV="1">
            <a:off x="277676" y="1690320"/>
            <a:ext cx="2853206" cy="3302062"/>
          </a:xfrm>
          <a:prstGeom prst="curvedConnector3">
            <a:avLst>
              <a:gd name="adj1" fmla="val 10801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C78E10C-EF4A-6671-0028-D5AF215BF648}"/>
              </a:ext>
            </a:extLst>
          </p:cNvPr>
          <p:cNvSpPr/>
          <p:nvPr/>
        </p:nvSpPr>
        <p:spPr>
          <a:xfrm>
            <a:off x="4711357" y="4501782"/>
            <a:ext cx="3233235" cy="227141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Remaining Energy (kcal) =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 Total 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nergy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ntake (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kcal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–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ntrinsic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ugar (kcal)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–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lcohol (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kcal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 –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 (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kcal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 – Protein (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kcal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 – Fiber (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kcal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</a:p>
        </p:txBody>
      </p:sp>
      <p:cxnSp>
        <p:nvCxnSpPr>
          <p:cNvPr id="146" name="Curved Connector 145">
            <a:extLst>
              <a:ext uri="{FF2B5EF4-FFF2-40B4-BE49-F238E27FC236}">
                <a16:creationId xmlns:a16="http://schemas.microsoft.com/office/drawing/2014/main" id="{A1681C63-7522-BEC3-91B0-7521C54171EB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2214329" y="4992382"/>
            <a:ext cx="2497028" cy="645108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>
            <a:extLst>
              <a:ext uri="{FF2B5EF4-FFF2-40B4-BE49-F238E27FC236}">
                <a16:creationId xmlns:a16="http://schemas.microsoft.com/office/drawing/2014/main" id="{93CDEB7C-3497-BC09-615F-6CA9DA0F8D11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>
            <a:off x="2214329" y="5605610"/>
            <a:ext cx="2497028" cy="31880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3D326AF-48E4-9C7D-8505-C544FA8D324D}"/>
              </a:ext>
            </a:extLst>
          </p:cNvPr>
          <p:cNvSpPr txBox="1"/>
          <p:nvPr/>
        </p:nvSpPr>
        <p:spPr>
          <a:xfrm>
            <a:off x="2238468" y="84802"/>
            <a:ext cx="5141840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Blood Model – Model 3 DAG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3EE371FE-46C2-A11B-F528-5B4283C9E842}"/>
              </a:ext>
            </a:extLst>
          </p:cNvPr>
          <p:cNvCxnSpPr>
            <a:cxnSpLocks/>
            <a:stCxn id="8" idx="3"/>
            <a:endCxn id="2" idx="1"/>
          </p:cNvCxnSpPr>
          <p:nvPr/>
        </p:nvCxnSpPr>
        <p:spPr>
          <a:xfrm flipV="1">
            <a:off x="7944592" y="1689031"/>
            <a:ext cx="1411537" cy="3948459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90649BF5-47B2-6DB3-3DC5-8C8094A1A792}"/>
              </a:ext>
            </a:extLst>
          </p:cNvPr>
          <p:cNvCxnSpPr>
            <a:cxnSpLocks/>
            <a:stCxn id="8" idx="0"/>
            <a:endCxn id="17" idx="3"/>
          </p:cNvCxnSpPr>
          <p:nvPr/>
        </p:nvCxnSpPr>
        <p:spPr>
          <a:xfrm rot="16200000" flipV="1">
            <a:off x="4142371" y="2316178"/>
            <a:ext cx="257563" cy="4113646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7C25BFF-7E63-CA6C-FAD8-4640511F8E18}"/>
              </a:ext>
            </a:extLst>
          </p:cNvPr>
          <p:cNvSpPr txBox="1"/>
          <p:nvPr/>
        </p:nvSpPr>
        <p:spPr>
          <a:xfrm>
            <a:off x="4499463" y="3283176"/>
            <a:ext cx="249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Isolated Direct effect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F0B5EEF-B5B4-6D51-77F6-660A651694BE}"/>
              </a:ext>
            </a:extLst>
          </p:cNvPr>
          <p:cNvSpPr/>
          <p:nvPr/>
        </p:nvSpPr>
        <p:spPr>
          <a:xfrm>
            <a:off x="9429066" y="4104199"/>
            <a:ext cx="1963202" cy="38222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Confounders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17DC06E-4DCC-4301-3A82-482A26146864}"/>
              </a:ext>
            </a:extLst>
          </p:cNvPr>
          <p:cNvSpPr/>
          <p:nvPr/>
        </p:nvSpPr>
        <p:spPr>
          <a:xfrm>
            <a:off x="9429066" y="4557857"/>
            <a:ext cx="1963202" cy="38222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Predictor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0A26751-AA70-2E4F-9B2B-4E36C22171B2}"/>
              </a:ext>
            </a:extLst>
          </p:cNvPr>
          <p:cNvSpPr/>
          <p:nvPr/>
        </p:nvSpPr>
        <p:spPr>
          <a:xfrm>
            <a:off x="9429066" y="5018128"/>
            <a:ext cx="1963202" cy="38222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Outcome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E725BA-A7A6-3A6D-997A-DCE6D74DC340}"/>
              </a:ext>
            </a:extLst>
          </p:cNvPr>
          <p:cNvSpPr txBox="1"/>
          <p:nvPr/>
        </p:nvSpPr>
        <p:spPr>
          <a:xfrm>
            <a:off x="8893706" y="3798428"/>
            <a:ext cx="144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2F48915-CA66-D259-F443-9D4E80D24134}"/>
              </a:ext>
            </a:extLst>
          </p:cNvPr>
          <p:cNvSpPr/>
          <p:nvPr/>
        </p:nvSpPr>
        <p:spPr>
          <a:xfrm>
            <a:off x="9429067" y="5478399"/>
            <a:ext cx="1963202" cy="38222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Not included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AD778CE-9431-62A1-EEDD-FE73A995C929}"/>
              </a:ext>
            </a:extLst>
          </p:cNvPr>
          <p:cNvSpPr/>
          <p:nvPr/>
        </p:nvSpPr>
        <p:spPr>
          <a:xfrm>
            <a:off x="9427088" y="5938670"/>
            <a:ext cx="1963202" cy="382221"/>
          </a:xfrm>
          <a:prstGeom prst="roundRect">
            <a:avLst/>
          </a:prstGeom>
          <a:solidFill>
            <a:schemeClr val="accent1">
              <a:alpha val="1543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Not included</a:t>
            </a:r>
            <a:endParaRPr lang="en-US" dirty="0"/>
          </a:p>
        </p:txBody>
      </p:sp>
      <p:cxnSp>
        <p:nvCxnSpPr>
          <p:cNvPr id="121" name="Curved Connector 120">
            <a:extLst>
              <a:ext uri="{FF2B5EF4-FFF2-40B4-BE49-F238E27FC236}">
                <a16:creationId xmlns:a16="http://schemas.microsoft.com/office/drawing/2014/main" id="{CBEB7591-03BA-9DD6-2DB3-7E1370D00CA5}"/>
              </a:ext>
            </a:extLst>
          </p:cNvPr>
          <p:cNvCxnSpPr>
            <a:cxnSpLocks/>
            <a:stCxn id="26" idx="1"/>
            <a:endCxn id="17" idx="0"/>
          </p:cNvCxnSpPr>
          <p:nvPr/>
        </p:nvCxnSpPr>
        <p:spPr>
          <a:xfrm rot="10800000" flipV="1">
            <a:off x="1246004" y="1690320"/>
            <a:ext cx="1884879" cy="2289494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urved Connector 130">
            <a:extLst>
              <a:ext uri="{FF2B5EF4-FFF2-40B4-BE49-F238E27FC236}">
                <a16:creationId xmlns:a16="http://schemas.microsoft.com/office/drawing/2014/main" id="{B22D18E5-F2A0-6B80-6B2A-5082EDBD8E61}"/>
              </a:ext>
            </a:extLst>
          </p:cNvPr>
          <p:cNvCxnSpPr>
            <a:cxnSpLocks/>
            <a:stCxn id="26" idx="3"/>
            <a:endCxn id="2" idx="1"/>
          </p:cNvCxnSpPr>
          <p:nvPr/>
        </p:nvCxnSpPr>
        <p:spPr>
          <a:xfrm flipV="1">
            <a:off x="6803935" y="1689031"/>
            <a:ext cx="2552194" cy="1289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52FA778-8E68-F398-588A-2893DD9447C4}"/>
              </a:ext>
            </a:extLst>
          </p:cNvPr>
          <p:cNvSpPr/>
          <p:nvPr/>
        </p:nvSpPr>
        <p:spPr>
          <a:xfrm>
            <a:off x="9356129" y="1424626"/>
            <a:ext cx="2107099" cy="5288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HDL (mmol/L)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4AD89BF-8096-914C-4FFE-5B92246EA02A}"/>
              </a:ext>
            </a:extLst>
          </p:cNvPr>
          <p:cNvSpPr/>
          <p:nvPr/>
        </p:nvSpPr>
        <p:spPr>
          <a:xfrm>
            <a:off x="9356128" y="2083403"/>
            <a:ext cx="2107099" cy="528810"/>
          </a:xfrm>
          <a:prstGeom prst="roundRect">
            <a:avLst/>
          </a:prstGeom>
          <a:solidFill>
            <a:schemeClr val="accent1">
              <a:alpha val="1543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LDL (mmol/L)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AA882D5-1F9D-9E22-AB71-1E520C86B479}"/>
              </a:ext>
            </a:extLst>
          </p:cNvPr>
          <p:cNvSpPr/>
          <p:nvPr/>
        </p:nvSpPr>
        <p:spPr>
          <a:xfrm>
            <a:off x="9356127" y="2647427"/>
            <a:ext cx="2107099" cy="528810"/>
          </a:xfrm>
          <a:prstGeom prst="roundRect">
            <a:avLst/>
          </a:prstGeom>
          <a:solidFill>
            <a:schemeClr val="accent1">
              <a:alpha val="1543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riglycerides (mmol/L)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C9934B9-6ECB-2BEA-3982-C2F31CEA83F3}"/>
              </a:ext>
            </a:extLst>
          </p:cNvPr>
          <p:cNvSpPr/>
          <p:nvPr/>
        </p:nvSpPr>
        <p:spPr>
          <a:xfrm>
            <a:off x="9356127" y="3226312"/>
            <a:ext cx="2107099" cy="528810"/>
          </a:xfrm>
          <a:prstGeom prst="roundRect">
            <a:avLst/>
          </a:prstGeom>
          <a:solidFill>
            <a:schemeClr val="accent1">
              <a:alpha val="1543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HbA1c (%)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65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10385</TotalTime>
  <Words>229</Words>
  <Application>Microsoft Macintosh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Della Corte</dc:creator>
  <cp:lastModifiedBy>Dennis Della Corte</cp:lastModifiedBy>
  <cp:revision>8</cp:revision>
  <dcterms:created xsi:type="dcterms:W3CDTF">2024-06-15T06:35:52Z</dcterms:created>
  <dcterms:modified xsi:type="dcterms:W3CDTF">2024-07-10T14:35:31Z</dcterms:modified>
</cp:coreProperties>
</file>