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5.jpg" ContentType="image/jpg"/>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5"/>
  </p:notesMasterIdLst>
  <p:sldIdLst>
    <p:sldId id="256" r:id="rId2"/>
    <p:sldId id="308" r:id="rId3"/>
    <p:sldId id="286" r:id="rId4"/>
    <p:sldId id="287" r:id="rId5"/>
    <p:sldId id="307" r:id="rId6"/>
    <p:sldId id="288" r:id="rId7"/>
    <p:sldId id="291" r:id="rId8"/>
    <p:sldId id="292" r:id="rId9"/>
    <p:sldId id="293" r:id="rId10"/>
    <p:sldId id="294" r:id="rId11"/>
    <p:sldId id="295" r:id="rId12"/>
    <p:sldId id="296" r:id="rId13"/>
    <p:sldId id="297" r:id="rId14"/>
    <p:sldId id="309" r:id="rId15"/>
    <p:sldId id="298" r:id="rId16"/>
    <p:sldId id="299" r:id="rId17"/>
    <p:sldId id="300" r:id="rId18"/>
    <p:sldId id="301" r:id="rId19"/>
    <p:sldId id="302" r:id="rId20"/>
    <p:sldId id="303" r:id="rId21"/>
    <p:sldId id="290" r:id="rId22"/>
    <p:sldId id="285" r:id="rId23"/>
    <p:sldId id="284" r:id="rId2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691"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0775419-34D2-4C55-8888-8E2C2D933544}" type="datetimeFigureOut">
              <a:rPr lang="en-US" smtClean="0"/>
              <a:t>11/21/2022</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DB3A9A3-7B28-466E-B711-2B5DA7DA4424}" type="slidenum">
              <a:rPr lang="en-US" smtClean="0"/>
              <a:t>‹#›</a:t>
            </a:fld>
            <a:endParaRPr lang="en-US"/>
          </a:p>
        </p:txBody>
      </p:sp>
    </p:spTree>
    <p:extLst>
      <p:ext uri="{BB962C8B-B14F-4D97-AF65-F5344CB8AC3E}">
        <p14:creationId xmlns:p14="http://schemas.microsoft.com/office/powerpoint/2010/main" val="1907638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Pioneering data miner Thomas </a:t>
            </a:r>
            <a:r>
              <a:rPr lang="en-US" dirty="0" err="1"/>
              <a:t>Khabaza</a:t>
            </a:r>
            <a:r>
              <a:rPr lang="en-US" dirty="0"/>
              <a:t> developed his “Nine Laws of Data Mining” to guide new data miners as they get down to work. This reference guide shows you what each of these laws means to your everyday work.</a:t>
            </a:r>
          </a:p>
          <a:p>
            <a:endParaRPr lang="bg-BG" dirty="0"/>
          </a:p>
        </p:txBody>
      </p:sp>
      <p:sp>
        <p:nvSpPr>
          <p:cNvPr id="4" name="Slide Number Placeholder 3"/>
          <p:cNvSpPr>
            <a:spLocks noGrp="1"/>
          </p:cNvSpPr>
          <p:nvPr>
            <p:ph type="sldNum" sz="quarter" idx="10"/>
          </p:nvPr>
        </p:nvSpPr>
        <p:spPr/>
        <p:txBody>
          <a:bodyPr/>
          <a:lstStyle/>
          <a:p>
            <a:fld id="{FDB3A9A3-7B28-466E-B711-2B5DA7DA4424}" type="slidenum">
              <a:rPr lang="en-US" smtClean="0"/>
              <a:t>3</a:t>
            </a:fld>
            <a:endParaRPr lang="en-US"/>
          </a:p>
        </p:txBody>
      </p:sp>
    </p:spTree>
    <p:extLst>
      <p:ext uri="{BB962C8B-B14F-4D97-AF65-F5344CB8AC3E}">
        <p14:creationId xmlns:p14="http://schemas.microsoft.com/office/powerpoint/2010/main" val="30714845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041901" y="2207360"/>
            <a:ext cx="8347873" cy="2036067"/>
          </a:xfrm>
          <a:noFill/>
          <a:effectLst>
            <a:outerShdw blurRad="50800" dist="38100" dir="2700000" algn="tl" rotWithShape="0">
              <a:prstClr val="black">
                <a:alpha val="40000"/>
              </a:prstClr>
            </a:outerShdw>
          </a:effectLst>
        </p:spPr>
        <p:txBody>
          <a:bodyPr>
            <a:normAutofit/>
          </a:bodyPr>
          <a:lstStyle>
            <a:lvl1pPr algn="r">
              <a:defRPr sz="48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598620" y="5057853"/>
            <a:ext cx="10791153" cy="814427"/>
          </a:xfrm>
        </p:spPr>
        <p:txBody>
          <a:bodyPr>
            <a:normAutofit/>
          </a:bodyPr>
          <a:lstStyle>
            <a:lvl1pPr marL="0" indent="0" algn="r">
              <a:buNone/>
              <a:defRPr sz="3733" b="0" i="0">
                <a:solidFill>
                  <a:srgbClr val="0070C0"/>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6608D4-24FD-4AA9-BDCF-79D0626B4F5A}" type="datetime1">
              <a:rPr lang="en-US" smtClean="0"/>
              <a:t>11/21/2022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25400">
              <a:lnSpc>
                <a:spcPct val="100000"/>
              </a:lnSpc>
              <a:spcBef>
                <a:spcPts val="180"/>
              </a:spcBef>
            </a:pPr>
            <a:fld id="{81D60167-4931-47E6-BA6A-407CBD079E47}" type="slidenum">
              <a:rPr lang="en-US" spc="-75" smtClean="0"/>
              <a:t>‹#›</a:t>
            </a:fld>
            <a:endParaRPr lang="en-US" spc="-75" dirty="0"/>
          </a:p>
        </p:txBody>
      </p:sp>
    </p:spTree>
    <p:extLst>
      <p:ext uri="{BB962C8B-B14F-4D97-AF65-F5344CB8AC3E}">
        <p14:creationId xmlns:p14="http://schemas.microsoft.com/office/powerpoint/2010/main" val="3294845013"/>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8DAACCED-2611-47DF-A2CF-C5B086D00888}" type="datetime1">
              <a:rPr lang="en-US" smtClean="0"/>
              <a:t>11/21/2022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25400">
              <a:lnSpc>
                <a:spcPct val="100000"/>
              </a:lnSpc>
              <a:spcBef>
                <a:spcPts val="180"/>
              </a:spcBef>
            </a:pPr>
            <a:fld id="{81D60167-4931-47E6-BA6A-407CBD079E47}" type="slidenum">
              <a:rPr lang="en-US" spc="-75" smtClean="0"/>
              <a:t>‹#›</a:t>
            </a:fld>
            <a:endParaRPr lang="en-US" spc="-75" dirty="0"/>
          </a:p>
        </p:txBody>
      </p:sp>
    </p:spTree>
    <p:extLst>
      <p:ext uri="{BB962C8B-B14F-4D97-AF65-F5344CB8AC3E}">
        <p14:creationId xmlns:p14="http://schemas.microsoft.com/office/powerpoint/2010/main" val="451766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F5CCFD-85E3-4448-8261-19F334801B7B}" type="datetime1">
              <a:rPr lang="en-US" smtClean="0"/>
              <a:t>11/21/2022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25400">
              <a:lnSpc>
                <a:spcPct val="100000"/>
              </a:lnSpc>
              <a:spcBef>
                <a:spcPts val="180"/>
              </a:spcBef>
            </a:pPr>
            <a:fld id="{81D60167-4931-47E6-BA6A-407CBD079E47}" type="slidenum">
              <a:rPr lang="en-US" spc="-75" smtClean="0"/>
              <a:t>‹#›</a:t>
            </a:fld>
            <a:endParaRPr lang="en-US" spc="-75" dirty="0"/>
          </a:p>
        </p:txBody>
      </p:sp>
    </p:spTree>
    <p:extLst>
      <p:ext uri="{BB962C8B-B14F-4D97-AF65-F5344CB8AC3E}">
        <p14:creationId xmlns:p14="http://schemas.microsoft.com/office/powerpoint/2010/main" val="3431919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E7E351-1FFF-446F-BC1B-576EF6BEAA06}" type="datetime1">
              <a:rPr lang="en-US" smtClean="0"/>
              <a:t>11/21/2022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25400">
              <a:lnSpc>
                <a:spcPct val="100000"/>
              </a:lnSpc>
              <a:spcBef>
                <a:spcPts val="180"/>
              </a:spcBef>
            </a:pPr>
            <a:fld id="{81D60167-4931-47E6-BA6A-407CBD079E47}" type="slidenum">
              <a:rPr lang="en-US" spc="-75" smtClean="0"/>
              <a:t>‹#›</a:t>
            </a:fld>
            <a:endParaRPr lang="en-US" spc="-75" dirty="0"/>
          </a:p>
        </p:txBody>
      </p:sp>
      <p:pic>
        <p:nvPicPr>
          <p:cNvPr id="7" name="Picture 6" descr="E:\websites\free-power-point-templates\2012\logos.png">
            <a:extLst>
              <a:ext uri="{FF2B5EF4-FFF2-40B4-BE49-F238E27FC236}">
                <a16:creationId xmlns:a16="http://schemas.microsoft.com/office/drawing/2014/main" id="{C1B04D13-C884-4E4D-85F8-5A1F19D648D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24408" y="3101618"/>
            <a:ext cx="1951712" cy="70261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6214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0"/>
            <a:ext cx="10994760" cy="814427"/>
          </a:xfrm>
        </p:spPr>
        <p:txBody>
          <a:bodyPr>
            <a:normAutofit/>
          </a:bodyPr>
          <a:lstStyle>
            <a:lvl1pPr algn="r">
              <a:defRPr sz="4800" baseline="0">
                <a:solidFill>
                  <a:schemeClr val="bg1"/>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598621" y="1596540"/>
            <a:ext cx="10994760" cy="4682947"/>
          </a:xfrm>
        </p:spPr>
        <p:txBody>
          <a:bodyPr/>
          <a:lstStyle>
            <a:lvl1pPr algn="l">
              <a:defRPr sz="3733">
                <a:solidFill>
                  <a:srgbClr val="002060"/>
                </a:solidFill>
              </a:defRPr>
            </a:lvl1pPr>
            <a:lvl2pPr algn="l">
              <a:defRPr>
                <a:solidFill>
                  <a:srgbClr val="002060"/>
                </a:solidFill>
              </a:defRPr>
            </a:lvl2pPr>
            <a:lvl3pPr algn="l">
              <a:defRPr>
                <a:solidFill>
                  <a:srgbClr val="002060"/>
                </a:solidFill>
              </a:defRPr>
            </a:lvl3pPr>
            <a:lvl4pPr algn="l">
              <a:defRPr>
                <a:solidFill>
                  <a:srgbClr val="002060"/>
                </a:solidFill>
              </a:defRPr>
            </a:lvl4pPr>
            <a:lvl5pPr algn="l">
              <a:defRPr>
                <a:solidFill>
                  <a:srgbClr val="00206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71E9B5-AD49-4A3E-8D9D-CD6487361B70}" type="datetime1">
              <a:rPr lang="en-US" smtClean="0"/>
              <a:t>11/21/2022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25400">
              <a:lnSpc>
                <a:spcPct val="100000"/>
              </a:lnSpc>
              <a:spcBef>
                <a:spcPts val="180"/>
              </a:spcBef>
            </a:pPr>
            <a:fld id="{81D60167-4931-47E6-BA6A-407CBD079E47}" type="slidenum">
              <a:rPr lang="en-US" spc="-75" smtClean="0"/>
              <a:t>‹#›</a:t>
            </a:fld>
            <a:endParaRPr lang="en-US" spc="-75" dirty="0"/>
          </a:p>
        </p:txBody>
      </p:sp>
    </p:spTree>
    <p:extLst>
      <p:ext uri="{BB962C8B-B14F-4D97-AF65-F5344CB8AC3E}">
        <p14:creationId xmlns:p14="http://schemas.microsoft.com/office/powerpoint/2010/main" val="3197014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5508" y="578507"/>
            <a:ext cx="8347873" cy="763525"/>
          </a:xfrm>
        </p:spPr>
        <p:txBody>
          <a:bodyPr>
            <a:normAutofit/>
          </a:bodyPr>
          <a:lstStyle>
            <a:lvl1pPr algn="l">
              <a:defRPr sz="4800">
                <a:solidFill>
                  <a:srgbClr val="0070C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3245508" y="1596541"/>
            <a:ext cx="8347873" cy="4477808"/>
          </a:xfrm>
        </p:spPr>
        <p:txBody>
          <a:bodyPr/>
          <a:lstStyle>
            <a:lvl1pPr>
              <a:defRPr sz="3733">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098DC9-8139-4E80-84FE-81B9CA22ECE6}" type="datetime1">
              <a:rPr lang="en-US" smtClean="0"/>
              <a:t>11/21/2022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25400">
              <a:lnSpc>
                <a:spcPct val="100000"/>
              </a:lnSpc>
              <a:spcBef>
                <a:spcPts val="180"/>
              </a:spcBef>
            </a:pPr>
            <a:fld id="{81D60167-4931-47E6-BA6A-407CBD079E47}" type="slidenum">
              <a:rPr lang="en-US" spc="-75" smtClean="0"/>
              <a:t>‹#›</a:t>
            </a:fld>
            <a:endParaRPr lang="en-US" spc="-75" dirty="0"/>
          </a:p>
        </p:txBody>
      </p:sp>
    </p:spTree>
    <p:extLst>
      <p:ext uri="{BB962C8B-B14F-4D97-AF65-F5344CB8AC3E}">
        <p14:creationId xmlns:p14="http://schemas.microsoft.com/office/powerpoint/2010/main" val="7720456"/>
      </p:ext>
    </p:extLst>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0CB25F-ADB4-46DF-AD80-778E1B911314}" type="datetime1">
              <a:rPr lang="en-US" smtClean="0"/>
              <a:t>11/21/2022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25400">
              <a:lnSpc>
                <a:spcPct val="100000"/>
              </a:lnSpc>
              <a:spcBef>
                <a:spcPts val="180"/>
              </a:spcBef>
            </a:pPr>
            <a:fld id="{81D60167-4931-47E6-BA6A-407CBD079E47}" type="slidenum">
              <a:rPr lang="en-US" spc="-75" smtClean="0"/>
              <a:t>‹#›</a:t>
            </a:fld>
            <a:endParaRPr lang="en-US" spc="-75" dirty="0"/>
          </a:p>
        </p:txBody>
      </p:sp>
    </p:spTree>
    <p:extLst>
      <p:ext uri="{BB962C8B-B14F-4D97-AF65-F5344CB8AC3E}">
        <p14:creationId xmlns:p14="http://schemas.microsoft.com/office/powerpoint/2010/main" val="3682171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3EB844-214E-4BB1-BBF7-1814B3C93FDF}" type="datetime1">
              <a:rPr lang="en-US" smtClean="0"/>
              <a:t>11/21/2022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25400">
              <a:lnSpc>
                <a:spcPct val="100000"/>
              </a:lnSpc>
              <a:spcBef>
                <a:spcPts val="180"/>
              </a:spcBef>
            </a:pPr>
            <a:fld id="{81D60167-4931-47E6-BA6A-407CBD079E47}" type="slidenum">
              <a:rPr lang="en-US" spc="-75" smtClean="0"/>
              <a:t>‹#›</a:t>
            </a:fld>
            <a:endParaRPr lang="en-US" spc="-75" dirty="0"/>
          </a:p>
        </p:txBody>
      </p:sp>
    </p:spTree>
    <p:extLst>
      <p:ext uri="{BB962C8B-B14F-4D97-AF65-F5344CB8AC3E}">
        <p14:creationId xmlns:p14="http://schemas.microsoft.com/office/powerpoint/2010/main" val="4224117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0"/>
            <a:ext cx="10994761" cy="814427"/>
          </a:xfrm>
        </p:spPr>
        <p:txBody>
          <a:bodyPr>
            <a:normAutofit/>
          </a:bodyPr>
          <a:lstStyle>
            <a:lvl1pPr algn="r">
              <a:defRPr sz="4800" baseline="0">
                <a:solidFill>
                  <a:schemeClr val="bg1"/>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Text Placeholder 2"/>
          <p:cNvSpPr>
            <a:spLocks noGrp="1"/>
          </p:cNvSpPr>
          <p:nvPr>
            <p:ph type="body" idx="1"/>
          </p:nvPr>
        </p:nvSpPr>
        <p:spPr>
          <a:xfrm>
            <a:off x="715839" y="2207360"/>
            <a:ext cx="5386917" cy="639763"/>
          </a:xfrm>
        </p:spPr>
        <p:txBody>
          <a:bodyPr anchor="b"/>
          <a:lstStyle>
            <a:lvl1pPr marL="0" indent="0" algn="ctr">
              <a:buNone/>
              <a:defRPr sz="3200" b="1">
                <a:solidFill>
                  <a:srgbClr val="002060"/>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715839" y="3021787"/>
            <a:ext cx="5386917" cy="2850495"/>
          </a:xfrm>
        </p:spPr>
        <p:txBody>
          <a:bodyPr/>
          <a:lstStyle>
            <a:lvl1pPr algn="ctr">
              <a:defRPr sz="3200">
                <a:solidFill>
                  <a:srgbClr val="002060"/>
                </a:solidFill>
              </a:defRPr>
            </a:lvl1pPr>
            <a:lvl2pPr algn="ctr">
              <a:defRPr sz="2667">
                <a:solidFill>
                  <a:srgbClr val="002060"/>
                </a:solidFill>
              </a:defRPr>
            </a:lvl2pPr>
            <a:lvl3pPr algn="ctr">
              <a:defRPr sz="2400">
                <a:solidFill>
                  <a:srgbClr val="002060"/>
                </a:solidFill>
              </a:defRPr>
            </a:lvl3pPr>
            <a:lvl4pPr algn="ctr">
              <a:defRPr sz="2133">
                <a:solidFill>
                  <a:srgbClr val="002060"/>
                </a:solidFill>
              </a:defRPr>
            </a:lvl4pPr>
            <a:lvl5pPr algn="ctr">
              <a:defRPr sz="2133">
                <a:solidFill>
                  <a:srgbClr val="002060"/>
                </a:solidFil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1" y="2207360"/>
            <a:ext cx="5389033" cy="639763"/>
          </a:xfrm>
        </p:spPr>
        <p:txBody>
          <a:bodyPr anchor="b"/>
          <a:lstStyle>
            <a:lvl1pPr marL="0" indent="0" algn="ctr">
              <a:buNone/>
              <a:defRPr sz="3200" b="1">
                <a:solidFill>
                  <a:srgbClr val="002060"/>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096001" y="3021787"/>
            <a:ext cx="5389033" cy="2850495"/>
          </a:xfrm>
        </p:spPr>
        <p:txBody>
          <a:bodyPr/>
          <a:lstStyle>
            <a:lvl1pPr algn="ctr">
              <a:defRPr sz="3200">
                <a:solidFill>
                  <a:srgbClr val="002060"/>
                </a:solidFill>
              </a:defRPr>
            </a:lvl1pPr>
            <a:lvl2pPr algn="ctr">
              <a:defRPr sz="2667">
                <a:solidFill>
                  <a:srgbClr val="002060"/>
                </a:solidFill>
              </a:defRPr>
            </a:lvl2pPr>
            <a:lvl3pPr algn="ctr">
              <a:defRPr sz="2400">
                <a:solidFill>
                  <a:srgbClr val="002060"/>
                </a:solidFill>
              </a:defRPr>
            </a:lvl3pPr>
            <a:lvl4pPr algn="ctr">
              <a:defRPr sz="2133">
                <a:solidFill>
                  <a:srgbClr val="002060"/>
                </a:solidFill>
              </a:defRPr>
            </a:lvl4pPr>
            <a:lvl5pPr algn="ctr">
              <a:defRPr sz="2133">
                <a:solidFill>
                  <a:srgbClr val="002060"/>
                </a:solidFil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27A527-2AD7-4860-ABDF-8AB532F8372F}" type="datetime1">
              <a:rPr lang="en-US" smtClean="0"/>
              <a:t>11/21/2022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25400">
              <a:lnSpc>
                <a:spcPct val="100000"/>
              </a:lnSpc>
              <a:spcBef>
                <a:spcPts val="180"/>
              </a:spcBef>
            </a:pPr>
            <a:fld id="{81D60167-4931-47E6-BA6A-407CBD079E47}" type="slidenum">
              <a:rPr lang="en-US" spc="-75" smtClean="0"/>
              <a:t>‹#›</a:t>
            </a:fld>
            <a:endParaRPr lang="en-US" spc="-75" dirty="0"/>
          </a:p>
        </p:txBody>
      </p:sp>
    </p:spTree>
    <p:extLst>
      <p:ext uri="{BB962C8B-B14F-4D97-AF65-F5344CB8AC3E}">
        <p14:creationId xmlns:p14="http://schemas.microsoft.com/office/powerpoint/2010/main" val="3500301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9D964E9-36FC-4B82-905F-D9D3D5C3AB3C}" type="datetime1">
              <a:rPr lang="en-US" smtClean="0"/>
              <a:t>11/21/2022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25400">
              <a:lnSpc>
                <a:spcPct val="100000"/>
              </a:lnSpc>
              <a:spcBef>
                <a:spcPts val="180"/>
              </a:spcBef>
            </a:pPr>
            <a:fld id="{81D60167-4931-47E6-BA6A-407CBD079E47}" type="slidenum">
              <a:rPr lang="en-US" spc="-75" smtClean="0"/>
              <a:t>‹#›</a:t>
            </a:fld>
            <a:endParaRPr lang="en-US" spc="-75" dirty="0"/>
          </a:p>
        </p:txBody>
      </p:sp>
    </p:spTree>
    <p:extLst>
      <p:ext uri="{BB962C8B-B14F-4D97-AF65-F5344CB8AC3E}">
        <p14:creationId xmlns:p14="http://schemas.microsoft.com/office/powerpoint/2010/main" val="720728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2B6EF5-F289-41D2-9409-B776EF72EB79}" type="datetime1">
              <a:rPr lang="en-US" smtClean="0"/>
              <a:t>11/21/2022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25400">
              <a:lnSpc>
                <a:spcPct val="100000"/>
              </a:lnSpc>
              <a:spcBef>
                <a:spcPts val="180"/>
              </a:spcBef>
            </a:pPr>
            <a:fld id="{81D60167-4931-47E6-BA6A-407CBD079E47}" type="slidenum">
              <a:rPr lang="en-US" spc="-75" smtClean="0"/>
              <a:t>‹#›</a:t>
            </a:fld>
            <a:endParaRPr lang="en-US" spc="-75" dirty="0"/>
          </a:p>
        </p:txBody>
      </p:sp>
    </p:spTree>
    <p:extLst>
      <p:ext uri="{BB962C8B-B14F-4D97-AF65-F5344CB8AC3E}">
        <p14:creationId xmlns:p14="http://schemas.microsoft.com/office/powerpoint/2010/main" val="231585929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B2CB577-9B81-452C-AE37-8E14C13DE5CD}" type="datetime1">
              <a:rPr lang="en-US" smtClean="0"/>
              <a:t>11/21/2022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25400">
              <a:lnSpc>
                <a:spcPct val="100000"/>
              </a:lnSpc>
              <a:spcBef>
                <a:spcPts val="180"/>
              </a:spcBef>
            </a:pPr>
            <a:fld id="{81D60167-4931-47E6-BA6A-407CBD079E47}" type="slidenum">
              <a:rPr lang="en-US" spc="-75" smtClean="0"/>
              <a:t>‹#›</a:t>
            </a:fld>
            <a:endParaRPr lang="en-US" spc="-75" dirty="0"/>
          </a:p>
        </p:txBody>
      </p:sp>
    </p:spTree>
    <p:extLst>
      <p:ext uri="{BB962C8B-B14F-4D97-AF65-F5344CB8AC3E}">
        <p14:creationId xmlns:p14="http://schemas.microsoft.com/office/powerpoint/2010/main" val="2359663522"/>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68098DC9-8139-4E80-84FE-81B9CA22ECE6}" type="datetime1">
              <a:rPr lang="en-US" smtClean="0"/>
              <a:t>11/21/2022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pPr marL="25400">
              <a:lnSpc>
                <a:spcPct val="100000"/>
              </a:lnSpc>
              <a:spcBef>
                <a:spcPts val="180"/>
              </a:spcBef>
            </a:pPr>
            <a:fld id="{81D60167-4931-47E6-BA6A-407CBD079E47}" type="slidenum">
              <a:rPr lang="en-US" spc="-75" smtClean="0"/>
              <a:t>‹#›</a:t>
            </a:fld>
            <a:endParaRPr lang="en-US" spc="-75" dirty="0"/>
          </a:p>
        </p:txBody>
      </p:sp>
      <p:sp>
        <p:nvSpPr>
          <p:cNvPr id="7" name="TextBox 6">
            <a:extLst>
              <a:ext uri="{FF2B5EF4-FFF2-40B4-BE49-F238E27FC236}">
                <a16:creationId xmlns:a16="http://schemas.microsoft.com/office/drawing/2014/main" id="{0D07D83C-363B-4338-B99E-91525119F2FF}"/>
              </a:ext>
            </a:extLst>
          </p:cNvPr>
          <p:cNvSpPr txBox="1"/>
          <p:nvPr/>
        </p:nvSpPr>
        <p:spPr>
          <a:xfrm>
            <a:off x="-12200" y="6951663"/>
            <a:ext cx="11186167" cy="666977"/>
          </a:xfrm>
          <a:prstGeom prst="rect">
            <a:avLst/>
          </a:prstGeom>
          <a:noFill/>
        </p:spPr>
        <p:txBody>
          <a:bodyPr wrap="square" rtlCol="0">
            <a:spAutoFit/>
          </a:bodyPr>
          <a:lstStyle/>
          <a:p>
            <a:r>
              <a:rPr lang="en-US" sz="1867">
                <a:solidFill>
                  <a:schemeClr val="bg1">
                    <a:lumMod val="65000"/>
                  </a:schemeClr>
                </a:solidFill>
              </a:rPr>
              <a:t>This presentation uses a free template provided by FPPT.com</a:t>
            </a:r>
          </a:p>
          <a:p>
            <a:r>
              <a:rPr lang="en-US" sz="1867">
                <a:solidFill>
                  <a:schemeClr val="bg1">
                    <a:lumMod val="65000"/>
                  </a:schemeClr>
                </a:solidFill>
              </a:rPr>
              <a:t>www.free-power-point-templates.com</a:t>
            </a:r>
          </a:p>
        </p:txBody>
      </p:sp>
    </p:spTree>
    <p:extLst>
      <p:ext uri="{BB962C8B-B14F-4D97-AF65-F5344CB8AC3E}">
        <p14:creationId xmlns:p14="http://schemas.microsoft.com/office/powerpoint/2010/main" val="18179050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Lst>
  <p:hf hdr="0" ftr="0"/>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amazon.com/Meta-S-Brown/e/B00G5ULYTK/ref=dp_byline_cont_book_1"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699005" y="1112584"/>
            <a:ext cx="8733790" cy="1745991"/>
          </a:xfrm>
          <a:prstGeom prst="rect">
            <a:avLst/>
          </a:prstGeom>
        </p:spPr>
        <p:txBody>
          <a:bodyPr vert="horz" wrap="square" lIns="0" tIns="144145" rIns="0" bIns="0" rtlCol="0">
            <a:spAutoFit/>
          </a:bodyPr>
          <a:lstStyle/>
          <a:p>
            <a:pPr marL="12700">
              <a:lnSpc>
                <a:spcPct val="100000"/>
              </a:lnSpc>
              <a:spcBef>
                <a:spcPts val="1135"/>
              </a:spcBef>
            </a:pPr>
            <a:r>
              <a:rPr lang="en-US" sz="5200" spc="595" dirty="0"/>
              <a:t>Introduction in Data Mining</a:t>
            </a:r>
            <a:endParaRPr sz="5200" dirty="0"/>
          </a:p>
        </p:txBody>
      </p:sp>
      <p:sp>
        <p:nvSpPr>
          <p:cNvPr id="2" name="Date Placeholder 1"/>
          <p:cNvSpPr>
            <a:spLocks noGrp="1"/>
          </p:cNvSpPr>
          <p:nvPr>
            <p:ph type="dt" sz="half" idx="10"/>
          </p:nvPr>
        </p:nvSpPr>
        <p:spPr/>
        <p:txBody>
          <a:bodyPr/>
          <a:lstStyle/>
          <a:p>
            <a:fld id="{3D9258ED-C3C9-49B9-9D65-49440A70FFC0}" type="datetime1">
              <a:rPr lang="en-US" smtClean="0"/>
              <a:t>11/21/2022</a:t>
            </a:fld>
            <a:endParaRPr lang="en-US"/>
          </a:p>
        </p:txBody>
      </p:sp>
      <p:sp>
        <p:nvSpPr>
          <p:cNvPr id="3" name="Slide Number Placeholder 2"/>
          <p:cNvSpPr>
            <a:spLocks noGrp="1"/>
          </p:cNvSpPr>
          <p:nvPr>
            <p:ph type="sldNum" sz="quarter" idx="12"/>
          </p:nvPr>
        </p:nvSpPr>
        <p:spPr/>
        <p:txBody>
          <a:bodyPr/>
          <a:lstStyle/>
          <a:p>
            <a:pPr marL="25400">
              <a:lnSpc>
                <a:spcPct val="100000"/>
              </a:lnSpc>
              <a:spcBef>
                <a:spcPts val="180"/>
              </a:spcBef>
            </a:pPr>
            <a:fld id="{81D60167-4931-47E6-BA6A-407CBD079E47}" type="slidenum">
              <a:rPr lang="en-US" spc="-75" smtClean="0"/>
              <a:t>1</a:t>
            </a:fld>
            <a:endParaRPr lang="en-US" spc="-75" dirty="0"/>
          </a:p>
        </p:txBody>
      </p:sp>
      <p:sp>
        <p:nvSpPr>
          <p:cNvPr id="7" name="object 7"/>
          <p:cNvSpPr txBox="1"/>
          <p:nvPr/>
        </p:nvSpPr>
        <p:spPr>
          <a:xfrm>
            <a:off x="1137079" y="5210376"/>
            <a:ext cx="5737733" cy="1118896"/>
          </a:xfrm>
          <a:prstGeom prst="rect">
            <a:avLst/>
          </a:prstGeom>
        </p:spPr>
        <p:txBody>
          <a:bodyPr vert="horz" wrap="square" lIns="0" tIns="69215" rIns="0" bIns="0" rtlCol="0">
            <a:spAutoFit/>
          </a:bodyPr>
          <a:lstStyle/>
          <a:p>
            <a:pPr marL="12700">
              <a:lnSpc>
                <a:spcPct val="100000"/>
              </a:lnSpc>
              <a:spcBef>
                <a:spcPts val="545"/>
              </a:spcBef>
            </a:pPr>
            <a:r>
              <a:rPr lang="en-US" sz="3200" b="1" spc="-35" dirty="0">
                <a:solidFill>
                  <a:srgbClr val="4D4D4D"/>
                </a:solidFill>
                <a:latin typeface="Tahoma"/>
                <a:cs typeface="Tahoma"/>
              </a:rPr>
              <a:t>Prof. </a:t>
            </a:r>
            <a:r>
              <a:rPr lang="en-US" sz="3200" b="1" spc="-35" dirty="0" err="1">
                <a:solidFill>
                  <a:srgbClr val="4D4D4D"/>
                </a:solidFill>
                <a:latin typeface="Tahoma"/>
                <a:cs typeface="Tahoma"/>
              </a:rPr>
              <a:t>Georgi</a:t>
            </a:r>
            <a:r>
              <a:rPr lang="en-US" sz="3200" b="1" spc="-35" dirty="0">
                <a:solidFill>
                  <a:srgbClr val="4D4D4D"/>
                </a:solidFill>
                <a:latin typeface="Tahoma"/>
                <a:cs typeface="Tahoma"/>
              </a:rPr>
              <a:t> P. </a:t>
            </a:r>
            <a:r>
              <a:rPr lang="en-US" sz="3200" b="1" spc="-35" dirty="0" err="1">
                <a:solidFill>
                  <a:srgbClr val="4D4D4D"/>
                </a:solidFill>
                <a:latin typeface="Tahoma"/>
                <a:cs typeface="Tahoma"/>
              </a:rPr>
              <a:t>Dimitrov</a:t>
            </a:r>
            <a:endParaRPr lang="en-US" sz="3200" b="1" spc="-35" dirty="0">
              <a:solidFill>
                <a:srgbClr val="4D4D4D"/>
              </a:solidFill>
              <a:latin typeface="Tahoma"/>
              <a:cs typeface="Tahoma"/>
            </a:endParaRPr>
          </a:p>
          <a:p>
            <a:pPr marL="12700">
              <a:lnSpc>
                <a:spcPct val="100000"/>
              </a:lnSpc>
              <a:spcBef>
                <a:spcPts val="545"/>
              </a:spcBef>
            </a:pPr>
            <a:r>
              <a:rPr lang="en-US" sz="3200" b="1" spc="-35" dirty="0">
                <a:solidFill>
                  <a:srgbClr val="4D4D4D"/>
                </a:solidFill>
                <a:latin typeface="Tahoma"/>
                <a:cs typeface="Tahoma"/>
              </a:rPr>
              <a:t>ULSIT</a:t>
            </a:r>
          </a:p>
        </p:txBody>
      </p:sp>
      <p:sp>
        <p:nvSpPr>
          <p:cNvPr id="8" name="object 8"/>
          <p:cNvSpPr/>
          <p:nvPr/>
        </p:nvSpPr>
        <p:spPr>
          <a:xfrm>
            <a:off x="8055864" y="4201667"/>
            <a:ext cx="2467355" cy="2465832"/>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bg-BG" b="1" dirty="0"/>
              <a:t>7th </a:t>
            </a:r>
            <a:r>
              <a:rPr lang="bg-BG" b="1" dirty="0" err="1"/>
              <a:t>Law</a:t>
            </a:r>
            <a:r>
              <a:rPr lang="bg-BG" b="1" dirty="0"/>
              <a:t> </a:t>
            </a:r>
            <a:r>
              <a:rPr lang="bg-BG" b="1" dirty="0" err="1"/>
              <a:t>of</a:t>
            </a:r>
            <a:r>
              <a:rPr lang="bg-BG" b="1" dirty="0"/>
              <a:t> Data </a:t>
            </a:r>
            <a:r>
              <a:rPr lang="bg-BG" b="1" dirty="0" err="1"/>
              <a:t>Mining</a:t>
            </a:r>
            <a:r>
              <a:rPr lang="bg-BG" b="1" dirty="0"/>
              <a:t> </a:t>
            </a:r>
            <a:r>
              <a:rPr lang="bg-BG" b="1" dirty="0" err="1"/>
              <a:t>or</a:t>
            </a:r>
            <a:r>
              <a:rPr lang="bg-BG" b="1" dirty="0"/>
              <a:t> “</a:t>
            </a:r>
            <a:r>
              <a:rPr lang="bg-BG" b="1" dirty="0" err="1"/>
              <a:t>Prediction</a:t>
            </a:r>
            <a:r>
              <a:rPr lang="bg-BG" b="1" dirty="0"/>
              <a:t> </a:t>
            </a:r>
            <a:r>
              <a:rPr lang="bg-BG" b="1" dirty="0" err="1"/>
              <a:t>Law</a:t>
            </a:r>
            <a:r>
              <a:rPr lang="bg-BG" b="1" dirty="0"/>
              <a:t>”</a:t>
            </a:r>
            <a:endParaRPr lang="en-US" dirty="0"/>
          </a:p>
        </p:txBody>
      </p:sp>
      <p:sp>
        <p:nvSpPr>
          <p:cNvPr id="3" name="Content Placeholder 2"/>
          <p:cNvSpPr>
            <a:spLocks noGrp="1"/>
          </p:cNvSpPr>
          <p:nvPr>
            <p:ph idx="1"/>
          </p:nvPr>
        </p:nvSpPr>
        <p:spPr>
          <a:xfrm>
            <a:off x="7086600" y="2438400"/>
            <a:ext cx="4617671" cy="3651504"/>
          </a:xfrm>
        </p:spPr>
        <p:txBody>
          <a:bodyPr>
            <a:normAutofit lnSpcReduction="10000"/>
          </a:bodyPr>
          <a:lstStyle/>
          <a:p>
            <a:pPr marL="0" lvl="0" indent="0" algn="ctr">
              <a:buNone/>
            </a:pPr>
            <a:r>
              <a:rPr lang="ru-RU" sz="2800" b="1" i="1" u="sng" dirty="0" err="1"/>
              <a:t>Прогнозата</a:t>
            </a:r>
            <a:r>
              <a:rPr lang="ru-RU" sz="2800" b="1" i="1" u="sng" dirty="0"/>
              <a:t> </a:t>
            </a:r>
            <a:r>
              <a:rPr lang="ru-RU" sz="2800" b="1" i="1" u="sng" dirty="0" err="1"/>
              <a:t>увеличава</a:t>
            </a:r>
            <a:r>
              <a:rPr lang="ru-RU" sz="2800" b="1" i="1" u="sng" dirty="0"/>
              <a:t> </a:t>
            </a:r>
            <a:r>
              <a:rPr lang="ru-RU" sz="2800" b="1" i="1" u="sng" dirty="0" err="1"/>
              <a:t>информацията</a:t>
            </a:r>
            <a:r>
              <a:rPr lang="ru-RU" sz="2800" b="1" i="1" u="sng" dirty="0"/>
              <a:t> за дадена </a:t>
            </a:r>
            <a:r>
              <a:rPr lang="ru-RU" sz="2800" b="1" i="1" u="sng" dirty="0" err="1"/>
              <a:t>хипотеза</a:t>
            </a:r>
            <a:r>
              <a:rPr lang="ru-RU" sz="2800" b="1" i="1" u="sng" dirty="0"/>
              <a:t> чрез </a:t>
            </a:r>
            <a:r>
              <a:rPr lang="ru-RU" sz="2800" b="1" i="1" u="sng" dirty="0" err="1"/>
              <a:t>обобщаване</a:t>
            </a:r>
            <a:endParaRPr lang="ru-RU" sz="2800" i="1" u="sng" dirty="0"/>
          </a:p>
          <a:p>
            <a:pPr marL="0" lvl="0" indent="0" algn="ctr">
              <a:buNone/>
            </a:pPr>
            <a:r>
              <a:rPr lang="ru-RU" sz="2800" i="1" u="sng" dirty="0" err="1"/>
              <a:t>Извличането</a:t>
            </a:r>
            <a:r>
              <a:rPr lang="ru-RU" sz="2800" i="1" u="sng" dirty="0"/>
              <a:t> на </a:t>
            </a:r>
            <a:r>
              <a:rPr lang="ru-RU" sz="2800" i="1" u="sng" dirty="0" err="1"/>
              <a:t>данни</a:t>
            </a:r>
            <a:r>
              <a:rPr lang="ru-RU" sz="2800" i="1" u="sng" dirty="0"/>
              <a:t> ни </a:t>
            </a:r>
            <a:r>
              <a:rPr lang="ru-RU" sz="2800" i="1" u="sng" dirty="0" err="1"/>
              <a:t>помага</a:t>
            </a:r>
            <a:r>
              <a:rPr lang="ru-RU" sz="2800" i="1" u="sng" dirty="0"/>
              <a:t> да </a:t>
            </a:r>
            <a:r>
              <a:rPr lang="ru-RU" sz="2800" i="1" u="sng" dirty="0" err="1"/>
              <a:t>използваме</a:t>
            </a:r>
            <a:r>
              <a:rPr lang="ru-RU" sz="2800" i="1" u="sng" dirty="0"/>
              <a:t> </a:t>
            </a:r>
            <a:r>
              <a:rPr lang="ru-RU" sz="2800" i="1" u="sng" dirty="0" err="1"/>
              <a:t>това</a:t>
            </a:r>
            <a:r>
              <a:rPr lang="ru-RU" sz="2800" i="1" u="sng" dirty="0"/>
              <a:t>, </a:t>
            </a:r>
            <a:r>
              <a:rPr lang="ru-RU" sz="2800" i="1" u="sng" dirty="0" err="1"/>
              <a:t>което</a:t>
            </a:r>
            <a:r>
              <a:rPr lang="ru-RU" sz="2800" i="1" u="sng" dirty="0"/>
              <a:t> знаем, за да правим </a:t>
            </a:r>
            <a:r>
              <a:rPr lang="ru-RU" sz="2800" i="1" u="sng" dirty="0" err="1"/>
              <a:t>по-добри</a:t>
            </a:r>
            <a:r>
              <a:rPr lang="ru-RU" sz="2800" i="1" u="sng" dirty="0"/>
              <a:t> </a:t>
            </a:r>
            <a:r>
              <a:rPr lang="ru-RU" sz="2800" i="1" u="sng" dirty="0" err="1"/>
              <a:t>прогнози</a:t>
            </a:r>
            <a:r>
              <a:rPr lang="ru-RU" sz="2800" i="1" u="sng" dirty="0"/>
              <a:t> (или оценки) на </a:t>
            </a:r>
            <a:r>
              <a:rPr lang="ru-RU" sz="2800" i="1" u="sng" dirty="0" err="1"/>
              <a:t>неща</a:t>
            </a:r>
            <a:r>
              <a:rPr lang="ru-RU" sz="2800" i="1" u="sng" dirty="0"/>
              <a:t>, </a:t>
            </a:r>
            <a:r>
              <a:rPr lang="ru-RU" sz="2800" i="1" u="sng" dirty="0" err="1"/>
              <a:t>които</a:t>
            </a:r>
            <a:r>
              <a:rPr lang="ru-RU" sz="2800" i="1" u="sng" dirty="0"/>
              <a:t> не знаем.</a:t>
            </a:r>
            <a:endParaRPr lang="en-US" dirty="0"/>
          </a:p>
        </p:txBody>
      </p:sp>
      <p:sp>
        <p:nvSpPr>
          <p:cNvPr id="4" name="Date Placeholder 3"/>
          <p:cNvSpPr>
            <a:spLocks noGrp="1"/>
          </p:cNvSpPr>
          <p:nvPr>
            <p:ph type="dt" sz="half" idx="10"/>
          </p:nvPr>
        </p:nvSpPr>
        <p:spPr/>
        <p:txBody>
          <a:bodyPr/>
          <a:lstStyle/>
          <a:p>
            <a:fld id="{3671E9B5-AD49-4A3E-8D9D-CD6487361B70}" type="datetime1">
              <a:rPr lang="en-US" smtClean="0"/>
              <a:t>11/21/2022</a:t>
            </a:fld>
            <a:endParaRPr lang="en-US"/>
          </a:p>
        </p:txBody>
      </p:sp>
      <p:sp>
        <p:nvSpPr>
          <p:cNvPr id="5" name="Slide Number Placeholder 4"/>
          <p:cNvSpPr>
            <a:spLocks noGrp="1"/>
          </p:cNvSpPr>
          <p:nvPr>
            <p:ph type="sldNum" sz="quarter" idx="12"/>
          </p:nvPr>
        </p:nvSpPr>
        <p:spPr/>
        <p:txBody>
          <a:bodyPr/>
          <a:lstStyle/>
          <a:p>
            <a:pPr marL="25400">
              <a:lnSpc>
                <a:spcPct val="100000"/>
              </a:lnSpc>
              <a:spcBef>
                <a:spcPts val="180"/>
              </a:spcBef>
            </a:pPr>
            <a:fld id="{81D60167-4931-47E6-BA6A-407CBD079E47}" type="slidenum">
              <a:rPr lang="en-US" spc="-75" smtClean="0"/>
              <a:t>10</a:t>
            </a:fld>
            <a:endParaRPr lang="en-US" spc="-75" dirty="0"/>
          </a:p>
        </p:txBody>
      </p:sp>
      <p:pic>
        <p:nvPicPr>
          <p:cNvPr id="10242" name="Picture 2" descr="Data Mining Research Papers - Forecast the Future Trend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525482"/>
            <a:ext cx="6858000" cy="3429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0877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bg-BG" b="1" dirty="0"/>
              <a:t>8th </a:t>
            </a:r>
            <a:r>
              <a:rPr lang="bg-BG" b="1" dirty="0" err="1"/>
              <a:t>Law</a:t>
            </a:r>
            <a:r>
              <a:rPr lang="bg-BG" b="1" dirty="0"/>
              <a:t> </a:t>
            </a:r>
            <a:r>
              <a:rPr lang="bg-BG" b="1" dirty="0" err="1"/>
              <a:t>of</a:t>
            </a:r>
            <a:r>
              <a:rPr lang="bg-BG" b="1" dirty="0"/>
              <a:t> Data </a:t>
            </a:r>
            <a:r>
              <a:rPr lang="bg-BG" b="1" dirty="0" err="1"/>
              <a:t>Mining</a:t>
            </a:r>
            <a:r>
              <a:rPr lang="bg-BG" b="1" dirty="0"/>
              <a:t>, </a:t>
            </a:r>
            <a:r>
              <a:rPr lang="bg-BG" b="1" dirty="0" err="1"/>
              <a:t>or</a:t>
            </a:r>
            <a:r>
              <a:rPr lang="bg-BG" b="1" dirty="0"/>
              <a:t> “</a:t>
            </a:r>
            <a:r>
              <a:rPr lang="bg-BG" b="1" dirty="0" err="1"/>
              <a:t>Value</a:t>
            </a:r>
            <a:r>
              <a:rPr lang="bg-BG" b="1" dirty="0"/>
              <a:t> </a:t>
            </a:r>
            <a:r>
              <a:rPr lang="bg-BG" b="1" dirty="0" err="1"/>
              <a:t>Law</a:t>
            </a:r>
            <a:r>
              <a:rPr lang="bg-BG" b="1" dirty="0"/>
              <a:t>”</a:t>
            </a:r>
            <a:endParaRPr lang="en-US" dirty="0"/>
          </a:p>
        </p:txBody>
      </p:sp>
      <p:sp>
        <p:nvSpPr>
          <p:cNvPr id="3" name="Content Placeholder 2"/>
          <p:cNvSpPr>
            <a:spLocks noGrp="1"/>
          </p:cNvSpPr>
          <p:nvPr>
            <p:ph idx="1"/>
          </p:nvPr>
        </p:nvSpPr>
        <p:spPr>
          <a:xfrm>
            <a:off x="6705600" y="2387086"/>
            <a:ext cx="4998671" cy="3651504"/>
          </a:xfrm>
        </p:spPr>
        <p:txBody>
          <a:bodyPr/>
          <a:lstStyle/>
          <a:p>
            <a:pPr marL="0" indent="0" algn="ctr">
              <a:buNone/>
            </a:pPr>
            <a:r>
              <a:rPr lang="ru-RU" sz="2400" b="1" i="1" u="sng" dirty="0" err="1"/>
              <a:t>Ценноста</a:t>
            </a:r>
            <a:r>
              <a:rPr lang="ru-RU" sz="2400" b="1" i="1" u="sng" dirty="0"/>
              <a:t> на </a:t>
            </a:r>
            <a:r>
              <a:rPr lang="ru-RU" sz="2400" b="1" i="1" u="sng" dirty="0" err="1"/>
              <a:t>резултатите</a:t>
            </a:r>
            <a:r>
              <a:rPr lang="ru-RU" sz="2400" b="1" i="1" u="sng" dirty="0"/>
              <a:t> от </a:t>
            </a:r>
            <a:r>
              <a:rPr lang="ru-RU" sz="2400" b="1" i="1" u="sng" dirty="0" err="1"/>
              <a:t>извличането</a:t>
            </a:r>
            <a:r>
              <a:rPr lang="ru-RU" sz="2400" b="1" i="1" u="sng" dirty="0"/>
              <a:t> на </a:t>
            </a:r>
            <a:r>
              <a:rPr lang="ru-RU" sz="2400" b="1" i="1" u="sng" dirty="0" err="1"/>
              <a:t>данни</a:t>
            </a:r>
            <a:r>
              <a:rPr lang="ru-RU" sz="2400" b="1" i="1" u="sng" dirty="0"/>
              <a:t> не се </a:t>
            </a:r>
            <a:r>
              <a:rPr lang="ru-RU" sz="2400" b="1" i="1" u="sng" dirty="0" err="1"/>
              <a:t>определя</a:t>
            </a:r>
            <a:r>
              <a:rPr lang="ru-RU" sz="2400" b="1" i="1" u="sng" dirty="0"/>
              <a:t> от </a:t>
            </a:r>
            <a:r>
              <a:rPr lang="ru-RU" sz="2400" b="1" i="1" u="sng" dirty="0" err="1"/>
              <a:t>точността</a:t>
            </a:r>
            <a:r>
              <a:rPr lang="ru-RU" sz="2400" b="1" i="1" u="sng" dirty="0"/>
              <a:t> или </a:t>
            </a:r>
            <a:r>
              <a:rPr lang="ru-RU" sz="2400" b="1" i="1" u="sng" dirty="0" err="1"/>
              <a:t>стабилността</a:t>
            </a:r>
            <a:r>
              <a:rPr lang="ru-RU" sz="2400" b="1" i="1" u="sng" dirty="0"/>
              <a:t> на </a:t>
            </a:r>
            <a:r>
              <a:rPr lang="ru-RU" sz="2400" b="1" i="1" u="sng" dirty="0" err="1"/>
              <a:t>прогнозните</a:t>
            </a:r>
            <a:r>
              <a:rPr lang="ru-RU" sz="2400" b="1" i="1" u="sng" dirty="0"/>
              <a:t> модели, а от </a:t>
            </a:r>
            <a:r>
              <a:rPr lang="ru-RU" sz="2400" b="1" i="1" u="sng" dirty="0" err="1"/>
              <a:t>точността</a:t>
            </a:r>
            <a:r>
              <a:rPr lang="ru-RU" sz="2400" b="1" i="1" u="sng" dirty="0"/>
              <a:t> на </a:t>
            </a:r>
            <a:r>
              <a:rPr lang="ru-RU" sz="2400" b="1" i="1" u="sng" dirty="0" err="1"/>
              <a:t>получените</a:t>
            </a:r>
            <a:r>
              <a:rPr lang="ru-RU" sz="2400" b="1" i="1" u="sng" dirty="0"/>
              <a:t> </a:t>
            </a:r>
            <a:r>
              <a:rPr lang="ru-RU" sz="2400" b="1" i="1" u="sng" dirty="0" err="1"/>
              <a:t>резултати</a:t>
            </a:r>
            <a:endParaRPr lang="ru-RU" sz="2400" b="1" i="1" u="sng" dirty="0"/>
          </a:p>
          <a:p>
            <a:pPr marL="0" indent="0" algn="ctr">
              <a:buNone/>
            </a:pPr>
            <a:r>
              <a:rPr lang="ru-RU" sz="2400" i="1" u="sng" dirty="0" err="1"/>
              <a:t>Вашият</a:t>
            </a:r>
            <a:r>
              <a:rPr lang="ru-RU" sz="2400" i="1" u="sng" dirty="0"/>
              <a:t> </a:t>
            </a:r>
            <a:r>
              <a:rPr lang="ru-RU" sz="2400" i="1" u="sng" dirty="0" err="1"/>
              <a:t>модел</a:t>
            </a:r>
            <a:r>
              <a:rPr lang="ru-RU" sz="2400" i="1" u="sng" dirty="0"/>
              <a:t> </a:t>
            </a:r>
            <a:r>
              <a:rPr lang="ru-RU" sz="2400" i="1" u="sng" dirty="0" err="1"/>
              <a:t>трябва</a:t>
            </a:r>
            <a:r>
              <a:rPr lang="ru-RU" sz="2400" i="1" u="sng" dirty="0"/>
              <a:t> да </a:t>
            </a:r>
            <a:r>
              <a:rPr lang="ru-RU" sz="2400" i="1" u="sng" dirty="0" err="1"/>
              <a:t>произвежда</a:t>
            </a:r>
            <a:r>
              <a:rPr lang="ru-RU" sz="2400" i="1" u="sng" dirty="0"/>
              <a:t> </a:t>
            </a:r>
            <a:r>
              <a:rPr lang="ru-RU" sz="2400" i="1" u="sng" dirty="0" err="1"/>
              <a:t>добри</a:t>
            </a:r>
            <a:r>
              <a:rPr lang="ru-RU" sz="2400" i="1" u="sng" dirty="0"/>
              <a:t> </a:t>
            </a:r>
            <a:r>
              <a:rPr lang="ru-RU" sz="2400" i="1" u="sng" dirty="0" err="1"/>
              <a:t>прогнози</a:t>
            </a:r>
            <a:r>
              <a:rPr lang="ru-RU" sz="2400" i="1" u="sng" dirty="0"/>
              <a:t>, постоянно. </a:t>
            </a:r>
            <a:r>
              <a:rPr lang="ru-RU" sz="2400" i="1" u="sng" dirty="0" err="1"/>
              <a:t>Това</a:t>
            </a:r>
            <a:r>
              <a:rPr lang="ru-RU" sz="2400" i="1" u="sng" dirty="0"/>
              <a:t> е.</a:t>
            </a:r>
            <a:endParaRPr lang="en-US" dirty="0"/>
          </a:p>
        </p:txBody>
      </p:sp>
      <p:sp>
        <p:nvSpPr>
          <p:cNvPr id="4" name="Date Placeholder 3"/>
          <p:cNvSpPr>
            <a:spLocks noGrp="1"/>
          </p:cNvSpPr>
          <p:nvPr>
            <p:ph type="dt" sz="half" idx="10"/>
          </p:nvPr>
        </p:nvSpPr>
        <p:spPr/>
        <p:txBody>
          <a:bodyPr/>
          <a:lstStyle/>
          <a:p>
            <a:fld id="{3671E9B5-AD49-4A3E-8D9D-CD6487361B70}" type="datetime1">
              <a:rPr lang="en-US" smtClean="0"/>
              <a:t>11/21/2022</a:t>
            </a:fld>
            <a:endParaRPr lang="en-US"/>
          </a:p>
        </p:txBody>
      </p:sp>
      <p:sp>
        <p:nvSpPr>
          <p:cNvPr id="5" name="Slide Number Placeholder 4"/>
          <p:cNvSpPr>
            <a:spLocks noGrp="1"/>
          </p:cNvSpPr>
          <p:nvPr>
            <p:ph type="sldNum" sz="quarter" idx="12"/>
          </p:nvPr>
        </p:nvSpPr>
        <p:spPr/>
        <p:txBody>
          <a:bodyPr/>
          <a:lstStyle/>
          <a:p>
            <a:pPr marL="25400">
              <a:lnSpc>
                <a:spcPct val="100000"/>
              </a:lnSpc>
              <a:spcBef>
                <a:spcPts val="180"/>
              </a:spcBef>
            </a:pPr>
            <a:fld id="{81D60167-4931-47E6-BA6A-407CBD079E47}" type="slidenum">
              <a:rPr lang="en-US" spc="-75" smtClean="0"/>
              <a:t>11</a:t>
            </a:fld>
            <a:endParaRPr lang="en-US" spc="-75" dirty="0"/>
          </a:p>
        </p:txBody>
      </p:sp>
      <p:sp>
        <p:nvSpPr>
          <p:cNvPr id="6" name="AutoShape 2" descr="The Value of Data Mining - Vividus Market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bg-BG"/>
          </a:p>
        </p:txBody>
      </p:sp>
      <p:pic>
        <p:nvPicPr>
          <p:cNvPr id="11268" name="Picture 4" descr="The Value of Data Mining - Vividus Marketi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2514600"/>
            <a:ext cx="5147733" cy="289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4479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bg-BG" b="1" dirty="0"/>
              <a:t>9th </a:t>
            </a:r>
            <a:r>
              <a:rPr lang="bg-BG" b="1" dirty="0" err="1"/>
              <a:t>Law</a:t>
            </a:r>
            <a:r>
              <a:rPr lang="bg-BG" b="1" dirty="0"/>
              <a:t> </a:t>
            </a:r>
            <a:r>
              <a:rPr lang="bg-BG" b="1" dirty="0" err="1"/>
              <a:t>of</a:t>
            </a:r>
            <a:r>
              <a:rPr lang="bg-BG" b="1" dirty="0"/>
              <a:t> Data </a:t>
            </a:r>
            <a:r>
              <a:rPr lang="bg-BG" b="1" dirty="0" err="1"/>
              <a:t>Mining</a:t>
            </a:r>
            <a:r>
              <a:rPr lang="bg-BG" b="1" dirty="0"/>
              <a:t>, </a:t>
            </a:r>
            <a:r>
              <a:rPr lang="bg-BG" b="1" dirty="0" err="1"/>
              <a:t>or</a:t>
            </a:r>
            <a:r>
              <a:rPr lang="bg-BG" b="1" dirty="0"/>
              <a:t> “</a:t>
            </a:r>
            <a:r>
              <a:rPr lang="bg-BG" b="1" dirty="0" err="1"/>
              <a:t>Law</a:t>
            </a:r>
            <a:r>
              <a:rPr lang="bg-BG" b="1" dirty="0"/>
              <a:t> </a:t>
            </a:r>
            <a:r>
              <a:rPr lang="bg-BG" b="1" dirty="0" err="1"/>
              <a:t>of</a:t>
            </a:r>
            <a:r>
              <a:rPr lang="bg-BG" b="1" dirty="0"/>
              <a:t> </a:t>
            </a:r>
            <a:r>
              <a:rPr lang="bg-BG" b="1" dirty="0" err="1"/>
              <a:t>Change</a:t>
            </a:r>
            <a:r>
              <a:rPr lang="bg-BG" b="1" dirty="0"/>
              <a:t>”</a:t>
            </a:r>
            <a:endParaRPr lang="en-US" dirty="0"/>
          </a:p>
        </p:txBody>
      </p:sp>
      <p:sp>
        <p:nvSpPr>
          <p:cNvPr id="3" name="Content Placeholder 2"/>
          <p:cNvSpPr>
            <a:spLocks noGrp="1"/>
          </p:cNvSpPr>
          <p:nvPr>
            <p:ph idx="1"/>
          </p:nvPr>
        </p:nvSpPr>
        <p:spPr>
          <a:xfrm>
            <a:off x="990600" y="2625881"/>
            <a:ext cx="4419600" cy="3651504"/>
          </a:xfrm>
        </p:spPr>
        <p:txBody>
          <a:bodyPr>
            <a:normAutofit/>
          </a:bodyPr>
          <a:lstStyle/>
          <a:p>
            <a:pPr marL="0" indent="0" algn="ctr">
              <a:buNone/>
            </a:pPr>
            <a:r>
              <a:rPr lang="ru-RU" sz="3200" u="sng" dirty="0" err="1"/>
              <a:t>Всеки</a:t>
            </a:r>
            <a:r>
              <a:rPr lang="ru-RU" sz="3200" u="sng" dirty="0"/>
              <a:t> </a:t>
            </a:r>
            <a:r>
              <a:rPr lang="ru-RU" sz="3200" u="sng" dirty="0" err="1"/>
              <a:t>модел</a:t>
            </a:r>
            <a:r>
              <a:rPr lang="ru-RU" sz="3200" u="sng" dirty="0"/>
              <a:t>, </a:t>
            </a:r>
            <a:r>
              <a:rPr lang="ru-RU" sz="3200" u="sng" dirty="0" err="1"/>
              <a:t>който</a:t>
            </a:r>
            <a:r>
              <a:rPr lang="ru-RU" sz="3200" u="sng" dirty="0"/>
              <a:t> </a:t>
            </a:r>
            <a:r>
              <a:rPr lang="ru-RU" sz="3200" u="sng" dirty="0" err="1"/>
              <a:t>ви</a:t>
            </a:r>
            <a:r>
              <a:rPr lang="ru-RU" sz="3200" u="sng" dirty="0"/>
              <a:t> </a:t>
            </a:r>
            <a:r>
              <a:rPr lang="ru-RU" sz="3200" u="sng" dirty="0" err="1"/>
              <a:t>дава</a:t>
            </a:r>
            <a:r>
              <a:rPr lang="ru-RU" sz="3200" u="sng" dirty="0"/>
              <a:t> </a:t>
            </a:r>
            <a:r>
              <a:rPr lang="ru-RU" sz="3200" u="sng" dirty="0" err="1"/>
              <a:t>страхотни</a:t>
            </a:r>
            <a:r>
              <a:rPr lang="ru-RU" sz="3200" u="sng" dirty="0"/>
              <a:t> </a:t>
            </a:r>
            <a:r>
              <a:rPr lang="ru-RU" sz="3200" u="sng" dirty="0" err="1"/>
              <a:t>прогнози</a:t>
            </a:r>
            <a:r>
              <a:rPr lang="ru-RU" sz="3200" u="sng" dirty="0"/>
              <a:t> </a:t>
            </a:r>
            <a:r>
              <a:rPr lang="ru-RU" sz="3200" u="sng" dirty="0" err="1"/>
              <a:t>днес</a:t>
            </a:r>
            <a:r>
              <a:rPr lang="ru-RU" sz="3200" u="sng" dirty="0"/>
              <a:t>, </a:t>
            </a:r>
            <a:r>
              <a:rPr lang="ru-RU" sz="3200" u="sng" dirty="0" err="1"/>
              <a:t>може</a:t>
            </a:r>
            <a:r>
              <a:rPr lang="ru-RU" sz="3200" u="sng" dirty="0"/>
              <a:t> да </a:t>
            </a:r>
            <a:r>
              <a:rPr lang="ru-RU" sz="3200" u="sng" dirty="0" err="1"/>
              <a:t>бъде</a:t>
            </a:r>
            <a:r>
              <a:rPr lang="ru-RU" sz="3200" u="sng" dirty="0"/>
              <a:t> </a:t>
            </a:r>
            <a:r>
              <a:rPr lang="ru-RU" sz="3200" u="sng" dirty="0" err="1"/>
              <a:t>безполезен</a:t>
            </a:r>
            <a:r>
              <a:rPr lang="ru-RU" sz="3200" u="sng" dirty="0"/>
              <a:t> утре</a:t>
            </a:r>
            <a:endParaRPr lang="en-US" sz="3200" u="sng" dirty="0"/>
          </a:p>
        </p:txBody>
      </p:sp>
      <p:sp>
        <p:nvSpPr>
          <p:cNvPr id="4" name="Date Placeholder 3"/>
          <p:cNvSpPr>
            <a:spLocks noGrp="1"/>
          </p:cNvSpPr>
          <p:nvPr>
            <p:ph type="dt" sz="half" idx="10"/>
          </p:nvPr>
        </p:nvSpPr>
        <p:spPr/>
        <p:txBody>
          <a:bodyPr/>
          <a:lstStyle/>
          <a:p>
            <a:fld id="{3671E9B5-AD49-4A3E-8D9D-CD6487361B70}" type="datetime1">
              <a:rPr lang="en-US" smtClean="0"/>
              <a:t>11/21/2022</a:t>
            </a:fld>
            <a:endParaRPr lang="en-US"/>
          </a:p>
        </p:txBody>
      </p:sp>
      <p:sp>
        <p:nvSpPr>
          <p:cNvPr id="5" name="Slide Number Placeholder 4"/>
          <p:cNvSpPr>
            <a:spLocks noGrp="1"/>
          </p:cNvSpPr>
          <p:nvPr>
            <p:ph type="sldNum" sz="quarter" idx="12"/>
          </p:nvPr>
        </p:nvSpPr>
        <p:spPr/>
        <p:txBody>
          <a:bodyPr/>
          <a:lstStyle/>
          <a:p>
            <a:pPr marL="25400">
              <a:lnSpc>
                <a:spcPct val="100000"/>
              </a:lnSpc>
              <a:spcBef>
                <a:spcPts val="180"/>
              </a:spcBef>
            </a:pPr>
            <a:fld id="{81D60167-4931-47E6-BA6A-407CBD079E47}" type="slidenum">
              <a:rPr lang="en-US" spc="-75" smtClean="0"/>
              <a:t>12</a:t>
            </a:fld>
            <a:endParaRPr lang="en-US" spc="-75" dirty="0"/>
          </a:p>
        </p:txBody>
      </p:sp>
      <p:pic>
        <p:nvPicPr>
          <p:cNvPr id="12292" name="Picture 4" descr="data mining koncept illustration - Ladda ner gratis vektorgrafik,  arkivgrafik och bild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0" y="2288177"/>
            <a:ext cx="4495800" cy="3853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9751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bg-BG" b="1" dirty="0" err="1"/>
              <a:t>Phases</a:t>
            </a:r>
            <a:r>
              <a:rPr lang="bg-BG" b="1" dirty="0"/>
              <a:t> </a:t>
            </a:r>
            <a:r>
              <a:rPr lang="bg-BG" b="1" dirty="0" err="1"/>
              <a:t>of</a:t>
            </a:r>
            <a:r>
              <a:rPr lang="bg-BG" b="1" dirty="0"/>
              <a:t> </a:t>
            </a:r>
            <a:r>
              <a:rPr lang="bg-BG" b="1" dirty="0" err="1"/>
              <a:t>the</a:t>
            </a:r>
            <a:r>
              <a:rPr lang="bg-BG" b="1" dirty="0"/>
              <a:t> Data </a:t>
            </a:r>
            <a:r>
              <a:rPr lang="bg-BG" b="1" dirty="0" err="1"/>
              <a:t>Mining</a:t>
            </a:r>
            <a:r>
              <a:rPr lang="bg-BG" b="1" dirty="0"/>
              <a:t> </a:t>
            </a:r>
            <a:r>
              <a:rPr lang="bg-BG" b="1" dirty="0" err="1"/>
              <a:t>Process</a:t>
            </a:r>
            <a:br>
              <a:rPr lang="bg-BG" dirty="0"/>
            </a:br>
            <a:endParaRPr lang="en-US" dirty="0"/>
          </a:p>
        </p:txBody>
      </p:sp>
      <p:sp>
        <p:nvSpPr>
          <p:cNvPr id="3" name="Content Placeholder 2"/>
          <p:cNvSpPr>
            <a:spLocks noGrp="1"/>
          </p:cNvSpPr>
          <p:nvPr>
            <p:ph idx="1"/>
          </p:nvPr>
        </p:nvSpPr>
        <p:spPr>
          <a:xfrm>
            <a:off x="7620000" y="2438400"/>
            <a:ext cx="4084271" cy="3651504"/>
          </a:xfrm>
        </p:spPr>
        <p:txBody>
          <a:bodyPr>
            <a:normAutofit/>
          </a:bodyPr>
          <a:lstStyle/>
          <a:p>
            <a:pPr>
              <a:buFont typeface="Wingdings" panose="05000000000000000000" pitchFamily="2" charset="2"/>
              <a:buChar char="v"/>
            </a:pPr>
            <a:r>
              <a:rPr lang="bg-BG" sz="2800" b="1" dirty="0" err="1"/>
              <a:t>Business</a:t>
            </a:r>
            <a:r>
              <a:rPr lang="bg-BG" sz="2800" b="1" dirty="0"/>
              <a:t> </a:t>
            </a:r>
            <a:r>
              <a:rPr lang="bg-BG" sz="2800" b="1" dirty="0" err="1"/>
              <a:t>understanding</a:t>
            </a:r>
            <a:endParaRPr lang="bg-BG" sz="2800" dirty="0"/>
          </a:p>
          <a:p>
            <a:pPr>
              <a:buFont typeface="Wingdings" panose="05000000000000000000" pitchFamily="2" charset="2"/>
              <a:buChar char="v"/>
            </a:pPr>
            <a:r>
              <a:rPr lang="bg-BG" sz="2800" b="1" dirty="0"/>
              <a:t>Data </a:t>
            </a:r>
            <a:r>
              <a:rPr lang="bg-BG" sz="2800" b="1" dirty="0" err="1"/>
              <a:t>understanding</a:t>
            </a:r>
            <a:endParaRPr lang="bg-BG" sz="2800" dirty="0"/>
          </a:p>
          <a:p>
            <a:pPr>
              <a:buFont typeface="Wingdings" panose="05000000000000000000" pitchFamily="2" charset="2"/>
              <a:buChar char="v"/>
            </a:pPr>
            <a:r>
              <a:rPr lang="bg-BG" sz="2800" b="1" dirty="0"/>
              <a:t>Data </a:t>
            </a:r>
            <a:r>
              <a:rPr lang="bg-BG" sz="2800" b="1" dirty="0" err="1"/>
              <a:t>preparation</a:t>
            </a:r>
            <a:endParaRPr lang="bg-BG" sz="2800" dirty="0"/>
          </a:p>
          <a:p>
            <a:pPr>
              <a:buFont typeface="Wingdings" panose="05000000000000000000" pitchFamily="2" charset="2"/>
              <a:buChar char="v"/>
            </a:pPr>
            <a:r>
              <a:rPr lang="bg-BG" sz="2800" b="1" dirty="0" err="1"/>
              <a:t>Modeling</a:t>
            </a:r>
            <a:endParaRPr lang="bg-BG" sz="2800" dirty="0"/>
          </a:p>
          <a:p>
            <a:pPr>
              <a:buFont typeface="Wingdings" panose="05000000000000000000" pitchFamily="2" charset="2"/>
              <a:buChar char="v"/>
            </a:pPr>
            <a:r>
              <a:rPr lang="bg-BG" sz="2800" b="1" dirty="0" err="1"/>
              <a:t>Evaluation</a:t>
            </a:r>
            <a:endParaRPr lang="bg-BG" sz="2800" dirty="0"/>
          </a:p>
          <a:p>
            <a:pPr>
              <a:buFont typeface="Wingdings" panose="05000000000000000000" pitchFamily="2" charset="2"/>
              <a:buChar char="v"/>
            </a:pPr>
            <a:r>
              <a:rPr lang="bg-BG" sz="2800" b="1" dirty="0" err="1"/>
              <a:t>Deployment</a:t>
            </a:r>
            <a:r>
              <a:rPr lang="bg-BG" sz="2800" dirty="0"/>
              <a:t> </a:t>
            </a:r>
          </a:p>
        </p:txBody>
      </p:sp>
      <p:sp>
        <p:nvSpPr>
          <p:cNvPr id="4" name="Date Placeholder 3"/>
          <p:cNvSpPr>
            <a:spLocks noGrp="1"/>
          </p:cNvSpPr>
          <p:nvPr>
            <p:ph type="dt" sz="half" idx="10"/>
          </p:nvPr>
        </p:nvSpPr>
        <p:spPr/>
        <p:txBody>
          <a:bodyPr/>
          <a:lstStyle/>
          <a:p>
            <a:fld id="{3671E9B5-AD49-4A3E-8D9D-CD6487361B70}" type="datetime1">
              <a:rPr lang="en-US" smtClean="0"/>
              <a:t>11/21/2022</a:t>
            </a:fld>
            <a:endParaRPr lang="en-US"/>
          </a:p>
        </p:txBody>
      </p:sp>
      <p:sp>
        <p:nvSpPr>
          <p:cNvPr id="5" name="Slide Number Placeholder 4"/>
          <p:cNvSpPr>
            <a:spLocks noGrp="1"/>
          </p:cNvSpPr>
          <p:nvPr>
            <p:ph type="sldNum" sz="quarter" idx="12"/>
          </p:nvPr>
        </p:nvSpPr>
        <p:spPr/>
        <p:txBody>
          <a:bodyPr/>
          <a:lstStyle/>
          <a:p>
            <a:pPr marL="25400">
              <a:lnSpc>
                <a:spcPct val="100000"/>
              </a:lnSpc>
              <a:spcBef>
                <a:spcPts val="180"/>
              </a:spcBef>
            </a:pPr>
            <a:fld id="{81D60167-4931-47E6-BA6A-407CBD079E47}" type="slidenum">
              <a:rPr lang="en-US" spc="-75" smtClean="0"/>
              <a:t>13</a:t>
            </a:fld>
            <a:endParaRPr lang="en-US" spc="-75" dirty="0"/>
          </a:p>
        </p:txBody>
      </p:sp>
      <p:pic>
        <p:nvPicPr>
          <p:cNvPr id="6" name="Picture 5"/>
          <p:cNvPicPr>
            <a:picLocks noChangeAspect="1"/>
          </p:cNvPicPr>
          <p:nvPr/>
        </p:nvPicPr>
        <p:blipFill>
          <a:blip r:embed="rId2"/>
          <a:stretch>
            <a:fillRect/>
          </a:stretch>
        </p:blipFill>
        <p:spPr>
          <a:xfrm>
            <a:off x="762000" y="2446421"/>
            <a:ext cx="6327486" cy="3225210"/>
          </a:xfrm>
          <a:prstGeom prst="rect">
            <a:avLst/>
          </a:prstGeom>
        </p:spPr>
      </p:pic>
    </p:spTree>
    <p:extLst>
      <p:ext uri="{BB962C8B-B14F-4D97-AF65-F5344CB8AC3E}">
        <p14:creationId xmlns:p14="http://schemas.microsoft.com/office/powerpoint/2010/main" val="1760890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bg-BG" b="1" dirty="0" err="1"/>
              <a:t>Phases</a:t>
            </a:r>
            <a:r>
              <a:rPr lang="bg-BG" b="1" dirty="0"/>
              <a:t> </a:t>
            </a:r>
            <a:r>
              <a:rPr lang="bg-BG" b="1" dirty="0" err="1"/>
              <a:t>of</a:t>
            </a:r>
            <a:r>
              <a:rPr lang="bg-BG" b="1" dirty="0"/>
              <a:t> </a:t>
            </a:r>
            <a:r>
              <a:rPr lang="bg-BG" b="1" dirty="0" err="1"/>
              <a:t>the</a:t>
            </a:r>
            <a:r>
              <a:rPr lang="bg-BG" b="1" dirty="0"/>
              <a:t> Data </a:t>
            </a:r>
            <a:r>
              <a:rPr lang="bg-BG" b="1" dirty="0" err="1"/>
              <a:t>Mining</a:t>
            </a:r>
            <a:r>
              <a:rPr lang="bg-BG" b="1" dirty="0"/>
              <a:t> </a:t>
            </a:r>
            <a:r>
              <a:rPr lang="bg-BG" b="1" dirty="0" err="1"/>
              <a:t>Process</a:t>
            </a:r>
            <a:endParaRPr lang="bg-BG" dirty="0"/>
          </a:p>
        </p:txBody>
      </p:sp>
      <p:sp>
        <p:nvSpPr>
          <p:cNvPr id="3" name="Content Placeholder 2"/>
          <p:cNvSpPr>
            <a:spLocks noGrp="1"/>
          </p:cNvSpPr>
          <p:nvPr>
            <p:ph idx="1"/>
          </p:nvPr>
        </p:nvSpPr>
        <p:spPr/>
        <p:txBody>
          <a:bodyPr/>
          <a:lstStyle/>
          <a:p>
            <a:endParaRPr lang="bg-BG"/>
          </a:p>
        </p:txBody>
      </p:sp>
      <p:sp>
        <p:nvSpPr>
          <p:cNvPr id="4" name="Date Placeholder 3"/>
          <p:cNvSpPr>
            <a:spLocks noGrp="1"/>
          </p:cNvSpPr>
          <p:nvPr>
            <p:ph type="dt" sz="half" idx="10"/>
          </p:nvPr>
        </p:nvSpPr>
        <p:spPr/>
        <p:txBody>
          <a:bodyPr/>
          <a:lstStyle/>
          <a:p>
            <a:fld id="{3671E9B5-AD49-4A3E-8D9D-CD6487361B70}" type="datetime1">
              <a:rPr lang="en-US" smtClean="0"/>
              <a:t>11/21/2022</a:t>
            </a:fld>
            <a:endParaRPr lang="en-US"/>
          </a:p>
        </p:txBody>
      </p:sp>
      <p:sp>
        <p:nvSpPr>
          <p:cNvPr id="5" name="Slide Number Placeholder 4"/>
          <p:cNvSpPr>
            <a:spLocks noGrp="1"/>
          </p:cNvSpPr>
          <p:nvPr>
            <p:ph type="sldNum" sz="quarter" idx="12"/>
          </p:nvPr>
        </p:nvSpPr>
        <p:spPr/>
        <p:txBody>
          <a:bodyPr/>
          <a:lstStyle/>
          <a:p>
            <a:pPr marL="25400">
              <a:lnSpc>
                <a:spcPct val="100000"/>
              </a:lnSpc>
              <a:spcBef>
                <a:spcPts val="180"/>
              </a:spcBef>
            </a:pPr>
            <a:fld id="{81D60167-4931-47E6-BA6A-407CBD079E47}" type="slidenum">
              <a:rPr lang="en-US" spc="-75" smtClean="0"/>
              <a:t>14</a:t>
            </a:fld>
            <a:endParaRPr lang="en-US" spc="-75" dirty="0"/>
          </a:p>
        </p:txBody>
      </p:sp>
      <p:pic>
        <p:nvPicPr>
          <p:cNvPr id="14338" name="Picture 2" descr="Data Mining Explained | MicroStrateg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2438400"/>
            <a:ext cx="6860407" cy="3858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3555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bg-BG" b="1" dirty="0" err="1"/>
              <a:t>Business</a:t>
            </a:r>
            <a:r>
              <a:rPr lang="bg-BG" b="1" dirty="0"/>
              <a:t> </a:t>
            </a:r>
            <a:r>
              <a:rPr lang="bg-BG" b="1" dirty="0" err="1"/>
              <a:t>understanding</a:t>
            </a:r>
            <a:endParaRPr lang="en-US" dirty="0"/>
          </a:p>
        </p:txBody>
      </p:sp>
      <p:sp>
        <p:nvSpPr>
          <p:cNvPr id="3" name="Content Placeholder 2"/>
          <p:cNvSpPr>
            <a:spLocks noGrp="1"/>
          </p:cNvSpPr>
          <p:nvPr>
            <p:ph idx="1"/>
          </p:nvPr>
        </p:nvSpPr>
        <p:spPr>
          <a:xfrm>
            <a:off x="6477000" y="2438400"/>
            <a:ext cx="5227271" cy="3651504"/>
          </a:xfrm>
        </p:spPr>
        <p:txBody>
          <a:bodyPr>
            <a:normAutofit fontScale="70000" lnSpcReduction="20000"/>
          </a:bodyPr>
          <a:lstStyle/>
          <a:p>
            <a:pPr marL="0" lvl="0" indent="0">
              <a:buNone/>
            </a:pPr>
            <a:r>
              <a:rPr lang="ru-RU" dirty="0" err="1"/>
              <a:t>Постарайте</a:t>
            </a:r>
            <a:r>
              <a:rPr lang="ru-RU" dirty="0"/>
              <a:t> се ясно да си представите </a:t>
            </a:r>
            <a:r>
              <a:rPr lang="ru-RU" dirty="0" err="1"/>
              <a:t>какъв</a:t>
            </a:r>
            <a:r>
              <a:rPr lang="ru-RU" dirty="0"/>
              <a:t> проблем </a:t>
            </a:r>
            <a:r>
              <a:rPr lang="ru-RU" dirty="0" err="1"/>
              <a:t>искате</a:t>
            </a:r>
            <a:r>
              <a:rPr lang="ru-RU" dirty="0"/>
              <a:t> да разрешите, как той </a:t>
            </a:r>
            <a:r>
              <a:rPr lang="ru-RU" dirty="0" err="1"/>
              <a:t>влияе</a:t>
            </a:r>
            <a:r>
              <a:rPr lang="ru-RU" dirty="0"/>
              <a:t> на </a:t>
            </a:r>
            <a:r>
              <a:rPr lang="ru-RU" dirty="0" err="1"/>
              <a:t>вашата</a:t>
            </a:r>
            <a:r>
              <a:rPr lang="ru-RU" dirty="0"/>
              <a:t> организация и </a:t>
            </a:r>
            <a:r>
              <a:rPr lang="ru-RU" dirty="0" err="1"/>
              <a:t>вашите</a:t>
            </a:r>
            <a:r>
              <a:rPr lang="ru-RU" dirty="0"/>
              <a:t> цели за </a:t>
            </a:r>
            <a:r>
              <a:rPr lang="ru-RU" dirty="0" err="1"/>
              <a:t>справяне</a:t>
            </a:r>
            <a:r>
              <a:rPr lang="ru-RU" dirty="0"/>
              <a:t> с него. </a:t>
            </a:r>
            <a:r>
              <a:rPr lang="ru-RU" dirty="0" err="1"/>
              <a:t>Задачите</a:t>
            </a:r>
            <a:r>
              <a:rPr lang="ru-RU" dirty="0"/>
              <a:t> в </a:t>
            </a:r>
            <a:r>
              <a:rPr lang="ru-RU" dirty="0" err="1"/>
              <a:t>тази</a:t>
            </a:r>
            <a:r>
              <a:rPr lang="ru-RU" dirty="0"/>
              <a:t> фаза </a:t>
            </a:r>
            <a:r>
              <a:rPr lang="ru-RU" dirty="0" err="1"/>
              <a:t>включват</a:t>
            </a:r>
            <a:r>
              <a:rPr lang="ru-RU" dirty="0"/>
              <a:t> </a:t>
            </a:r>
            <a:r>
              <a:rPr lang="bg-BG" dirty="0"/>
              <a:t>:</a:t>
            </a:r>
            <a:endParaRPr lang="en-US" sz="1600" dirty="0"/>
          </a:p>
          <a:p>
            <a:pPr>
              <a:buFont typeface="Wingdings" panose="05000000000000000000" pitchFamily="2" charset="2"/>
              <a:buChar char="§"/>
            </a:pPr>
            <a:r>
              <a:rPr lang="bg-BG" dirty="0" err="1"/>
              <a:t>Identifying</a:t>
            </a:r>
            <a:r>
              <a:rPr lang="bg-BG" dirty="0"/>
              <a:t> </a:t>
            </a:r>
            <a:r>
              <a:rPr lang="bg-BG" dirty="0" err="1"/>
              <a:t>your</a:t>
            </a:r>
            <a:r>
              <a:rPr lang="bg-BG" dirty="0"/>
              <a:t> </a:t>
            </a:r>
            <a:r>
              <a:rPr lang="bg-BG" dirty="0" err="1"/>
              <a:t>business</a:t>
            </a:r>
            <a:r>
              <a:rPr lang="bg-BG" dirty="0"/>
              <a:t> </a:t>
            </a:r>
            <a:r>
              <a:rPr lang="bg-BG" dirty="0" err="1"/>
              <a:t>goals</a:t>
            </a:r>
            <a:endParaRPr lang="en-US" sz="1400" dirty="0"/>
          </a:p>
          <a:p>
            <a:pPr>
              <a:buFont typeface="Wingdings" panose="05000000000000000000" pitchFamily="2" charset="2"/>
              <a:buChar char="§"/>
            </a:pPr>
            <a:r>
              <a:rPr lang="bg-BG" dirty="0" err="1"/>
              <a:t>Assessing</a:t>
            </a:r>
            <a:r>
              <a:rPr lang="bg-BG" dirty="0"/>
              <a:t> </a:t>
            </a:r>
            <a:r>
              <a:rPr lang="bg-BG" dirty="0" err="1"/>
              <a:t>your</a:t>
            </a:r>
            <a:r>
              <a:rPr lang="bg-BG" dirty="0"/>
              <a:t> </a:t>
            </a:r>
            <a:r>
              <a:rPr lang="bg-BG" dirty="0" err="1"/>
              <a:t>situation</a:t>
            </a:r>
            <a:endParaRPr lang="en-US" dirty="0"/>
          </a:p>
          <a:p>
            <a:pPr>
              <a:buFont typeface="Wingdings" panose="05000000000000000000" pitchFamily="2" charset="2"/>
              <a:buChar char="§"/>
            </a:pPr>
            <a:r>
              <a:rPr lang="bg-BG" dirty="0" err="1"/>
              <a:t>Defining</a:t>
            </a:r>
            <a:r>
              <a:rPr lang="bg-BG" dirty="0"/>
              <a:t> </a:t>
            </a:r>
            <a:r>
              <a:rPr lang="bg-BG" dirty="0" err="1"/>
              <a:t>your</a:t>
            </a:r>
            <a:r>
              <a:rPr lang="bg-BG" dirty="0"/>
              <a:t> </a:t>
            </a:r>
            <a:r>
              <a:rPr lang="bg-BG" dirty="0" err="1"/>
              <a:t>data</a:t>
            </a:r>
            <a:r>
              <a:rPr lang="bg-BG" dirty="0"/>
              <a:t> </a:t>
            </a:r>
            <a:r>
              <a:rPr lang="bg-BG" dirty="0" err="1"/>
              <a:t>mining</a:t>
            </a:r>
            <a:r>
              <a:rPr lang="bg-BG" dirty="0"/>
              <a:t> </a:t>
            </a:r>
            <a:r>
              <a:rPr lang="bg-BG" dirty="0" err="1"/>
              <a:t>goals</a:t>
            </a:r>
            <a:endParaRPr lang="en-US" dirty="0"/>
          </a:p>
          <a:p>
            <a:pPr>
              <a:buFont typeface="Wingdings" panose="05000000000000000000" pitchFamily="2" charset="2"/>
              <a:buChar char="§"/>
            </a:pPr>
            <a:r>
              <a:rPr lang="bg-BG" dirty="0" err="1"/>
              <a:t>Producing</a:t>
            </a:r>
            <a:r>
              <a:rPr lang="bg-BG" dirty="0"/>
              <a:t> </a:t>
            </a:r>
            <a:r>
              <a:rPr lang="bg-BG" dirty="0" err="1"/>
              <a:t>your</a:t>
            </a:r>
            <a:r>
              <a:rPr lang="bg-BG" dirty="0"/>
              <a:t> </a:t>
            </a:r>
            <a:r>
              <a:rPr lang="bg-BG" dirty="0" err="1"/>
              <a:t>project</a:t>
            </a:r>
            <a:r>
              <a:rPr lang="bg-BG" dirty="0"/>
              <a:t> </a:t>
            </a:r>
            <a:r>
              <a:rPr lang="bg-BG" dirty="0" err="1"/>
              <a:t>plan</a:t>
            </a:r>
            <a:endParaRPr lang="en-US" dirty="0"/>
          </a:p>
        </p:txBody>
      </p:sp>
      <p:sp>
        <p:nvSpPr>
          <p:cNvPr id="4" name="Date Placeholder 3"/>
          <p:cNvSpPr>
            <a:spLocks noGrp="1"/>
          </p:cNvSpPr>
          <p:nvPr>
            <p:ph type="dt" sz="half" idx="10"/>
          </p:nvPr>
        </p:nvSpPr>
        <p:spPr/>
        <p:txBody>
          <a:bodyPr/>
          <a:lstStyle/>
          <a:p>
            <a:fld id="{3671E9B5-AD49-4A3E-8D9D-CD6487361B70}" type="datetime1">
              <a:rPr lang="en-US" smtClean="0"/>
              <a:t>11/21/2022</a:t>
            </a:fld>
            <a:endParaRPr lang="en-US"/>
          </a:p>
        </p:txBody>
      </p:sp>
      <p:sp>
        <p:nvSpPr>
          <p:cNvPr id="5" name="Slide Number Placeholder 4"/>
          <p:cNvSpPr>
            <a:spLocks noGrp="1"/>
          </p:cNvSpPr>
          <p:nvPr>
            <p:ph type="sldNum" sz="quarter" idx="12"/>
          </p:nvPr>
        </p:nvSpPr>
        <p:spPr/>
        <p:txBody>
          <a:bodyPr/>
          <a:lstStyle/>
          <a:p>
            <a:pPr marL="25400">
              <a:lnSpc>
                <a:spcPct val="100000"/>
              </a:lnSpc>
              <a:spcBef>
                <a:spcPts val="180"/>
              </a:spcBef>
            </a:pPr>
            <a:fld id="{81D60167-4931-47E6-BA6A-407CBD079E47}" type="slidenum">
              <a:rPr lang="en-US" spc="-75" smtClean="0"/>
              <a:t>15</a:t>
            </a:fld>
            <a:endParaRPr lang="en-US" spc="-75" dirty="0"/>
          </a:p>
        </p:txBody>
      </p:sp>
      <p:pic>
        <p:nvPicPr>
          <p:cNvPr id="13314" name="Picture 2" descr="Data mining Process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251" y="2121040"/>
            <a:ext cx="4454545" cy="4454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00744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bg-BG" b="1" dirty="0"/>
              <a:t>Data </a:t>
            </a:r>
            <a:r>
              <a:rPr lang="bg-BG" b="1" dirty="0" err="1"/>
              <a:t>understanding</a:t>
            </a:r>
            <a:endParaRPr lang="en-US" dirty="0"/>
          </a:p>
        </p:txBody>
      </p:sp>
      <p:sp>
        <p:nvSpPr>
          <p:cNvPr id="3" name="Content Placeholder 2"/>
          <p:cNvSpPr>
            <a:spLocks noGrp="1"/>
          </p:cNvSpPr>
          <p:nvPr>
            <p:ph idx="1"/>
          </p:nvPr>
        </p:nvSpPr>
        <p:spPr>
          <a:xfrm>
            <a:off x="7467600" y="2438400"/>
            <a:ext cx="4236671" cy="3651504"/>
          </a:xfrm>
        </p:spPr>
        <p:txBody>
          <a:bodyPr>
            <a:normAutofit fontScale="62500" lnSpcReduction="20000"/>
          </a:bodyPr>
          <a:lstStyle/>
          <a:p>
            <a:pPr marL="0" lvl="0" indent="0">
              <a:buNone/>
            </a:pPr>
            <a:r>
              <a:rPr lang="ru-RU" dirty="0" err="1"/>
              <a:t>Прегледайте</a:t>
            </a:r>
            <a:r>
              <a:rPr lang="ru-RU" dirty="0"/>
              <a:t> </a:t>
            </a:r>
            <a:r>
              <a:rPr lang="ru-RU" dirty="0" err="1"/>
              <a:t>данните</a:t>
            </a:r>
            <a:r>
              <a:rPr lang="ru-RU" dirty="0"/>
              <a:t>, </a:t>
            </a:r>
            <a:r>
              <a:rPr lang="ru-RU" dirty="0" err="1"/>
              <a:t>които</a:t>
            </a:r>
            <a:r>
              <a:rPr lang="ru-RU" dirty="0"/>
              <a:t> </a:t>
            </a:r>
            <a:r>
              <a:rPr lang="ru-RU" dirty="0" err="1"/>
              <a:t>имате</a:t>
            </a:r>
            <a:r>
              <a:rPr lang="ru-RU" dirty="0"/>
              <a:t>, </a:t>
            </a:r>
            <a:r>
              <a:rPr lang="ru-RU" dirty="0" err="1"/>
              <a:t>документирайте</a:t>
            </a:r>
            <a:r>
              <a:rPr lang="ru-RU" dirty="0"/>
              <a:t> </a:t>
            </a:r>
            <a:r>
              <a:rPr lang="ru-RU" dirty="0" err="1"/>
              <a:t>ги</a:t>
            </a:r>
            <a:r>
              <a:rPr lang="ru-RU" dirty="0"/>
              <a:t>, </a:t>
            </a:r>
            <a:r>
              <a:rPr lang="ru-RU" dirty="0" err="1"/>
              <a:t>идентифицирайте</a:t>
            </a:r>
            <a:r>
              <a:rPr lang="ru-RU" dirty="0"/>
              <a:t> </a:t>
            </a:r>
            <a:r>
              <a:rPr lang="ru-RU" dirty="0" err="1"/>
              <a:t>проблеми</a:t>
            </a:r>
            <a:r>
              <a:rPr lang="ru-RU" dirty="0"/>
              <a:t> с </a:t>
            </a:r>
            <a:r>
              <a:rPr lang="ru-RU" dirty="0" err="1"/>
              <a:t>управлението</a:t>
            </a:r>
            <a:r>
              <a:rPr lang="ru-RU" dirty="0"/>
              <a:t> на </a:t>
            </a:r>
            <a:r>
              <a:rPr lang="ru-RU" dirty="0" err="1"/>
              <a:t>данните</a:t>
            </a:r>
            <a:r>
              <a:rPr lang="ru-RU" dirty="0"/>
              <a:t> и </a:t>
            </a:r>
            <a:r>
              <a:rPr lang="ru-RU" dirty="0" err="1"/>
              <a:t>качеството</a:t>
            </a:r>
            <a:r>
              <a:rPr lang="ru-RU" dirty="0"/>
              <a:t> на </a:t>
            </a:r>
            <a:r>
              <a:rPr lang="ru-RU" dirty="0" err="1"/>
              <a:t>данните</a:t>
            </a:r>
            <a:r>
              <a:rPr lang="ru-RU" dirty="0"/>
              <a:t>.</a:t>
            </a:r>
          </a:p>
          <a:p>
            <a:pPr marL="0" lvl="0" indent="0">
              <a:buNone/>
            </a:pPr>
            <a:r>
              <a:rPr lang="ru-RU" dirty="0"/>
              <a:t> </a:t>
            </a:r>
            <a:r>
              <a:rPr lang="ru-RU" dirty="0" err="1"/>
              <a:t>Задачите</a:t>
            </a:r>
            <a:r>
              <a:rPr lang="ru-RU" dirty="0"/>
              <a:t> за </a:t>
            </a:r>
            <a:r>
              <a:rPr lang="ru-RU" dirty="0" err="1"/>
              <a:t>тази</a:t>
            </a:r>
            <a:r>
              <a:rPr lang="ru-RU" dirty="0"/>
              <a:t> фаза </a:t>
            </a:r>
            <a:r>
              <a:rPr lang="ru-RU" dirty="0" err="1"/>
              <a:t>включват</a:t>
            </a:r>
            <a:r>
              <a:rPr lang="bg-BG" dirty="0"/>
              <a:t>:</a:t>
            </a:r>
            <a:endParaRPr lang="en-US" sz="1600" dirty="0"/>
          </a:p>
          <a:p>
            <a:pPr>
              <a:buFont typeface="Wingdings" panose="05000000000000000000" pitchFamily="2" charset="2"/>
              <a:buChar char="§"/>
            </a:pPr>
            <a:r>
              <a:rPr lang="bg-BG" dirty="0" err="1"/>
              <a:t>Gathering</a:t>
            </a:r>
            <a:r>
              <a:rPr lang="bg-BG" dirty="0"/>
              <a:t> </a:t>
            </a:r>
            <a:r>
              <a:rPr lang="bg-BG" dirty="0" err="1"/>
              <a:t>data</a:t>
            </a:r>
            <a:endParaRPr lang="en-US" dirty="0"/>
          </a:p>
          <a:p>
            <a:pPr>
              <a:buFont typeface="Wingdings" panose="05000000000000000000" pitchFamily="2" charset="2"/>
              <a:buChar char="§"/>
            </a:pPr>
            <a:r>
              <a:rPr lang="bg-BG" dirty="0" err="1"/>
              <a:t>Describing</a:t>
            </a:r>
            <a:endParaRPr lang="en-US" dirty="0"/>
          </a:p>
          <a:p>
            <a:pPr>
              <a:buFont typeface="Wingdings" panose="05000000000000000000" pitchFamily="2" charset="2"/>
              <a:buChar char="§"/>
            </a:pPr>
            <a:r>
              <a:rPr lang="bg-BG" dirty="0" err="1"/>
              <a:t>Exploring</a:t>
            </a:r>
            <a:endParaRPr lang="en-US" dirty="0"/>
          </a:p>
          <a:p>
            <a:pPr>
              <a:buFont typeface="Wingdings" panose="05000000000000000000" pitchFamily="2" charset="2"/>
              <a:buChar char="§"/>
            </a:pPr>
            <a:r>
              <a:rPr lang="bg-BG" dirty="0" err="1"/>
              <a:t>Verifying</a:t>
            </a:r>
            <a:r>
              <a:rPr lang="bg-BG" dirty="0"/>
              <a:t> </a:t>
            </a:r>
            <a:r>
              <a:rPr lang="bg-BG" dirty="0" err="1"/>
              <a:t>quality</a:t>
            </a:r>
            <a:endParaRPr lang="en-US" dirty="0"/>
          </a:p>
        </p:txBody>
      </p:sp>
      <p:sp>
        <p:nvSpPr>
          <p:cNvPr id="4" name="Date Placeholder 3"/>
          <p:cNvSpPr>
            <a:spLocks noGrp="1"/>
          </p:cNvSpPr>
          <p:nvPr>
            <p:ph type="dt" sz="half" idx="10"/>
          </p:nvPr>
        </p:nvSpPr>
        <p:spPr/>
        <p:txBody>
          <a:bodyPr/>
          <a:lstStyle/>
          <a:p>
            <a:fld id="{3671E9B5-AD49-4A3E-8D9D-CD6487361B70}" type="datetime1">
              <a:rPr lang="en-US" smtClean="0"/>
              <a:t>11/21/2022</a:t>
            </a:fld>
            <a:endParaRPr lang="en-US"/>
          </a:p>
        </p:txBody>
      </p:sp>
      <p:sp>
        <p:nvSpPr>
          <p:cNvPr id="5" name="Slide Number Placeholder 4"/>
          <p:cNvSpPr>
            <a:spLocks noGrp="1"/>
          </p:cNvSpPr>
          <p:nvPr>
            <p:ph type="sldNum" sz="quarter" idx="12"/>
          </p:nvPr>
        </p:nvSpPr>
        <p:spPr/>
        <p:txBody>
          <a:bodyPr/>
          <a:lstStyle/>
          <a:p>
            <a:pPr marL="25400">
              <a:lnSpc>
                <a:spcPct val="100000"/>
              </a:lnSpc>
              <a:spcBef>
                <a:spcPts val="180"/>
              </a:spcBef>
            </a:pPr>
            <a:fld id="{81D60167-4931-47E6-BA6A-407CBD079E47}" type="slidenum">
              <a:rPr lang="en-US" spc="-75" smtClean="0"/>
              <a:t>16</a:t>
            </a:fld>
            <a:endParaRPr lang="en-US" spc="-75" dirty="0"/>
          </a:p>
        </p:txBody>
      </p:sp>
      <p:pic>
        <p:nvPicPr>
          <p:cNvPr id="6" name="Picture 5"/>
          <p:cNvPicPr>
            <a:picLocks noChangeAspect="1"/>
          </p:cNvPicPr>
          <p:nvPr/>
        </p:nvPicPr>
        <p:blipFill>
          <a:blip r:embed="rId2"/>
          <a:stretch>
            <a:fillRect/>
          </a:stretch>
        </p:blipFill>
        <p:spPr>
          <a:xfrm>
            <a:off x="541073" y="2667000"/>
            <a:ext cx="6238142" cy="2743200"/>
          </a:xfrm>
          <a:prstGeom prst="rect">
            <a:avLst/>
          </a:prstGeom>
        </p:spPr>
      </p:pic>
    </p:spTree>
    <p:extLst>
      <p:ext uri="{BB962C8B-B14F-4D97-AF65-F5344CB8AC3E}">
        <p14:creationId xmlns:p14="http://schemas.microsoft.com/office/powerpoint/2010/main" val="10897752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bg-BG" b="1" dirty="0"/>
              <a:t>Data </a:t>
            </a:r>
            <a:r>
              <a:rPr lang="bg-BG" b="1" dirty="0" err="1"/>
              <a:t>preparation</a:t>
            </a:r>
            <a:endParaRPr lang="en-US" dirty="0"/>
          </a:p>
        </p:txBody>
      </p:sp>
      <p:sp>
        <p:nvSpPr>
          <p:cNvPr id="3" name="Content Placeholder 2"/>
          <p:cNvSpPr>
            <a:spLocks noGrp="1"/>
          </p:cNvSpPr>
          <p:nvPr>
            <p:ph idx="1"/>
          </p:nvPr>
        </p:nvSpPr>
        <p:spPr>
          <a:xfrm>
            <a:off x="6477000" y="2438400"/>
            <a:ext cx="5227271" cy="3651504"/>
          </a:xfrm>
        </p:spPr>
        <p:txBody>
          <a:bodyPr>
            <a:noAutofit/>
          </a:bodyPr>
          <a:lstStyle/>
          <a:p>
            <a:pPr marL="0" lvl="0" indent="0">
              <a:buNone/>
            </a:pPr>
            <a:r>
              <a:rPr lang="ru-RU" sz="2400" b="1" dirty="0" err="1"/>
              <a:t>Подгответе</a:t>
            </a:r>
            <a:r>
              <a:rPr lang="ru-RU" sz="2400" b="1" dirty="0"/>
              <a:t> </a:t>
            </a:r>
            <a:r>
              <a:rPr lang="ru-RU" sz="2400" b="1" dirty="0" err="1"/>
              <a:t>данните</a:t>
            </a:r>
            <a:r>
              <a:rPr lang="ru-RU" sz="2400" b="1" dirty="0"/>
              <a:t> си</a:t>
            </a:r>
          </a:p>
          <a:p>
            <a:pPr marL="0" lvl="0" indent="0">
              <a:buNone/>
            </a:pPr>
            <a:r>
              <a:rPr lang="ru-RU" sz="2400" dirty="0"/>
              <a:t> </a:t>
            </a:r>
            <a:r>
              <a:rPr lang="ru-RU" sz="2400" dirty="0" err="1"/>
              <a:t>Задачите</a:t>
            </a:r>
            <a:r>
              <a:rPr lang="ru-RU" sz="2400" dirty="0"/>
              <a:t> за </a:t>
            </a:r>
            <a:r>
              <a:rPr lang="ru-RU" sz="2400" dirty="0" err="1"/>
              <a:t>тази</a:t>
            </a:r>
            <a:r>
              <a:rPr lang="ru-RU" sz="2400" dirty="0"/>
              <a:t> фаза </a:t>
            </a:r>
            <a:r>
              <a:rPr lang="ru-RU" sz="2400" dirty="0" err="1"/>
              <a:t>включват</a:t>
            </a:r>
            <a:r>
              <a:rPr lang="ru-RU" sz="2400" dirty="0"/>
              <a:t> </a:t>
            </a:r>
            <a:r>
              <a:rPr lang="bg-BG" sz="2400" dirty="0"/>
              <a:t>:</a:t>
            </a:r>
            <a:endParaRPr lang="en-US" sz="1800" dirty="0"/>
          </a:p>
          <a:p>
            <a:pPr>
              <a:buFont typeface="Wingdings" panose="05000000000000000000" pitchFamily="2" charset="2"/>
              <a:buChar char="v"/>
            </a:pPr>
            <a:r>
              <a:rPr lang="bg-BG" sz="2400" dirty="0" err="1"/>
              <a:t>Selecting</a:t>
            </a:r>
            <a:r>
              <a:rPr lang="bg-BG" sz="2400" dirty="0"/>
              <a:t> </a:t>
            </a:r>
            <a:r>
              <a:rPr lang="bg-BG" sz="2400" dirty="0" err="1"/>
              <a:t>dat</a:t>
            </a:r>
            <a:r>
              <a:rPr lang="en-US" sz="2400" dirty="0"/>
              <a:t>a</a:t>
            </a:r>
          </a:p>
          <a:p>
            <a:pPr>
              <a:buFont typeface="Wingdings" panose="05000000000000000000" pitchFamily="2" charset="2"/>
              <a:buChar char="v"/>
            </a:pPr>
            <a:r>
              <a:rPr lang="bg-BG" sz="2400" dirty="0" err="1"/>
              <a:t>Cleaning</a:t>
            </a:r>
            <a:r>
              <a:rPr lang="bg-BG" sz="2400" dirty="0"/>
              <a:t> </a:t>
            </a:r>
            <a:r>
              <a:rPr lang="bg-BG" sz="2400" dirty="0" err="1"/>
              <a:t>data</a:t>
            </a:r>
            <a:endParaRPr lang="en-US" sz="1600" dirty="0"/>
          </a:p>
          <a:p>
            <a:pPr>
              <a:buFont typeface="Wingdings" panose="05000000000000000000" pitchFamily="2" charset="2"/>
              <a:buChar char="v"/>
            </a:pPr>
            <a:r>
              <a:rPr lang="bg-BG" sz="2400" dirty="0" err="1"/>
              <a:t>Constructing</a:t>
            </a:r>
            <a:endParaRPr lang="en-US" sz="1600" dirty="0"/>
          </a:p>
          <a:p>
            <a:pPr>
              <a:buFont typeface="Wingdings" panose="05000000000000000000" pitchFamily="2" charset="2"/>
              <a:buChar char="v"/>
            </a:pPr>
            <a:r>
              <a:rPr lang="bg-BG" sz="2400" dirty="0" err="1"/>
              <a:t>Integrating</a:t>
            </a:r>
            <a:endParaRPr lang="en-US" sz="1600" dirty="0"/>
          </a:p>
          <a:p>
            <a:pPr>
              <a:buFont typeface="Wingdings" panose="05000000000000000000" pitchFamily="2" charset="2"/>
              <a:buChar char="v"/>
            </a:pPr>
            <a:r>
              <a:rPr lang="bg-BG" sz="2400" dirty="0" err="1"/>
              <a:t>Formatting</a:t>
            </a:r>
            <a:endParaRPr lang="en-US" sz="2400" dirty="0"/>
          </a:p>
        </p:txBody>
      </p:sp>
      <p:sp>
        <p:nvSpPr>
          <p:cNvPr id="4" name="Date Placeholder 3"/>
          <p:cNvSpPr>
            <a:spLocks noGrp="1"/>
          </p:cNvSpPr>
          <p:nvPr>
            <p:ph type="dt" sz="half" idx="10"/>
          </p:nvPr>
        </p:nvSpPr>
        <p:spPr/>
        <p:txBody>
          <a:bodyPr/>
          <a:lstStyle/>
          <a:p>
            <a:fld id="{3671E9B5-AD49-4A3E-8D9D-CD6487361B70}" type="datetime1">
              <a:rPr lang="en-US" smtClean="0"/>
              <a:t>11/21/2022</a:t>
            </a:fld>
            <a:endParaRPr lang="en-US"/>
          </a:p>
        </p:txBody>
      </p:sp>
      <p:sp>
        <p:nvSpPr>
          <p:cNvPr id="5" name="Slide Number Placeholder 4"/>
          <p:cNvSpPr>
            <a:spLocks noGrp="1"/>
          </p:cNvSpPr>
          <p:nvPr>
            <p:ph type="sldNum" sz="quarter" idx="12"/>
          </p:nvPr>
        </p:nvSpPr>
        <p:spPr/>
        <p:txBody>
          <a:bodyPr/>
          <a:lstStyle/>
          <a:p>
            <a:pPr marL="25400">
              <a:lnSpc>
                <a:spcPct val="100000"/>
              </a:lnSpc>
              <a:spcBef>
                <a:spcPts val="180"/>
              </a:spcBef>
            </a:pPr>
            <a:fld id="{81D60167-4931-47E6-BA6A-407CBD079E47}" type="slidenum">
              <a:rPr lang="en-US" spc="-75" smtClean="0"/>
              <a:t>17</a:t>
            </a:fld>
            <a:endParaRPr lang="en-US" spc="-75" dirty="0"/>
          </a:p>
        </p:txBody>
      </p:sp>
      <p:pic>
        <p:nvPicPr>
          <p:cNvPr id="6" name="Picture 2" descr="Data Preparation — A crucial step in Data Mining | by Chhavi Saluja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8725" y="2416301"/>
            <a:ext cx="3409950" cy="3695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5519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bg-BG" b="1" dirty="0" err="1"/>
              <a:t>Modeling</a:t>
            </a:r>
            <a:endParaRPr lang="en-US" dirty="0"/>
          </a:p>
        </p:txBody>
      </p:sp>
      <p:sp>
        <p:nvSpPr>
          <p:cNvPr id="3" name="Content Placeholder 2"/>
          <p:cNvSpPr>
            <a:spLocks noGrp="1"/>
          </p:cNvSpPr>
          <p:nvPr>
            <p:ph idx="1"/>
          </p:nvPr>
        </p:nvSpPr>
        <p:spPr>
          <a:xfrm>
            <a:off x="609600" y="1673404"/>
            <a:ext cx="10994760" cy="4682947"/>
          </a:xfrm>
        </p:spPr>
        <p:txBody>
          <a:bodyPr/>
          <a:lstStyle/>
          <a:p>
            <a:pPr marL="0" lvl="0" indent="0">
              <a:buNone/>
            </a:pPr>
            <a:r>
              <a:rPr lang="ru-RU" sz="2800" dirty="0" err="1"/>
              <a:t>Използвайте</a:t>
            </a:r>
            <a:r>
              <a:rPr lang="ru-RU" sz="2800" dirty="0"/>
              <a:t> математически техники, за да </a:t>
            </a:r>
            <a:r>
              <a:rPr lang="ru-RU" sz="2800" dirty="0" err="1"/>
              <a:t>идентифицирате</a:t>
            </a:r>
            <a:r>
              <a:rPr lang="ru-RU" sz="2800" dirty="0"/>
              <a:t> модели </a:t>
            </a:r>
            <a:r>
              <a:rPr lang="ru-RU" sz="2800" dirty="0" err="1"/>
              <a:t>във</a:t>
            </a:r>
            <a:r>
              <a:rPr lang="ru-RU" sz="2800" dirty="0"/>
              <a:t> </a:t>
            </a:r>
            <a:r>
              <a:rPr lang="ru-RU" sz="2800" dirty="0" err="1"/>
              <a:t>вашите</a:t>
            </a:r>
            <a:r>
              <a:rPr lang="ru-RU" sz="2800" dirty="0"/>
              <a:t> </a:t>
            </a:r>
            <a:r>
              <a:rPr lang="ru-RU" sz="2800" dirty="0" err="1"/>
              <a:t>данни</a:t>
            </a:r>
            <a:r>
              <a:rPr lang="ru-RU" sz="2800" dirty="0"/>
              <a:t>. </a:t>
            </a:r>
            <a:r>
              <a:rPr lang="ru-RU" sz="2800" dirty="0" err="1"/>
              <a:t>Задачите</a:t>
            </a:r>
            <a:r>
              <a:rPr lang="ru-RU" sz="2800" dirty="0"/>
              <a:t> за </a:t>
            </a:r>
            <a:r>
              <a:rPr lang="ru-RU" sz="2800" dirty="0" err="1"/>
              <a:t>тази</a:t>
            </a:r>
            <a:r>
              <a:rPr lang="ru-RU" sz="2800" dirty="0"/>
              <a:t> фаза </a:t>
            </a:r>
            <a:r>
              <a:rPr lang="ru-RU" sz="2800" dirty="0" err="1"/>
              <a:t>включват</a:t>
            </a:r>
            <a:r>
              <a:rPr lang="ru-RU" sz="2800" dirty="0"/>
              <a:t> </a:t>
            </a:r>
            <a:r>
              <a:rPr lang="bg-BG" sz="2800" dirty="0"/>
              <a:t>:</a:t>
            </a:r>
            <a:endParaRPr lang="en-US" sz="2800" dirty="0"/>
          </a:p>
          <a:p>
            <a:pPr lvl="0">
              <a:buFont typeface="Wingdings" panose="05000000000000000000" pitchFamily="2" charset="2"/>
              <a:buChar char="§"/>
            </a:pPr>
            <a:r>
              <a:rPr lang="bg-BG" sz="2800" dirty="0" err="1"/>
              <a:t>Selecting</a:t>
            </a:r>
            <a:r>
              <a:rPr lang="bg-BG" sz="2800" dirty="0"/>
              <a:t> </a:t>
            </a:r>
            <a:r>
              <a:rPr lang="bg-BG" sz="2800" dirty="0" err="1"/>
              <a:t>techniques</a:t>
            </a:r>
            <a:endParaRPr lang="en-US" sz="2800" dirty="0"/>
          </a:p>
          <a:p>
            <a:pPr lvl="0">
              <a:buFont typeface="Wingdings" panose="05000000000000000000" pitchFamily="2" charset="2"/>
              <a:buChar char="§"/>
            </a:pPr>
            <a:r>
              <a:rPr lang="bg-BG" sz="2800" dirty="0" err="1"/>
              <a:t>Designing</a:t>
            </a:r>
            <a:r>
              <a:rPr lang="bg-BG" sz="2800" dirty="0"/>
              <a:t> </a:t>
            </a:r>
            <a:r>
              <a:rPr lang="bg-BG" sz="2800" dirty="0" err="1"/>
              <a:t>tests</a:t>
            </a:r>
            <a:endParaRPr lang="en-US" sz="2800" dirty="0"/>
          </a:p>
          <a:p>
            <a:pPr lvl="0">
              <a:buFont typeface="Wingdings" panose="05000000000000000000" pitchFamily="2" charset="2"/>
              <a:buChar char="§"/>
            </a:pPr>
            <a:r>
              <a:rPr lang="bg-BG" sz="2800" dirty="0"/>
              <a:t>Building </a:t>
            </a:r>
            <a:r>
              <a:rPr lang="bg-BG" sz="2800" dirty="0" err="1"/>
              <a:t>models</a:t>
            </a:r>
            <a:endParaRPr lang="en-US" sz="2800" dirty="0"/>
          </a:p>
          <a:p>
            <a:pPr lvl="0">
              <a:buFont typeface="Wingdings" panose="05000000000000000000" pitchFamily="2" charset="2"/>
              <a:buChar char="§"/>
            </a:pPr>
            <a:r>
              <a:rPr lang="bg-BG" sz="2800" dirty="0" err="1"/>
              <a:t>Assessing</a:t>
            </a:r>
            <a:r>
              <a:rPr lang="bg-BG" sz="2800" dirty="0"/>
              <a:t> </a:t>
            </a:r>
            <a:r>
              <a:rPr lang="bg-BG" sz="2800" dirty="0" err="1"/>
              <a:t>models</a:t>
            </a:r>
            <a:endParaRPr lang="bg-BG" sz="1800" dirty="0"/>
          </a:p>
          <a:p>
            <a:endParaRPr lang="en-US" dirty="0"/>
          </a:p>
        </p:txBody>
      </p:sp>
      <p:sp>
        <p:nvSpPr>
          <p:cNvPr id="4" name="Date Placeholder 3"/>
          <p:cNvSpPr>
            <a:spLocks noGrp="1"/>
          </p:cNvSpPr>
          <p:nvPr>
            <p:ph type="dt" sz="half" idx="10"/>
          </p:nvPr>
        </p:nvSpPr>
        <p:spPr/>
        <p:txBody>
          <a:bodyPr/>
          <a:lstStyle/>
          <a:p>
            <a:fld id="{3671E9B5-AD49-4A3E-8D9D-CD6487361B70}" type="datetime1">
              <a:rPr lang="en-US" smtClean="0"/>
              <a:t>11/21/2022</a:t>
            </a:fld>
            <a:endParaRPr lang="en-US"/>
          </a:p>
        </p:txBody>
      </p:sp>
      <p:sp>
        <p:nvSpPr>
          <p:cNvPr id="5" name="Slide Number Placeholder 4"/>
          <p:cNvSpPr>
            <a:spLocks noGrp="1"/>
          </p:cNvSpPr>
          <p:nvPr>
            <p:ph type="sldNum" sz="quarter" idx="12"/>
          </p:nvPr>
        </p:nvSpPr>
        <p:spPr/>
        <p:txBody>
          <a:bodyPr/>
          <a:lstStyle/>
          <a:p>
            <a:pPr marL="25400">
              <a:lnSpc>
                <a:spcPct val="100000"/>
              </a:lnSpc>
              <a:spcBef>
                <a:spcPts val="180"/>
              </a:spcBef>
            </a:pPr>
            <a:fld id="{81D60167-4931-47E6-BA6A-407CBD079E47}" type="slidenum">
              <a:rPr lang="en-US" spc="-75" smtClean="0"/>
              <a:t>18</a:t>
            </a:fld>
            <a:endParaRPr lang="en-US" spc="-75" dirty="0"/>
          </a:p>
        </p:txBody>
      </p:sp>
      <p:pic>
        <p:nvPicPr>
          <p:cNvPr id="6" name="Picture 5"/>
          <p:cNvPicPr>
            <a:picLocks noChangeAspect="1"/>
          </p:cNvPicPr>
          <p:nvPr/>
        </p:nvPicPr>
        <p:blipFill>
          <a:blip r:embed="rId2"/>
          <a:stretch>
            <a:fillRect/>
          </a:stretch>
        </p:blipFill>
        <p:spPr>
          <a:xfrm>
            <a:off x="6934200" y="3581400"/>
            <a:ext cx="2990850" cy="2000250"/>
          </a:xfrm>
          <a:prstGeom prst="rect">
            <a:avLst/>
          </a:prstGeom>
        </p:spPr>
      </p:pic>
    </p:spTree>
    <p:extLst>
      <p:ext uri="{BB962C8B-B14F-4D97-AF65-F5344CB8AC3E}">
        <p14:creationId xmlns:p14="http://schemas.microsoft.com/office/powerpoint/2010/main" val="17175710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bg-BG" b="1" dirty="0" err="1"/>
              <a:t>Evaluation</a:t>
            </a:r>
            <a:endParaRPr lang="en-US" dirty="0"/>
          </a:p>
        </p:txBody>
      </p:sp>
      <p:sp>
        <p:nvSpPr>
          <p:cNvPr id="3" name="Content Placeholder 2"/>
          <p:cNvSpPr>
            <a:spLocks noGrp="1"/>
          </p:cNvSpPr>
          <p:nvPr>
            <p:ph idx="1"/>
          </p:nvPr>
        </p:nvSpPr>
        <p:spPr>
          <a:xfrm>
            <a:off x="762000" y="2413212"/>
            <a:ext cx="4876800" cy="3651504"/>
          </a:xfrm>
        </p:spPr>
        <p:txBody>
          <a:bodyPr>
            <a:normAutofit fontScale="77500" lnSpcReduction="20000"/>
          </a:bodyPr>
          <a:lstStyle/>
          <a:p>
            <a:pPr marL="0" lvl="0" indent="0">
              <a:buNone/>
            </a:pPr>
            <a:r>
              <a:rPr lang="ru-RU" dirty="0" err="1"/>
              <a:t>Прегледайте</a:t>
            </a:r>
            <a:r>
              <a:rPr lang="ru-RU" dirty="0"/>
              <a:t> </a:t>
            </a:r>
            <a:r>
              <a:rPr lang="ru-RU" dirty="0" err="1"/>
              <a:t>моделите</a:t>
            </a:r>
            <a:r>
              <a:rPr lang="ru-RU" dirty="0"/>
              <a:t>, </a:t>
            </a:r>
            <a:r>
              <a:rPr lang="ru-RU" dirty="0" err="1"/>
              <a:t>които</a:t>
            </a:r>
            <a:r>
              <a:rPr lang="ru-RU" dirty="0"/>
              <a:t> </a:t>
            </a:r>
            <a:r>
              <a:rPr lang="ru-RU" dirty="0" err="1"/>
              <a:t>сте</a:t>
            </a:r>
            <a:r>
              <a:rPr lang="ru-RU" dirty="0"/>
              <a:t> намерили и </a:t>
            </a:r>
            <a:r>
              <a:rPr lang="ru-RU" dirty="0" err="1"/>
              <a:t>преценете</a:t>
            </a:r>
            <a:r>
              <a:rPr lang="ru-RU" dirty="0"/>
              <a:t> </a:t>
            </a:r>
            <a:r>
              <a:rPr lang="ru-RU" dirty="0" err="1"/>
              <a:t>техния</a:t>
            </a:r>
            <a:r>
              <a:rPr lang="ru-RU" dirty="0"/>
              <a:t> потенциал за </a:t>
            </a:r>
            <a:r>
              <a:rPr lang="ru-RU" dirty="0" err="1"/>
              <a:t>използване</a:t>
            </a:r>
            <a:r>
              <a:rPr lang="ru-RU" dirty="0"/>
              <a:t> в бизнеса. </a:t>
            </a:r>
            <a:r>
              <a:rPr lang="ru-RU" dirty="0" err="1"/>
              <a:t>Задачите</a:t>
            </a:r>
            <a:r>
              <a:rPr lang="ru-RU" dirty="0"/>
              <a:t> за </a:t>
            </a:r>
            <a:r>
              <a:rPr lang="ru-RU" dirty="0" err="1"/>
              <a:t>тази</a:t>
            </a:r>
            <a:r>
              <a:rPr lang="ru-RU" dirty="0"/>
              <a:t> фаза </a:t>
            </a:r>
            <a:r>
              <a:rPr lang="ru-RU" dirty="0" err="1"/>
              <a:t>включват</a:t>
            </a:r>
            <a:r>
              <a:rPr lang="ru-RU" dirty="0"/>
              <a:t> </a:t>
            </a:r>
            <a:r>
              <a:rPr lang="bg-BG" dirty="0"/>
              <a:t>:</a:t>
            </a:r>
            <a:endParaRPr lang="en-US" dirty="0"/>
          </a:p>
          <a:p>
            <a:pPr>
              <a:buFont typeface="Wingdings" panose="05000000000000000000" pitchFamily="2" charset="2"/>
              <a:buChar char="§"/>
            </a:pPr>
            <a:r>
              <a:rPr lang="bg-BG" dirty="0" err="1"/>
              <a:t>Evaluating</a:t>
            </a:r>
            <a:r>
              <a:rPr lang="bg-BG" dirty="0"/>
              <a:t> </a:t>
            </a:r>
            <a:r>
              <a:rPr lang="bg-BG" dirty="0" err="1"/>
              <a:t>results</a:t>
            </a:r>
            <a:endParaRPr lang="en-US" dirty="0"/>
          </a:p>
          <a:p>
            <a:pPr>
              <a:buFont typeface="Wingdings" panose="05000000000000000000" pitchFamily="2" charset="2"/>
              <a:buChar char="§"/>
            </a:pPr>
            <a:r>
              <a:rPr lang="bg-BG" dirty="0" err="1"/>
              <a:t>Reviewing</a:t>
            </a:r>
            <a:r>
              <a:rPr lang="bg-BG" dirty="0"/>
              <a:t> </a:t>
            </a:r>
            <a:r>
              <a:rPr lang="bg-BG" dirty="0" err="1"/>
              <a:t>the</a:t>
            </a:r>
            <a:r>
              <a:rPr lang="bg-BG" dirty="0"/>
              <a:t> </a:t>
            </a:r>
            <a:r>
              <a:rPr lang="bg-BG" dirty="0" err="1"/>
              <a:t>process</a:t>
            </a:r>
            <a:endParaRPr lang="en-US" dirty="0"/>
          </a:p>
          <a:p>
            <a:pPr>
              <a:buFont typeface="Wingdings" panose="05000000000000000000" pitchFamily="2" charset="2"/>
              <a:buChar char="§"/>
            </a:pPr>
            <a:r>
              <a:rPr lang="bg-BG" dirty="0" err="1"/>
              <a:t>Determining</a:t>
            </a:r>
            <a:r>
              <a:rPr lang="bg-BG" dirty="0"/>
              <a:t> </a:t>
            </a:r>
            <a:r>
              <a:rPr lang="bg-BG" dirty="0" err="1"/>
              <a:t>the</a:t>
            </a:r>
            <a:r>
              <a:rPr lang="bg-BG" dirty="0"/>
              <a:t> </a:t>
            </a:r>
            <a:r>
              <a:rPr lang="bg-BG" dirty="0" err="1"/>
              <a:t>next</a:t>
            </a:r>
            <a:r>
              <a:rPr lang="bg-BG" dirty="0"/>
              <a:t> </a:t>
            </a:r>
            <a:r>
              <a:rPr lang="bg-BG" dirty="0" err="1"/>
              <a:t>steps</a:t>
            </a:r>
            <a:endParaRPr lang="bg-BG" sz="1400" dirty="0"/>
          </a:p>
          <a:p>
            <a:endParaRPr lang="en-US" dirty="0"/>
          </a:p>
        </p:txBody>
      </p:sp>
      <p:sp>
        <p:nvSpPr>
          <p:cNvPr id="4" name="Date Placeholder 3"/>
          <p:cNvSpPr>
            <a:spLocks noGrp="1"/>
          </p:cNvSpPr>
          <p:nvPr>
            <p:ph type="dt" sz="half" idx="10"/>
          </p:nvPr>
        </p:nvSpPr>
        <p:spPr/>
        <p:txBody>
          <a:bodyPr/>
          <a:lstStyle/>
          <a:p>
            <a:fld id="{3671E9B5-AD49-4A3E-8D9D-CD6487361B70}" type="datetime1">
              <a:rPr lang="en-US" smtClean="0"/>
              <a:t>11/21/2022</a:t>
            </a:fld>
            <a:endParaRPr lang="en-US"/>
          </a:p>
        </p:txBody>
      </p:sp>
      <p:sp>
        <p:nvSpPr>
          <p:cNvPr id="5" name="Slide Number Placeholder 4"/>
          <p:cNvSpPr>
            <a:spLocks noGrp="1"/>
          </p:cNvSpPr>
          <p:nvPr>
            <p:ph type="sldNum" sz="quarter" idx="12"/>
          </p:nvPr>
        </p:nvSpPr>
        <p:spPr/>
        <p:txBody>
          <a:bodyPr/>
          <a:lstStyle/>
          <a:p>
            <a:pPr marL="25400">
              <a:lnSpc>
                <a:spcPct val="100000"/>
              </a:lnSpc>
              <a:spcBef>
                <a:spcPts val="180"/>
              </a:spcBef>
            </a:pPr>
            <a:fld id="{81D60167-4931-47E6-BA6A-407CBD079E47}" type="slidenum">
              <a:rPr lang="en-US" spc="-75" smtClean="0"/>
              <a:t>19</a:t>
            </a:fld>
            <a:endParaRPr lang="en-US" spc="-75" dirty="0"/>
          </a:p>
        </p:txBody>
      </p:sp>
      <p:pic>
        <p:nvPicPr>
          <p:cNvPr id="18434" name="Picture 2" descr="Evaluation of the data mining methods' process.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3276938"/>
            <a:ext cx="5486400" cy="1924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8947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Data Mining ???</a:t>
            </a:r>
            <a:endParaRPr lang="bg-BG" dirty="0"/>
          </a:p>
        </p:txBody>
      </p:sp>
      <p:sp>
        <p:nvSpPr>
          <p:cNvPr id="3" name="Content Placeholder 2"/>
          <p:cNvSpPr>
            <a:spLocks noGrp="1"/>
          </p:cNvSpPr>
          <p:nvPr>
            <p:ph idx="1"/>
          </p:nvPr>
        </p:nvSpPr>
        <p:spPr>
          <a:xfrm>
            <a:off x="512999" y="2387086"/>
            <a:ext cx="6522671" cy="3651504"/>
          </a:xfrm>
        </p:spPr>
        <p:txBody>
          <a:bodyPr>
            <a:normAutofit fontScale="70000" lnSpcReduction="20000"/>
          </a:bodyPr>
          <a:lstStyle/>
          <a:p>
            <a:pPr marL="0" indent="0" algn="ctr">
              <a:buNone/>
            </a:pPr>
            <a:r>
              <a:rPr lang="en-US" dirty="0"/>
              <a:t>Data mining – </a:t>
            </a:r>
            <a:r>
              <a:rPr lang="bg-BG" dirty="0"/>
              <a:t>процес, </a:t>
            </a:r>
            <a:r>
              <a:rPr lang="ru-RU" dirty="0"/>
              <a:t>при </a:t>
            </a:r>
            <a:r>
              <a:rPr lang="ru-RU" dirty="0" err="1"/>
              <a:t>който</a:t>
            </a:r>
            <a:r>
              <a:rPr lang="ru-RU" dirty="0"/>
              <a:t> </a:t>
            </a:r>
            <a:r>
              <a:rPr lang="ru-RU" dirty="0" err="1"/>
              <a:t>специалистите</a:t>
            </a:r>
            <a:r>
              <a:rPr lang="ru-RU" dirty="0"/>
              <a:t> </a:t>
            </a:r>
            <a:r>
              <a:rPr lang="ru-RU" dirty="0" err="1"/>
              <a:t>използват</a:t>
            </a:r>
            <a:r>
              <a:rPr lang="ru-RU" dirty="0"/>
              <a:t> набор от техники за анализ на </a:t>
            </a:r>
            <a:r>
              <a:rPr lang="ru-RU" dirty="0" err="1"/>
              <a:t>данни</a:t>
            </a:r>
            <a:r>
              <a:rPr lang="ru-RU" dirty="0"/>
              <a:t>, за да </a:t>
            </a:r>
            <a:r>
              <a:rPr lang="ru-RU" dirty="0" err="1"/>
              <a:t>разкрият</a:t>
            </a:r>
            <a:r>
              <a:rPr lang="ru-RU" dirty="0"/>
              <a:t> полезна информация от </a:t>
            </a:r>
            <a:r>
              <a:rPr lang="ru-RU" dirty="0" err="1"/>
              <a:t>тях</a:t>
            </a:r>
            <a:r>
              <a:rPr lang="ru-RU" dirty="0"/>
              <a:t> и да я приложат на практика в </a:t>
            </a:r>
            <a:r>
              <a:rPr lang="ru-RU" dirty="0" err="1"/>
              <a:t>съответният</a:t>
            </a:r>
            <a:r>
              <a:rPr lang="ru-RU" dirty="0"/>
              <a:t> бизнес. </a:t>
            </a:r>
            <a:r>
              <a:rPr lang="ru-RU" b="1" dirty="0" err="1"/>
              <a:t>Копачите</a:t>
            </a:r>
            <a:r>
              <a:rPr lang="ru-RU" b="1" dirty="0"/>
              <a:t> на </a:t>
            </a:r>
            <a:r>
              <a:rPr lang="ru-RU" b="1" dirty="0" err="1"/>
              <a:t>данни</a:t>
            </a:r>
            <a:r>
              <a:rPr lang="ru-RU" b="1" dirty="0"/>
              <a:t> (</a:t>
            </a:r>
            <a:r>
              <a:rPr lang="en-US" dirty="0"/>
              <a:t>Data mining </a:t>
            </a:r>
            <a:r>
              <a:rPr lang="bg-BG" dirty="0"/>
              <a:t> </a:t>
            </a:r>
            <a:r>
              <a:rPr lang="en-US" dirty="0"/>
              <a:t>specialists) </a:t>
            </a:r>
            <a:r>
              <a:rPr lang="ru-RU" dirty="0"/>
              <a:t>не се </a:t>
            </a:r>
            <a:r>
              <a:rPr lang="ru-RU" dirty="0" err="1"/>
              <a:t>занимават</a:t>
            </a:r>
            <a:r>
              <a:rPr lang="ru-RU" dirty="0"/>
              <a:t> с теория и предположения. Те </a:t>
            </a:r>
            <a:r>
              <a:rPr lang="ru-RU" dirty="0" err="1"/>
              <a:t>търсят</a:t>
            </a:r>
            <a:r>
              <a:rPr lang="ru-RU" dirty="0"/>
              <a:t> </a:t>
            </a:r>
            <a:r>
              <a:rPr lang="ru-RU" dirty="0" err="1"/>
              <a:t>резултат</a:t>
            </a:r>
            <a:r>
              <a:rPr lang="ru-RU" dirty="0"/>
              <a:t> чрез </a:t>
            </a:r>
            <a:r>
              <a:rPr lang="ru-RU" dirty="0" err="1"/>
              <a:t>тестване</a:t>
            </a:r>
            <a:r>
              <a:rPr lang="ru-RU" dirty="0"/>
              <a:t>. И те </a:t>
            </a:r>
            <a:r>
              <a:rPr lang="ru-RU" dirty="0" err="1"/>
              <a:t>осъзнават</a:t>
            </a:r>
            <a:r>
              <a:rPr lang="ru-RU" dirty="0"/>
              <a:t>, че </a:t>
            </a:r>
            <a:r>
              <a:rPr lang="ru-RU" dirty="0" err="1"/>
              <a:t>нещата</a:t>
            </a:r>
            <a:r>
              <a:rPr lang="ru-RU" dirty="0"/>
              <a:t> се </a:t>
            </a:r>
            <a:r>
              <a:rPr lang="ru-RU" dirty="0" err="1"/>
              <a:t>променят</a:t>
            </a:r>
            <a:r>
              <a:rPr lang="ru-RU" dirty="0"/>
              <a:t>, </a:t>
            </a:r>
            <a:r>
              <a:rPr lang="ru-RU" dirty="0" err="1"/>
              <a:t>така</a:t>
            </a:r>
            <a:r>
              <a:rPr lang="ru-RU" dirty="0"/>
              <a:t> че </a:t>
            </a:r>
            <a:r>
              <a:rPr lang="ru-RU" dirty="0" err="1"/>
              <a:t>това</a:t>
            </a:r>
            <a:r>
              <a:rPr lang="ru-RU" dirty="0"/>
              <a:t>, </a:t>
            </a:r>
            <a:r>
              <a:rPr lang="ru-RU" dirty="0" err="1"/>
              <a:t>което</a:t>
            </a:r>
            <a:r>
              <a:rPr lang="ru-RU" dirty="0"/>
              <a:t> </a:t>
            </a:r>
            <a:r>
              <a:rPr lang="ru-RU" dirty="0" err="1"/>
              <a:t>работи</a:t>
            </a:r>
            <a:r>
              <a:rPr lang="ru-RU" dirty="0"/>
              <a:t> </a:t>
            </a:r>
            <a:r>
              <a:rPr lang="ru-RU" dirty="0" err="1"/>
              <a:t>днес</a:t>
            </a:r>
            <a:r>
              <a:rPr lang="ru-RU" dirty="0"/>
              <a:t>, </a:t>
            </a:r>
            <a:r>
              <a:rPr lang="ru-RU" dirty="0" err="1"/>
              <a:t>може</a:t>
            </a:r>
            <a:r>
              <a:rPr lang="ru-RU" dirty="0"/>
              <a:t> да не </a:t>
            </a:r>
            <a:r>
              <a:rPr lang="ru-RU" dirty="0" err="1"/>
              <a:t>работи</a:t>
            </a:r>
            <a:r>
              <a:rPr lang="ru-RU" dirty="0"/>
              <a:t> утре.</a:t>
            </a:r>
            <a:endParaRPr lang="bg-BG" dirty="0"/>
          </a:p>
        </p:txBody>
      </p:sp>
      <p:sp>
        <p:nvSpPr>
          <p:cNvPr id="4" name="Date Placeholder 3"/>
          <p:cNvSpPr>
            <a:spLocks noGrp="1"/>
          </p:cNvSpPr>
          <p:nvPr>
            <p:ph type="dt" sz="half" idx="10"/>
          </p:nvPr>
        </p:nvSpPr>
        <p:spPr/>
        <p:txBody>
          <a:bodyPr/>
          <a:lstStyle/>
          <a:p>
            <a:fld id="{3671E9B5-AD49-4A3E-8D9D-CD6487361B70}" type="datetime1">
              <a:rPr lang="en-US" smtClean="0"/>
              <a:t>11/21/2022</a:t>
            </a:fld>
            <a:endParaRPr lang="en-US"/>
          </a:p>
        </p:txBody>
      </p:sp>
      <p:sp>
        <p:nvSpPr>
          <p:cNvPr id="5" name="Slide Number Placeholder 4"/>
          <p:cNvSpPr>
            <a:spLocks noGrp="1"/>
          </p:cNvSpPr>
          <p:nvPr>
            <p:ph type="sldNum" sz="quarter" idx="12"/>
          </p:nvPr>
        </p:nvSpPr>
        <p:spPr/>
        <p:txBody>
          <a:bodyPr/>
          <a:lstStyle/>
          <a:p>
            <a:pPr marL="25400">
              <a:lnSpc>
                <a:spcPct val="100000"/>
              </a:lnSpc>
              <a:spcBef>
                <a:spcPts val="180"/>
              </a:spcBef>
            </a:pPr>
            <a:fld id="{81D60167-4931-47E6-BA6A-407CBD079E47}" type="slidenum">
              <a:rPr lang="en-US" spc="-75" smtClean="0"/>
              <a:t>2</a:t>
            </a:fld>
            <a:endParaRPr lang="en-US" spc="-75" dirty="0"/>
          </a:p>
        </p:txBody>
      </p:sp>
      <p:pic>
        <p:nvPicPr>
          <p:cNvPr id="8194" name="Picture 2" descr="Data Mining Process - Cross-Industry Standard Process For Data Mining -  DataFlai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35670" y="2384038"/>
            <a:ext cx="487680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89687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bg-BG" b="1" dirty="0" err="1"/>
              <a:t>Deployment</a:t>
            </a:r>
            <a:endParaRPr lang="en-US" dirty="0"/>
          </a:p>
        </p:txBody>
      </p:sp>
      <p:sp>
        <p:nvSpPr>
          <p:cNvPr id="3" name="Content Placeholder 2"/>
          <p:cNvSpPr>
            <a:spLocks noGrp="1"/>
          </p:cNvSpPr>
          <p:nvPr>
            <p:ph idx="1"/>
          </p:nvPr>
        </p:nvSpPr>
        <p:spPr>
          <a:xfrm>
            <a:off x="7315200" y="2438400"/>
            <a:ext cx="4389071" cy="3651504"/>
          </a:xfrm>
        </p:spPr>
        <p:txBody>
          <a:bodyPr>
            <a:normAutofit fontScale="70000" lnSpcReduction="20000"/>
          </a:bodyPr>
          <a:lstStyle/>
          <a:p>
            <a:pPr marL="0" lvl="0" indent="0">
              <a:buNone/>
            </a:pPr>
            <a:r>
              <a:rPr lang="ru-RU" dirty="0" err="1"/>
              <a:t>Използвайте</a:t>
            </a:r>
            <a:r>
              <a:rPr lang="ru-RU" dirty="0"/>
              <a:t> </a:t>
            </a:r>
            <a:r>
              <a:rPr lang="ru-RU" dirty="0" err="1"/>
              <a:t>получените</a:t>
            </a:r>
            <a:r>
              <a:rPr lang="ru-RU" dirty="0"/>
              <a:t> </a:t>
            </a:r>
            <a:r>
              <a:rPr lang="ru-RU" dirty="0" err="1"/>
              <a:t>резулати</a:t>
            </a:r>
            <a:r>
              <a:rPr lang="ru-RU" dirty="0"/>
              <a:t> в бизнеса. </a:t>
            </a:r>
            <a:r>
              <a:rPr lang="ru-RU" dirty="0" err="1"/>
              <a:t>Задачите</a:t>
            </a:r>
            <a:r>
              <a:rPr lang="ru-RU" dirty="0"/>
              <a:t> за </a:t>
            </a:r>
            <a:r>
              <a:rPr lang="ru-RU" dirty="0" err="1"/>
              <a:t>тази</a:t>
            </a:r>
            <a:r>
              <a:rPr lang="ru-RU" dirty="0"/>
              <a:t> фаза </a:t>
            </a:r>
            <a:r>
              <a:rPr lang="ru-RU" dirty="0" err="1"/>
              <a:t>включват</a:t>
            </a:r>
            <a:r>
              <a:rPr lang="ru-RU" dirty="0"/>
              <a:t> </a:t>
            </a:r>
            <a:r>
              <a:rPr lang="bg-BG" dirty="0"/>
              <a:t>:</a:t>
            </a:r>
            <a:endParaRPr lang="en-US" sz="1600" dirty="0"/>
          </a:p>
          <a:p>
            <a:pPr lvl="0">
              <a:buFont typeface="Wingdings" panose="05000000000000000000" pitchFamily="2" charset="2"/>
              <a:buChar char="§"/>
            </a:pPr>
            <a:r>
              <a:rPr lang="bg-BG" dirty="0" err="1"/>
              <a:t>Planning</a:t>
            </a:r>
            <a:r>
              <a:rPr lang="bg-BG" dirty="0"/>
              <a:t> </a:t>
            </a:r>
            <a:r>
              <a:rPr lang="bg-BG" dirty="0" err="1"/>
              <a:t>deployment</a:t>
            </a:r>
            <a:r>
              <a:rPr lang="bg-BG" dirty="0"/>
              <a:t> (</a:t>
            </a:r>
            <a:r>
              <a:rPr lang="bg-BG" dirty="0" err="1"/>
              <a:t>your</a:t>
            </a:r>
            <a:r>
              <a:rPr lang="bg-BG" dirty="0"/>
              <a:t> </a:t>
            </a:r>
            <a:r>
              <a:rPr lang="bg-BG" dirty="0" err="1"/>
              <a:t>methods</a:t>
            </a:r>
            <a:r>
              <a:rPr lang="bg-BG" dirty="0"/>
              <a:t> </a:t>
            </a:r>
            <a:r>
              <a:rPr lang="bg-BG" dirty="0" err="1"/>
              <a:t>for</a:t>
            </a:r>
            <a:r>
              <a:rPr lang="bg-BG" dirty="0"/>
              <a:t> </a:t>
            </a:r>
            <a:r>
              <a:rPr lang="bg-BG" dirty="0" err="1"/>
              <a:t>integrating</a:t>
            </a:r>
            <a:r>
              <a:rPr lang="bg-BG" dirty="0"/>
              <a:t> </a:t>
            </a:r>
            <a:r>
              <a:rPr lang="bg-BG" dirty="0" err="1"/>
              <a:t>data</a:t>
            </a:r>
            <a:r>
              <a:rPr lang="bg-BG" dirty="0"/>
              <a:t> </a:t>
            </a:r>
            <a:r>
              <a:rPr lang="bg-BG" dirty="0" err="1"/>
              <a:t>mining</a:t>
            </a:r>
            <a:r>
              <a:rPr lang="bg-BG" dirty="0"/>
              <a:t> </a:t>
            </a:r>
            <a:r>
              <a:rPr lang="bg-BG" dirty="0" err="1"/>
              <a:t>discoveries</a:t>
            </a:r>
            <a:r>
              <a:rPr lang="bg-BG" dirty="0"/>
              <a:t> </a:t>
            </a:r>
            <a:r>
              <a:rPr lang="bg-BG" dirty="0" err="1"/>
              <a:t>into</a:t>
            </a:r>
            <a:r>
              <a:rPr lang="bg-BG" dirty="0"/>
              <a:t> </a:t>
            </a:r>
            <a:r>
              <a:rPr lang="bg-BG" dirty="0" err="1"/>
              <a:t>use</a:t>
            </a:r>
            <a:r>
              <a:rPr lang="bg-BG" dirty="0"/>
              <a:t>)</a:t>
            </a:r>
            <a:endParaRPr lang="en-US" dirty="0"/>
          </a:p>
          <a:p>
            <a:pPr lvl="0">
              <a:buFont typeface="Wingdings" panose="05000000000000000000" pitchFamily="2" charset="2"/>
              <a:buChar char="§"/>
            </a:pPr>
            <a:r>
              <a:rPr lang="bg-BG" dirty="0" err="1"/>
              <a:t>Reporting</a:t>
            </a:r>
            <a:r>
              <a:rPr lang="bg-BG" dirty="0"/>
              <a:t> </a:t>
            </a:r>
            <a:r>
              <a:rPr lang="bg-BG" dirty="0" err="1"/>
              <a:t>final</a:t>
            </a:r>
            <a:r>
              <a:rPr lang="bg-BG" dirty="0"/>
              <a:t> </a:t>
            </a:r>
            <a:r>
              <a:rPr lang="bg-BG" dirty="0" err="1"/>
              <a:t>results</a:t>
            </a:r>
            <a:endParaRPr lang="en-US" dirty="0"/>
          </a:p>
          <a:p>
            <a:pPr lvl="0">
              <a:buFont typeface="Wingdings" panose="05000000000000000000" pitchFamily="2" charset="2"/>
              <a:buChar char="§"/>
            </a:pPr>
            <a:r>
              <a:rPr lang="bg-BG" dirty="0" err="1"/>
              <a:t>Reviewing</a:t>
            </a:r>
            <a:r>
              <a:rPr lang="bg-BG" dirty="0"/>
              <a:t> </a:t>
            </a:r>
            <a:r>
              <a:rPr lang="bg-BG" dirty="0" err="1"/>
              <a:t>final</a:t>
            </a:r>
            <a:r>
              <a:rPr lang="bg-BG" dirty="0"/>
              <a:t> </a:t>
            </a:r>
            <a:r>
              <a:rPr lang="bg-BG" dirty="0" err="1"/>
              <a:t>results</a:t>
            </a:r>
            <a:endParaRPr lang="bg-BG" sz="1400" dirty="0"/>
          </a:p>
        </p:txBody>
      </p:sp>
      <p:sp>
        <p:nvSpPr>
          <p:cNvPr id="4" name="Date Placeholder 3"/>
          <p:cNvSpPr>
            <a:spLocks noGrp="1"/>
          </p:cNvSpPr>
          <p:nvPr>
            <p:ph type="dt" sz="half" idx="10"/>
          </p:nvPr>
        </p:nvSpPr>
        <p:spPr/>
        <p:txBody>
          <a:bodyPr/>
          <a:lstStyle/>
          <a:p>
            <a:fld id="{3671E9B5-AD49-4A3E-8D9D-CD6487361B70}" type="datetime1">
              <a:rPr lang="en-US" smtClean="0"/>
              <a:t>11/21/2022</a:t>
            </a:fld>
            <a:endParaRPr lang="en-US"/>
          </a:p>
        </p:txBody>
      </p:sp>
      <p:sp>
        <p:nvSpPr>
          <p:cNvPr id="5" name="Slide Number Placeholder 4"/>
          <p:cNvSpPr>
            <a:spLocks noGrp="1"/>
          </p:cNvSpPr>
          <p:nvPr>
            <p:ph type="sldNum" sz="quarter" idx="12"/>
          </p:nvPr>
        </p:nvSpPr>
        <p:spPr/>
        <p:txBody>
          <a:bodyPr/>
          <a:lstStyle/>
          <a:p>
            <a:pPr marL="25400">
              <a:lnSpc>
                <a:spcPct val="100000"/>
              </a:lnSpc>
              <a:spcBef>
                <a:spcPts val="180"/>
              </a:spcBef>
            </a:pPr>
            <a:fld id="{81D60167-4931-47E6-BA6A-407CBD079E47}" type="slidenum">
              <a:rPr lang="en-US" spc="-75" smtClean="0"/>
              <a:t>20</a:t>
            </a:fld>
            <a:endParaRPr lang="en-US" spc="-75" dirty="0"/>
          </a:p>
        </p:txBody>
      </p:sp>
      <p:pic>
        <p:nvPicPr>
          <p:cNvPr id="19458" name="Picture 2" descr="Knowledge Management Association of the Philippines (KMAP)* | KMedu Hu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2667000"/>
            <a:ext cx="6452649" cy="36296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8527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72300" y="49684"/>
            <a:ext cx="4931230" cy="1560716"/>
          </a:xfrm>
        </p:spPr>
        <p:txBody>
          <a:bodyPr>
            <a:normAutofit/>
          </a:bodyPr>
          <a:lstStyle/>
          <a:p>
            <a:r>
              <a:rPr lang="en-US" altLang="bg-BG" sz="3600" dirty="0"/>
              <a:t>Architecture: Typical Data Mining System</a:t>
            </a:r>
            <a:endParaRPr lang="en-US" sz="3600" dirty="0"/>
          </a:p>
        </p:txBody>
      </p:sp>
      <p:sp>
        <p:nvSpPr>
          <p:cNvPr id="43" name="Text Box 38"/>
          <p:cNvSpPr txBox="1">
            <a:spLocks noGrp="1" noChangeArrowheads="1"/>
          </p:cNvSpPr>
          <p:nvPr>
            <p:ph idx="1"/>
          </p:nvPr>
        </p:nvSpPr>
        <p:spPr bwMode="auto">
          <a:xfrm>
            <a:off x="6796974" y="4426455"/>
            <a:ext cx="4419373" cy="46301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p:spPr>
        <p:txBody>
          <a:bodyPr wrap="square">
            <a:spAutoFit/>
          </a:bodyPr>
          <a:lstStyle/>
          <a:p>
            <a:pPr marL="0" indent="0">
              <a:buNone/>
            </a:pPr>
            <a:r>
              <a:rPr lang="en-US" altLang="bg-BG" sz="2400" dirty="0">
                <a:latin typeface="Tahoma" panose="020B0604030504040204" pitchFamily="34" charset="0"/>
              </a:rPr>
              <a:t>Knowledge-base</a:t>
            </a:r>
          </a:p>
        </p:txBody>
      </p:sp>
      <p:sp>
        <p:nvSpPr>
          <p:cNvPr id="4" name="Date Placeholder 3"/>
          <p:cNvSpPr>
            <a:spLocks noGrp="1"/>
          </p:cNvSpPr>
          <p:nvPr>
            <p:ph type="dt" sz="half" idx="10"/>
          </p:nvPr>
        </p:nvSpPr>
        <p:spPr/>
        <p:txBody>
          <a:bodyPr/>
          <a:lstStyle/>
          <a:p>
            <a:fld id="{3671E9B5-AD49-4A3E-8D9D-CD6487361B70}" type="datetime1">
              <a:rPr lang="en-US" smtClean="0"/>
              <a:t>11/21/2022</a:t>
            </a:fld>
            <a:endParaRPr lang="en-US"/>
          </a:p>
        </p:txBody>
      </p:sp>
      <p:sp>
        <p:nvSpPr>
          <p:cNvPr id="6" name="Footer Placeholder 3"/>
          <p:cNvSpPr>
            <a:spLocks noGrp="1"/>
          </p:cNvSpPr>
          <p:nvPr>
            <p:ph type="ftr" sz="quarter" idx="11"/>
          </p:nvPr>
        </p:nvSpPr>
        <p:spPr>
          <a:xfrm>
            <a:off x="3124200" y="6245225"/>
            <a:ext cx="3516086" cy="416515"/>
          </a:xfrm>
        </p:spPr>
        <p:txBody>
          <a:bodyPr/>
          <a:lstStyle/>
          <a:p>
            <a:r>
              <a:rPr lang="en-US" altLang="bg-BG"/>
              <a:t>CS590D</a:t>
            </a:r>
          </a:p>
        </p:txBody>
      </p:sp>
      <p:sp>
        <p:nvSpPr>
          <p:cNvPr id="5" name="Slide Number Placeholder 4"/>
          <p:cNvSpPr>
            <a:spLocks noGrp="1"/>
          </p:cNvSpPr>
          <p:nvPr>
            <p:ph type="sldNum" sz="quarter" idx="12"/>
          </p:nvPr>
        </p:nvSpPr>
        <p:spPr/>
        <p:txBody>
          <a:bodyPr/>
          <a:lstStyle/>
          <a:p>
            <a:pPr marL="25400">
              <a:lnSpc>
                <a:spcPct val="100000"/>
              </a:lnSpc>
              <a:spcBef>
                <a:spcPts val="180"/>
              </a:spcBef>
            </a:pPr>
            <a:fld id="{81D60167-4931-47E6-BA6A-407CBD079E47}" type="slidenum">
              <a:rPr lang="en-US" spc="-75" smtClean="0"/>
              <a:t>21</a:t>
            </a:fld>
            <a:endParaRPr lang="en-US" spc="-75" dirty="0"/>
          </a:p>
        </p:txBody>
      </p:sp>
      <p:sp>
        <p:nvSpPr>
          <p:cNvPr id="7" name="Slide Number Placeholder 4"/>
          <p:cNvSpPr txBox="1">
            <a:spLocks/>
          </p:cNvSpPr>
          <p:nvPr/>
        </p:nvSpPr>
        <p:spPr>
          <a:xfrm>
            <a:off x="6553200" y="6245225"/>
            <a:ext cx="2590800" cy="416515"/>
          </a:xfrm>
          <a:prstGeom prst="rect">
            <a:avLst/>
          </a:prstGeom>
        </p:spPr>
        <p:txBody>
          <a:bodyPr vert="horz" lIns="91440" tIns="45720" rIns="91440" bIns="45720" rtlCol="0" anchor="b"/>
          <a:lstStyle>
            <a:defPPr>
              <a:defRPr lang="en-US"/>
            </a:defPPr>
            <a:lvl1pPr marL="0" algn="r" defTabSz="914400" rtl="0" eaLnBrk="1" latinLnBrk="0" hangingPunct="1">
              <a:defRPr sz="4400" kern="1200" baseline="0">
                <a:solidFill>
                  <a:schemeClr val="tx2">
                    <a:lumMod val="75000"/>
                    <a:lumOff val="25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1A44598-7335-4358-864A-BC6B147BEC2A}" type="slidenum">
              <a:rPr lang="en-US" altLang="bg-BG" smtClean="0"/>
              <a:pPr/>
              <a:t>21</a:t>
            </a:fld>
            <a:endParaRPr lang="en-US" altLang="bg-BG"/>
          </a:p>
        </p:txBody>
      </p:sp>
      <p:sp>
        <p:nvSpPr>
          <p:cNvPr id="8" name="Rectangle 3"/>
          <p:cNvSpPr>
            <a:spLocks noChangeArrowheads="1"/>
          </p:cNvSpPr>
          <p:nvPr/>
        </p:nvSpPr>
        <p:spPr bwMode="auto">
          <a:xfrm>
            <a:off x="3200399" y="5638800"/>
            <a:ext cx="1110343" cy="733066"/>
          </a:xfrm>
          <a:prstGeom prst="rect">
            <a:avLst/>
          </a:prstGeom>
          <a:solidFill>
            <a:srgbClr val="92D050"/>
          </a:solidFill>
          <a:ln w="12700">
            <a:solidFill>
              <a:schemeClr val="tx1"/>
            </a:solidFill>
            <a:miter lim="800000"/>
            <a:headEnd type="none" w="sm" len="sm"/>
            <a:tailEnd type="none" w="sm" len="sm"/>
          </a:ln>
          <a:effectLst/>
        </p:spPr>
        <p:txBody>
          <a:bodyPr wrap="none" anchor="ctr"/>
          <a:lstStyle/>
          <a:p>
            <a:endParaRPr lang="bg-BG"/>
          </a:p>
        </p:txBody>
      </p:sp>
      <p:sp>
        <p:nvSpPr>
          <p:cNvPr id="9" name="Oval 4"/>
          <p:cNvSpPr>
            <a:spLocks noChangeArrowheads="1"/>
          </p:cNvSpPr>
          <p:nvPr/>
        </p:nvSpPr>
        <p:spPr bwMode="auto">
          <a:xfrm>
            <a:off x="3200399" y="5486400"/>
            <a:ext cx="1110343" cy="333212"/>
          </a:xfrm>
          <a:prstGeom prst="ellipse">
            <a:avLst/>
          </a:prstGeom>
          <a:solidFill>
            <a:srgbClr val="00CC66"/>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bg-BG"/>
          </a:p>
        </p:txBody>
      </p:sp>
      <p:sp>
        <p:nvSpPr>
          <p:cNvPr id="11" name="Rectangle 6"/>
          <p:cNvSpPr>
            <a:spLocks noChangeArrowheads="1"/>
          </p:cNvSpPr>
          <p:nvPr/>
        </p:nvSpPr>
        <p:spPr bwMode="auto">
          <a:xfrm>
            <a:off x="4953000" y="5638800"/>
            <a:ext cx="1572986" cy="733066"/>
          </a:xfrm>
          <a:prstGeom prst="rect">
            <a:avLst/>
          </a:prstGeom>
          <a:solidFill>
            <a:srgbClr val="00CC66"/>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bg-BG"/>
          </a:p>
        </p:txBody>
      </p:sp>
      <p:sp>
        <p:nvSpPr>
          <p:cNvPr id="13" name="Text Box 8"/>
          <p:cNvSpPr txBox="1">
            <a:spLocks noChangeArrowheads="1"/>
          </p:cNvSpPr>
          <p:nvPr/>
        </p:nvSpPr>
        <p:spPr bwMode="auto">
          <a:xfrm>
            <a:off x="4966607" y="5715000"/>
            <a:ext cx="1559379" cy="584775"/>
          </a:xfrm>
          <a:prstGeom prst="rect">
            <a:avLst/>
          </a:prstGeom>
          <a:solidFill>
            <a:srgbClr val="92D050"/>
          </a:solidFill>
          <a:ln>
            <a:noFill/>
          </a:ln>
          <a:effectLst/>
        </p:spPr>
        <p:txBody>
          <a:bodyPr wrap="square">
            <a:spAutoFit/>
          </a:bodyPr>
          <a:lstStyle/>
          <a:p>
            <a:pPr algn="ctr"/>
            <a:r>
              <a:rPr lang="en-US" altLang="bg-BG" sz="1600" b="1" dirty="0">
                <a:solidFill>
                  <a:srgbClr val="000099"/>
                </a:solidFill>
                <a:latin typeface="Times New Roman" panose="02020603050405020304" pitchFamily="18" charset="0"/>
              </a:rPr>
              <a:t>Data </a:t>
            </a:r>
          </a:p>
          <a:p>
            <a:pPr algn="ctr"/>
            <a:r>
              <a:rPr lang="en-US" altLang="bg-BG" sz="1600" b="1" dirty="0">
                <a:solidFill>
                  <a:srgbClr val="000099"/>
                </a:solidFill>
                <a:latin typeface="Times New Roman" panose="02020603050405020304" pitchFamily="18" charset="0"/>
              </a:rPr>
              <a:t>Warehouse</a:t>
            </a:r>
          </a:p>
        </p:txBody>
      </p:sp>
      <p:sp>
        <p:nvSpPr>
          <p:cNvPr id="14" name="Line 9"/>
          <p:cNvSpPr>
            <a:spLocks noChangeShapeType="1"/>
          </p:cNvSpPr>
          <p:nvPr/>
        </p:nvSpPr>
        <p:spPr bwMode="auto">
          <a:xfrm>
            <a:off x="5257800" y="4497042"/>
            <a:ext cx="0" cy="266570"/>
          </a:xfrm>
          <a:prstGeom prst="line">
            <a:avLst/>
          </a:prstGeom>
          <a:noFill/>
          <a:ln w="38100">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bg-BG"/>
          </a:p>
        </p:txBody>
      </p:sp>
      <p:sp>
        <p:nvSpPr>
          <p:cNvPr id="15" name="Line 10"/>
          <p:cNvSpPr>
            <a:spLocks noChangeShapeType="1"/>
          </p:cNvSpPr>
          <p:nvPr/>
        </p:nvSpPr>
        <p:spPr bwMode="auto">
          <a:xfrm>
            <a:off x="3124200" y="4513848"/>
            <a:ext cx="0" cy="26657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bg-BG"/>
          </a:p>
        </p:txBody>
      </p:sp>
      <p:sp>
        <p:nvSpPr>
          <p:cNvPr id="16" name="Line 11"/>
          <p:cNvSpPr>
            <a:spLocks noChangeShapeType="1"/>
          </p:cNvSpPr>
          <p:nvPr/>
        </p:nvSpPr>
        <p:spPr bwMode="auto">
          <a:xfrm flipV="1">
            <a:off x="6629400" y="3962399"/>
            <a:ext cx="685800" cy="237897"/>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bg-BG"/>
          </a:p>
        </p:txBody>
      </p:sp>
      <p:sp>
        <p:nvSpPr>
          <p:cNvPr id="17" name="Line 12"/>
          <p:cNvSpPr>
            <a:spLocks noChangeShapeType="1"/>
          </p:cNvSpPr>
          <p:nvPr/>
        </p:nvSpPr>
        <p:spPr bwMode="auto">
          <a:xfrm>
            <a:off x="3124200" y="3759690"/>
            <a:ext cx="0" cy="26657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bg-BG"/>
          </a:p>
        </p:txBody>
      </p:sp>
      <p:sp>
        <p:nvSpPr>
          <p:cNvPr id="18" name="Line 13"/>
          <p:cNvSpPr>
            <a:spLocks noChangeShapeType="1"/>
          </p:cNvSpPr>
          <p:nvPr/>
        </p:nvSpPr>
        <p:spPr bwMode="auto">
          <a:xfrm>
            <a:off x="5257800" y="3759690"/>
            <a:ext cx="0" cy="266570"/>
          </a:xfrm>
          <a:prstGeom prst="line">
            <a:avLst/>
          </a:prstGeom>
          <a:noFill/>
          <a:ln w="38100">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bg-BG"/>
          </a:p>
        </p:txBody>
      </p:sp>
      <p:sp>
        <p:nvSpPr>
          <p:cNvPr id="19" name="Line 14"/>
          <p:cNvSpPr>
            <a:spLocks noChangeShapeType="1"/>
          </p:cNvSpPr>
          <p:nvPr/>
        </p:nvSpPr>
        <p:spPr bwMode="auto">
          <a:xfrm flipH="1">
            <a:off x="3657599" y="4874216"/>
            <a:ext cx="20113" cy="697681"/>
          </a:xfrm>
          <a:prstGeom prst="line">
            <a:avLst/>
          </a:prstGeom>
          <a:noFill/>
          <a:ln w="38100">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bg-BG"/>
          </a:p>
        </p:txBody>
      </p:sp>
      <p:sp>
        <p:nvSpPr>
          <p:cNvPr id="20" name="Line 15"/>
          <p:cNvSpPr>
            <a:spLocks noChangeShapeType="1"/>
          </p:cNvSpPr>
          <p:nvPr/>
        </p:nvSpPr>
        <p:spPr bwMode="auto">
          <a:xfrm>
            <a:off x="5562600" y="4863066"/>
            <a:ext cx="0" cy="708832"/>
          </a:xfrm>
          <a:prstGeom prst="line">
            <a:avLst/>
          </a:prstGeom>
          <a:noFill/>
          <a:ln w="38100">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bg-BG"/>
          </a:p>
        </p:txBody>
      </p:sp>
      <p:sp>
        <p:nvSpPr>
          <p:cNvPr id="21" name="Text Box 16"/>
          <p:cNvSpPr txBox="1">
            <a:spLocks noChangeArrowheads="1"/>
          </p:cNvSpPr>
          <p:nvPr/>
        </p:nvSpPr>
        <p:spPr bwMode="auto">
          <a:xfrm>
            <a:off x="334737" y="5035247"/>
            <a:ext cx="179886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bg-BG" b="1" dirty="0">
                <a:latin typeface="Times New Roman" panose="02020603050405020304" pitchFamily="18" charset="0"/>
              </a:rPr>
              <a:t>Data cleaning &amp; data integration</a:t>
            </a:r>
          </a:p>
        </p:txBody>
      </p:sp>
      <p:sp>
        <p:nvSpPr>
          <p:cNvPr id="22" name="Text Box 17"/>
          <p:cNvSpPr txBox="1">
            <a:spLocks noChangeArrowheads="1"/>
          </p:cNvSpPr>
          <p:nvPr/>
        </p:nvSpPr>
        <p:spPr bwMode="auto">
          <a:xfrm>
            <a:off x="6043386" y="5082838"/>
            <a:ext cx="1295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bg-BG" b="1" dirty="0">
                <a:latin typeface="Times New Roman" panose="02020603050405020304" pitchFamily="18" charset="0"/>
              </a:rPr>
              <a:t>Filtering</a:t>
            </a:r>
          </a:p>
        </p:txBody>
      </p:sp>
      <p:sp>
        <p:nvSpPr>
          <p:cNvPr id="23" name="Oval 18"/>
          <p:cNvSpPr>
            <a:spLocks noChangeArrowheads="1"/>
          </p:cNvSpPr>
          <p:nvPr/>
        </p:nvSpPr>
        <p:spPr bwMode="auto">
          <a:xfrm>
            <a:off x="3187205" y="6234074"/>
            <a:ext cx="1110343" cy="333212"/>
          </a:xfrm>
          <a:prstGeom prst="ellipse">
            <a:avLst/>
          </a:prstGeom>
          <a:solidFill>
            <a:srgbClr val="00CC66"/>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bg-BG"/>
          </a:p>
        </p:txBody>
      </p:sp>
      <p:sp>
        <p:nvSpPr>
          <p:cNvPr id="24" name="Rectangle 19"/>
          <p:cNvSpPr>
            <a:spLocks noChangeArrowheads="1"/>
          </p:cNvSpPr>
          <p:nvPr/>
        </p:nvSpPr>
        <p:spPr bwMode="auto">
          <a:xfrm>
            <a:off x="2285999" y="5638800"/>
            <a:ext cx="1110343" cy="733066"/>
          </a:xfrm>
          <a:prstGeom prst="rect">
            <a:avLst/>
          </a:prstGeom>
          <a:solidFill>
            <a:srgbClr val="92D050"/>
          </a:solidFill>
          <a:ln w="12700">
            <a:solidFill>
              <a:schemeClr val="tx1"/>
            </a:solidFill>
            <a:miter lim="800000"/>
            <a:headEnd type="none" w="sm" len="sm"/>
            <a:tailEnd type="none" w="sm" len="sm"/>
          </a:ln>
          <a:effectLst/>
        </p:spPr>
        <p:txBody>
          <a:bodyPr wrap="none" anchor="ctr"/>
          <a:lstStyle/>
          <a:p>
            <a:endParaRPr lang="bg-BG"/>
          </a:p>
        </p:txBody>
      </p:sp>
      <p:sp>
        <p:nvSpPr>
          <p:cNvPr id="25" name="Oval 20"/>
          <p:cNvSpPr>
            <a:spLocks noChangeArrowheads="1"/>
          </p:cNvSpPr>
          <p:nvPr/>
        </p:nvSpPr>
        <p:spPr bwMode="auto">
          <a:xfrm>
            <a:off x="2285999" y="5486400"/>
            <a:ext cx="1110343" cy="333212"/>
          </a:xfrm>
          <a:prstGeom prst="ellipse">
            <a:avLst/>
          </a:prstGeom>
          <a:solidFill>
            <a:srgbClr val="00CC66"/>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bg-BG"/>
          </a:p>
        </p:txBody>
      </p:sp>
      <p:sp>
        <p:nvSpPr>
          <p:cNvPr id="26" name="Oval 21"/>
          <p:cNvSpPr>
            <a:spLocks noChangeArrowheads="1"/>
          </p:cNvSpPr>
          <p:nvPr/>
        </p:nvSpPr>
        <p:spPr bwMode="auto">
          <a:xfrm>
            <a:off x="2266536" y="6241297"/>
            <a:ext cx="1110343" cy="333212"/>
          </a:xfrm>
          <a:prstGeom prst="ellipse">
            <a:avLst/>
          </a:prstGeom>
          <a:solidFill>
            <a:srgbClr val="00CC66"/>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bg-BG"/>
          </a:p>
        </p:txBody>
      </p:sp>
      <p:sp>
        <p:nvSpPr>
          <p:cNvPr id="27" name="Text Box 22"/>
          <p:cNvSpPr txBox="1">
            <a:spLocks noChangeArrowheads="1"/>
          </p:cNvSpPr>
          <p:nvPr/>
        </p:nvSpPr>
        <p:spPr bwMode="auto">
          <a:xfrm>
            <a:off x="2441329" y="5889721"/>
            <a:ext cx="16250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bg-BG" sz="2000" b="1" dirty="0">
                <a:solidFill>
                  <a:srgbClr val="000099"/>
                </a:solidFill>
                <a:latin typeface="Times New Roman" panose="02020603050405020304" pitchFamily="18" charset="0"/>
              </a:rPr>
              <a:t>Databases</a:t>
            </a:r>
          </a:p>
        </p:txBody>
      </p:sp>
      <p:sp>
        <p:nvSpPr>
          <p:cNvPr id="28" name="Line 23"/>
          <p:cNvSpPr>
            <a:spLocks noChangeShapeType="1"/>
          </p:cNvSpPr>
          <p:nvPr/>
        </p:nvSpPr>
        <p:spPr bwMode="auto">
          <a:xfrm flipH="1">
            <a:off x="2743200" y="4899228"/>
            <a:ext cx="23430" cy="672669"/>
          </a:xfrm>
          <a:prstGeom prst="line">
            <a:avLst/>
          </a:prstGeom>
          <a:noFill/>
          <a:ln w="38100">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bg-BG"/>
          </a:p>
        </p:txBody>
      </p:sp>
      <p:sp>
        <p:nvSpPr>
          <p:cNvPr id="30" name="Text Box 25"/>
          <p:cNvSpPr txBox="1">
            <a:spLocks noChangeArrowheads="1"/>
          </p:cNvSpPr>
          <p:nvPr/>
        </p:nvSpPr>
        <p:spPr bwMode="auto">
          <a:xfrm>
            <a:off x="2350485" y="4780418"/>
            <a:ext cx="4256314" cy="36933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p:spPr>
        <p:txBody>
          <a:bodyPr wrap="square">
            <a:spAutoFit/>
          </a:bodyPr>
          <a:lstStyle/>
          <a:p>
            <a:pPr>
              <a:lnSpc>
                <a:spcPct val="90000"/>
              </a:lnSpc>
              <a:spcBef>
                <a:spcPct val="50000"/>
              </a:spcBef>
            </a:pPr>
            <a:r>
              <a:rPr lang="en-US" altLang="bg-BG" sz="2000" dirty="0">
                <a:latin typeface="Tahoma" panose="020B0604030504040204" pitchFamily="34" charset="0"/>
              </a:rPr>
              <a:t>Database or data warehouse server</a:t>
            </a:r>
          </a:p>
        </p:txBody>
      </p:sp>
      <p:sp>
        <p:nvSpPr>
          <p:cNvPr id="31" name="Rectangle 26"/>
          <p:cNvSpPr>
            <a:spLocks noChangeArrowheads="1"/>
          </p:cNvSpPr>
          <p:nvPr/>
        </p:nvSpPr>
        <p:spPr bwMode="auto">
          <a:xfrm>
            <a:off x="2350485" y="4026260"/>
            <a:ext cx="4256314" cy="466497"/>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a:solidFill>
              <a:schemeClr val="tx1"/>
            </a:solidFill>
            <a:miter lim="800000"/>
            <a:headEnd/>
            <a:tailEnd/>
          </a:ln>
          <a:effectLst/>
        </p:spPr>
        <p:txBody>
          <a:bodyPr wrap="none" anchor="ctr"/>
          <a:lstStyle/>
          <a:p>
            <a:pPr algn="ctr"/>
            <a:r>
              <a:rPr lang="en-US" altLang="bg-BG" sz="2400" dirty="0">
                <a:latin typeface="Tahoma" panose="020B0604030504040204" pitchFamily="34" charset="0"/>
              </a:rPr>
              <a:t>Data mining engine</a:t>
            </a:r>
          </a:p>
        </p:txBody>
      </p:sp>
      <p:sp>
        <p:nvSpPr>
          <p:cNvPr id="32" name="Rectangle 27"/>
          <p:cNvSpPr>
            <a:spLocks noChangeArrowheads="1"/>
          </p:cNvSpPr>
          <p:nvPr/>
        </p:nvSpPr>
        <p:spPr bwMode="auto">
          <a:xfrm>
            <a:off x="2373086" y="3218418"/>
            <a:ext cx="4256314" cy="533139"/>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a:solidFill>
              <a:schemeClr val="tx1"/>
            </a:solidFill>
            <a:miter lim="800000"/>
            <a:headEnd/>
            <a:tailEnd/>
          </a:ln>
          <a:effectLst/>
        </p:spPr>
        <p:txBody>
          <a:bodyPr wrap="none" anchor="ctr"/>
          <a:lstStyle/>
          <a:p>
            <a:pPr algn="ctr"/>
            <a:r>
              <a:rPr lang="en-US" altLang="bg-BG" sz="2400" dirty="0">
                <a:latin typeface="Tahoma" panose="020B0604030504040204" pitchFamily="34" charset="0"/>
              </a:rPr>
              <a:t>Pattern evaluation</a:t>
            </a:r>
          </a:p>
        </p:txBody>
      </p:sp>
      <p:sp>
        <p:nvSpPr>
          <p:cNvPr id="33" name="Rectangle 28"/>
          <p:cNvSpPr>
            <a:spLocks noChangeArrowheads="1"/>
          </p:cNvSpPr>
          <p:nvPr/>
        </p:nvSpPr>
        <p:spPr bwMode="auto">
          <a:xfrm>
            <a:off x="2257956" y="2395278"/>
            <a:ext cx="4441371" cy="533139"/>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a:solidFill>
              <a:schemeClr val="tx1"/>
            </a:solidFill>
            <a:miter lim="800000"/>
            <a:headEnd/>
            <a:tailEnd/>
          </a:ln>
          <a:effectLst/>
        </p:spPr>
        <p:txBody>
          <a:bodyPr wrap="none" anchor="ctr"/>
          <a:lstStyle/>
          <a:p>
            <a:pPr algn="ctr"/>
            <a:r>
              <a:rPr lang="en-US" altLang="bg-BG" sz="2000" dirty="0">
                <a:latin typeface="Tahoma" panose="020B0604030504040204" pitchFamily="34" charset="0"/>
              </a:rPr>
              <a:t>Graphical user interface</a:t>
            </a:r>
          </a:p>
        </p:txBody>
      </p:sp>
      <p:sp>
        <p:nvSpPr>
          <p:cNvPr id="34" name="Line 29"/>
          <p:cNvSpPr>
            <a:spLocks noChangeShapeType="1"/>
          </p:cNvSpPr>
          <p:nvPr/>
        </p:nvSpPr>
        <p:spPr bwMode="auto">
          <a:xfrm>
            <a:off x="3114964" y="2932545"/>
            <a:ext cx="0" cy="26657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bg-BG"/>
          </a:p>
        </p:txBody>
      </p:sp>
      <p:sp>
        <p:nvSpPr>
          <p:cNvPr id="36" name="Line 31"/>
          <p:cNvSpPr>
            <a:spLocks noChangeShapeType="1"/>
          </p:cNvSpPr>
          <p:nvPr/>
        </p:nvSpPr>
        <p:spPr bwMode="auto">
          <a:xfrm>
            <a:off x="5257800" y="2932545"/>
            <a:ext cx="0" cy="266570"/>
          </a:xfrm>
          <a:prstGeom prst="line">
            <a:avLst/>
          </a:prstGeom>
          <a:noFill/>
          <a:ln w="38100">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bg-BG"/>
          </a:p>
        </p:txBody>
      </p:sp>
      <p:sp>
        <p:nvSpPr>
          <p:cNvPr id="38" name="Line 33"/>
          <p:cNvSpPr>
            <a:spLocks noChangeShapeType="1"/>
          </p:cNvSpPr>
          <p:nvPr/>
        </p:nvSpPr>
        <p:spPr bwMode="auto">
          <a:xfrm flipV="1">
            <a:off x="6629401" y="3364973"/>
            <a:ext cx="517069" cy="11899"/>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bg-BG"/>
          </a:p>
        </p:txBody>
      </p:sp>
      <p:sp>
        <p:nvSpPr>
          <p:cNvPr id="39" name="Line 34"/>
          <p:cNvSpPr>
            <a:spLocks noChangeShapeType="1"/>
          </p:cNvSpPr>
          <p:nvPr/>
        </p:nvSpPr>
        <p:spPr bwMode="auto">
          <a:xfrm>
            <a:off x="6645729" y="3548389"/>
            <a:ext cx="1202871" cy="333212"/>
          </a:xfrm>
          <a:prstGeom prst="line">
            <a:avLst/>
          </a:prstGeom>
          <a:noFill/>
          <a:ln w="38100">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bg-BG"/>
          </a:p>
        </p:txBody>
      </p:sp>
      <p:sp>
        <p:nvSpPr>
          <p:cNvPr id="40" name="Rectangle 35"/>
          <p:cNvSpPr>
            <a:spLocks noChangeArrowheads="1"/>
          </p:cNvSpPr>
          <p:nvPr/>
        </p:nvSpPr>
        <p:spPr bwMode="auto">
          <a:xfrm>
            <a:off x="7162799" y="3276599"/>
            <a:ext cx="1110343" cy="847497"/>
          </a:xfrm>
          <a:prstGeom prst="rect">
            <a:avLst/>
          </a:prstGeom>
          <a:solidFill>
            <a:srgbClr val="92D050"/>
          </a:solidFill>
          <a:ln w="12700">
            <a:solidFill>
              <a:schemeClr val="tx1"/>
            </a:solidFill>
            <a:miter lim="800000"/>
            <a:headEnd type="none" w="sm" len="sm"/>
            <a:tailEnd type="none" w="sm" len="sm"/>
          </a:ln>
          <a:effectLst/>
        </p:spPr>
        <p:txBody>
          <a:bodyPr wrap="none" anchor="ctr"/>
          <a:lstStyle/>
          <a:p>
            <a:pPr algn="ctr"/>
            <a:endParaRPr lang="bg-BG" altLang="bg-BG" sz="2000" b="1">
              <a:latin typeface="Tahoma" panose="020B0604030504040204" pitchFamily="34" charset="0"/>
            </a:endParaRPr>
          </a:p>
        </p:txBody>
      </p:sp>
      <p:sp>
        <p:nvSpPr>
          <p:cNvPr id="41" name="Oval 36"/>
          <p:cNvSpPr>
            <a:spLocks noChangeArrowheads="1"/>
          </p:cNvSpPr>
          <p:nvPr/>
        </p:nvSpPr>
        <p:spPr bwMode="auto">
          <a:xfrm>
            <a:off x="7162799" y="3124200"/>
            <a:ext cx="1110343" cy="333212"/>
          </a:xfrm>
          <a:prstGeom prst="ellipse">
            <a:avLst/>
          </a:prstGeom>
          <a:solidFill>
            <a:srgbClr val="00CC66"/>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bg-BG"/>
          </a:p>
        </p:txBody>
      </p:sp>
      <p:sp>
        <p:nvSpPr>
          <p:cNvPr id="42" name="Oval 37"/>
          <p:cNvSpPr>
            <a:spLocks noChangeArrowheads="1"/>
          </p:cNvSpPr>
          <p:nvPr/>
        </p:nvSpPr>
        <p:spPr bwMode="auto">
          <a:xfrm>
            <a:off x="7162799" y="3962400"/>
            <a:ext cx="1110343" cy="333212"/>
          </a:xfrm>
          <a:prstGeom prst="ellipse">
            <a:avLst/>
          </a:prstGeom>
          <a:solidFill>
            <a:srgbClr val="00CC66"/>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bg-BG"/>
          </a:p>
        </p:txBody>
      </p:sp>
      <p:sp>
        <p:nvSpPr>
          <p:cNvPr id="12" name="Oval 7"/>
          <p:cNvSpPr>
            <a:spLocks noChangeArrowheads="1"/>
          </p:cNvSpPr>
          <p:nvPr/>
        </p:nvSpPr>
        <p:spPr bwMode="auto">
          <a:xfrm>
            <a:off x="4963633" y="5542098"/>
            <a:ext cx="1572986" cy="266570"/>
          </a:xfrm>
          <a:prstGeom prst="ellipse">
            <a:avLst/>
          </a:prstGeom>
          <a:solidFill>
            <a:srgbClr val="00CC66"/>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bg-BG"/>
          </a:p>
        </p:txBody>
      </p:sp>
      <p:sp>
        <p:nvSpPr>
          <p:cNvPr id="10" name="Oval 5"/>
          <p:cNvSpPr>
            <a:spLocks noChangeArrowheads="1"/>
          </p:cNvSpPr>
          <p:nvPr/>
        </p:nvSpPr>
        <p:spPr bwMode="auto">
          <a:xfrm>
            <a:off x="4963633" y="6234074"/>
            <a:ext cx="1572986" cy="333212"/>
          </a:xfrm>
          <a:prstGeom prst="ellipse">
            <a:avLst/>
          </a:prstGeom>
          <a:solidFill>
            <a:srgbClr val="00CC66"/>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bg-BG"/>
          </a:p>
        </p:txBody>
      </p:sp>
    </p:spTree>
    <p:extLst>
      <p:ext uri="{BB962C8B-B14F-4D97-AF65-F5344CB8AC3E}">
        <p14:creationId xmlns:p14="http://schemas.microsoft.com/office/powerpoint/2010/main" val="12369863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References</a:t>
            </a:r>
            <a:endParaRPr lang="bg-BG" dirty="0"/>
          </a:p>
        </p:txBody>
      </p:sp>
      <p:sp>
        <p:nvSpPr>
          <p:cNvPr id="3" name="Content Placeholder 2"/>
          <p:cNvSpPr>
            <a:spLocks noGrp="1"/>
          </p:cNvSpPr>
          <p:nvPr>
            <p:ph idx="1"/>
          </p:nvPr>
        </p:nvSpPr>
        <p:spPr/>
        <p:txBody>
          <a:bodyPr/>
          <a:lstStyle/>
          <a:p>
            <a:pPr marL="0" indent="0">
              <a:buNone/>
            </a:pPr>
            <a:r>
              <a:rPr lang="en-US" b="1" dirty="0"/>
              <a:t>Data Mining For Dummies </a:t>
            </a:r>
            <a:r>
              <a:rPr lang="en-US" dirty="0"/>
              <a:t>by </a:t>
            </a:r>
            <a:r>
              <a:rPr lang="en-US" dirty="0">
                <a:hlinkClick r:id="rId2"/>
              </a:rPr>
              <a:t>Meta S. Brown</a:t>
            </a:r>
            <a:r>
              <a:rPr lang="en-US" dirty="0"/>
              <a:t> </a:t>
            </a:r>
          </a:p>
          <a:p>
            <a:endParaRPr lang="bg-BG" dirty="0"/>
          </a:p>
        </p:txBody>
      </p:sp>
      <p:sp>
        <p:nvSpPr>
          <p:cNvPr id="4" name="Date Placeholder 3"/>
          <p:cNvSpPr>
            <a:spLocks noGrp="1"/>
          </p:cNvSpPr>
          <p:nvPr>
            <p:ph type="dt" sz="half" idx="10"/>
          </p:nvPr>
        </p:nvSpPr>
        <p:spPr/>
        <p:txBody>
          <a:bodyPr/>
          <a:lstStyle/>
          <a:p>
            <a:fld id="{3671E9B5-AD49-4A3E-8D9D-CD6487361B70}" type="datetime1">
              <a:rPr lang="en-US" smtClean="0"/>
              <a:t>11/21/2022</a:t>
            </a:fld>
            <a:endParaRPr lang="en-US"/>
          </a:p>
        </p:txBody>
      </p:sp>
      <p:sp>
        <p:nvSpPr>
          <p:cNvPr id="5" name="Slide Number Placeholder 4"/>
          <p:cNvSpPr>
            <a:spLocks noGrp="1"/>
          </p:cNvSpPr>
          <p:nvPr>
            <p:ph type="sldNum" sz="quarter" idx="12"/>
          </p:nvPr>
        </p:nvSpPr>
        <p:spPr/>
        <p:txBody>
          <a:bodyPr/>
          <a:lstStyle/>
          <a:p>
            <a:pPr marL="25400">
              <a:lnSpc>
                <a:spcPct val="100000"/>
              </a:lnSpc>
              <a:spcBef>
                <a:spcPts val="180"/>
              </a:spcBef>
            </a:pPr>
            <a:fld id="{81D60167-4931-47E6-BA6A-407CBD079E47}" type="slidenum">
              <a:rPr lang="en-US" spc="-75" smtClean="0"/>
              <a:t>22</a:t>
            </a:fld>
            <a:endParaRPr lang="en-US" spc="-75" dirty="0"/>
          </a:p>
        </p:txBody>
      </p:sp>
    </p:spTree>
    <p:extLst>
      <p:ext uri="{BB962C8B-B14F-4D97-AF65-F5344CB8AC3E}">
        <p14:creationId xmlns:p14="http://schemas.microsoft.com/office/powerpoint/2010/main" val="36486452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2791028" y="3200400"/>
            <a:ext cx="6609943" cy="1351152"/>
          </a:xfrm>
          <a:prstGeom prst="rect">
            <a:avLst/>
          </a:prstGeom>
          <a:blipFill>
            <a:blip r:embed="rId2" cstate="print"/>
            <a:stretch>
              <a:fillRect/>
            </a:stretch>
          </a:blipFill>
        </p:spPr>
        <p:txBody>
          <a:bodyPr wrap="square" lIns="0" tIns="0" rIns="0" bIns="0" rtlCol="0"/>
          <a:lstStyle/>
          <a:p>
            <a:endParaRPr/>
          </a:p>
        </p:txBody>
      </p:sp>
      <p:sp>
        <p:nvSpPr>
          <p:cNvPr id="2" name="Date Placeholder 1"/>
          <p:cNvSpPr>
            <a:spLocks noGrp="1"/>
          </p:cNvSpPr>
          <p:nvPr>
            <p:ph type="dt" sz="half" idx="10"/>
          </p:nvPr>
        </p:nvSpPr>
        <p:spPr/>
        <p:txBody>
          <a:bodyPr/>
          <a:lstStyle/>
          <a:p>
            <a:fld id="{868203FC-81F5-4291-98B1-9C94AD61A068}" type="datetime1">
              <a:rPr lang="en-US" smtClean="0"/>
              <a:t>11/21/2022</a:t>
            </a:fld>
            <a:endParaRPr lang="en-US"/>
          </a:p>
        </p:txBody>
      </p:sp>
      <p:sp>
        <p:nvSpPr>
          <p:cNvPr id="3" name="Slide Number Placeholder 2"/>
          <p:cNvSpPr>
            <a:spLocks noGrp="1"/>
          </p:cNvSpPr>
          <p:nvPr>
            <p:ph type="sldNum" sz="quarter" idx="12"/>
          </p:nvPr>
        </p:nvSpPr>
        <p:spPr/>
        <p:txBody>
          <a:bodyPr/>
          <a:lstStyle/>
          <a:p>
            <a:pPr marL="25400">
              <a:lnSpc>
                <a:spcPct val="100000"/>
              </a:lnSpc>
              <a:spcBef>
                <a:spcPts val="180"/>
              </a:spcBef>
            </a:pPr>
            <a:fld id="{81D60167-4931-47E6-BA6A-407CBD079E47}" type="slidenum">
              <a:rPr lang="en-US" spc="-75" smtClean="0"/>
              <a:t>23</a:t>
            </a:fld>
            <a:endParaRPr lang="en-US" spc="-75"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9 Laws of Data Mining</a:t>
            </a:r>
            <a:endParaRPr lang="en-US" dirty="0"/>
          </a:p>
        </p:txBody>
      </p:sp>
      <p:sp>
        <p:nvSpPr>
          <p:cNvPr id="3" name="Content Placeholder 2"/>
          <p:cNvSpPr>
            <a:spLocks noGrp="1"/>
          </p:cNvSpPr>
          <p:nvPr>
            <p:ph idx="1"/>
          </p:nvPr>
        </p:nvSpPr>
        <p:spPr/>
        <p:txBody>
          <a:bodyPr/>
          <a:lstStyle/>
          <a:p>
            <a:pPr marL="0" indent="0">
              <a:buNone/>
            </a:pPr>
            <a:endParaRPr lang="en-US" dirty="0"/>
          </a:p>
        </p:txBody>
      </p:sp>
      <p:sp>
        <p:nvSpPr>
          <p:cNvPr id="4" name="Date Placeholder 3"/>
          <p:cNvSpPr>
            <a:spLocks noGrp="1"/>
          </p:cNvSpPr>
          <p:nvPr>
            <p:ph type="dt" sz="half" idx="10"/>
          </p:nvPr>
        </p:nvSpPr>
        <p:spPr/>
        <p:txBody>
          <a:bodyPr/>
          <a:lstStyle/>
          <a:p>
            <a:fld id="{3671E9B5-AD49-4A3E-8D9D-CD6487361B70}" type="datetime1">
              <a:rPr lang="en-US" smtClean="0"/>
              <a:t>11/21/2022</a:t>
            </a:fld>
            <a:endParaRPr lang="en-US"/>
          </a:p>
        </p:txBody>
      </p:sp>
      <p:sp>
        <p:nvSpPr>
          <p:cNvPr id="5" name="Slide Number Placeholder 4"/>
          <p:cNvSpPr>
            <a:spLocks noGrp="1"/>
          </p:cNvSpPr>
          <p:nvPr>
            <p:ph type="sldNum" sz="quarter" idx="12"/>
          </p:nvPr>
        </p:nvSpPr>
        <p:spPr/>
        <p:txBody>
          <a:bodyPr/>
          <a:lstStyle/>
          <a:p>
            <a:pPr marL="25400">
              <a:lnSpc>
                <a:spcPct val="100000"/>
              </a:lnSpc>
              <a:spcBef>
                <a:spcPts val="180"/>
              </a:spcBef>
            </a:pPr>
            <a:fld id="{81D60167-4931-47E6-BA6A-407CBD079E47}" type="slidenum">
              <a:rPr lang="en-US" spc="-75" smtClean="0"/>
              <a:t>3</a:t>
            </a:fld>
            <a:endParaRPr lang="en-US" spc="-75" dirty="0"/>
          </a:p>
        </p:txBody>
      </p:sp>
      <p:pic>
        <p:nvPicPr>
          <p:cNvPr id="1026" name="Picture 2" descr="https://imiloainf.files.wordpress.com/2011/05/9lawsofdatamini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2316162"/>
            <a:ext cx="5181600" cy="4189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4921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bg-BG" b="1" dirty="0"/>
              <a:t>1st </a:t>
            </a:r>
            <a:r>
              <a:rPr lang="bg-BG" b="1" dirty="0" err="1"/>
              <a:t>Law</a:t>
            </a:r>
            <a:r>
              <a:rPr lang="bg-BG" b="1" dirty="0"/>
              <a:t> </a:t>
            </a:r>
            <a:r>
              <a:rPr lang="bg-BG" b="1" dirty="0" err="1"/>
              <a:t>of</a:t>
            </a:r>
            <a:r>
              <a:rPr lang="bg-BG" b="1" dirty="0"/>
              <a:t> Data </a:t>
            </a:r>
            <a:r>
              <a:rPr lang="bg-BG" b="1" dirty="0" err="1"/>
              <a:t>Mining</a:t>
            </a:r>
            <a:r>
              <a:rPr lang="bg-BG" b="1" dirty="0"/>
              <a:t>, </a:t>
            </a:r>
            <a:r>
              <a:rPr lang="bg-BG" b="1" dirty="0" err="1"/>
              <a:t>or</a:t>
            </a:r>
            <a:r>
              <a:rPr lang="bg-BG" b="1" dirty="0"/>
              <a:t> “</a:t>
            </a:r>
            <a:r>
              <a:rPr lang="bg-BG" b="1" dirty="0" err="1"/>
              <a:t>Business</a:t>
            </a:r>
            <a:r>
              <a:rPr lang="bg-BG" b="1" dirty="0"/>
              <a:t> </a:t>
            </a:r>
            <a:r>
              <a:rPr lang="bg-BG" b="1" dirty="0" err="1"/>
              <a:t>Goals</a:t>
            </a:r>
            <a:r>
              <a:rPr lang="bg-BG" b="1" dirty="0"/>
              <a:t> </a:t>
            </a:r>
            <a:r>
              <a:rPr lang="bg-BG" b="1" dirty="0" err="1"/>
              <a:t>Law</a:t>
            </a:r>
            <a:r>
              <a:rPr lang="bg-BG" b="1" dirty="0"/>
              <a:t>”:</a:t>
            </a:r>
            <a:endParaRPr lang="en-US" dirty="0"/>
          </a:p>
        </p:txBody>
      </p:sp>
      <p:sp>
        <p:nvSpPr>
          <p:cNvPr id="3" name="Content Placeholder 2"/>
          <p:cNvSpPr>
            <a:spLocks noGrp="1"/>
          </p:cNvSpPr>
          <p:nvPr>
            <p:ph idx="1"/>
          </p:nvPr>
        </p:nvSpPr>
        <p:spPr/>
        <p:txBody>
          <a:bodyPr>
            <a:normAutofit/>
          </a:bodyPr>
          <a:lstStyle/>
          <a:p>
            <a:pPr marL="0" lvl="0" indent="0" algn="ctr">
              <a:buNone/>
            </a:pPr>
            <a:r>
              <a:rPr lang="bg-BG" sz="2800" b="1" dirty="0"/>
              <a:t> </a:t>
            </a:r>
            <a:r>
              <a:rPr lang="ru-RU" b="1" dirty="0"/>
              <a:t>Бизнес целите </a:t>
            </a:r>
            <a:r>
              <a:rPr lang="ru-RU" b="1" dirty="0" err="1"/>
              <a:t>са</a:t>
            </a:r>
            <a:r>
              <a:rPr lang="ru-RU" b="1" dirty="0"/>
              <a:t> в </a:t>
            </a:r>
            <a:r>
              <a:rPr lang="ru-RU" b="1" dirty="0" err="1"/>
              <a:t>основата</a:t>
            </a:r>
            <a:r>
              <a:rPr lang="ru-RU" b="1" dirty="0"/>
              <a:t> на всяко решение за </a:t>
            </a:r>
            <a:r>
              <a:rPr lang="ru-RU" b="1" dirty="0" err="1"/>
              <a:t>извличане</a:t>
            </a:r>
            <a:r>
              <a:rPr lang="ru-RU" b="1" dirty="0"/>
              <a:t> на </a:t>
            </a:r>
            <a:r>
              <a:rPr lang="ru-RU" b="1" dirty="0" err="1"/>
              <a:t>данни</a:t>
            </a:r>
            <a:endParaRPr lang="ru-RU" b="1" dirty="0"/>
          </a:p>
          <a:p>
            <a:pPr marL="0" lvl="0" indent="0" algn="ctr">
              <a:buNone/>
            </a:pPr>
            <a:r>
              <a:rPr lang="en-US" b="1" dirty="0"/>
              <a:t>Data </a:t>
            </a:r>
            <a:r>
              <a:rPr lang="bg-BG" sz="4000" b="1" dirty="0" err="1"/>
              <a:t>miner</a:t>
            </a:r>
            <a:r>
              <a:rPr lang="bg-BG" sz="4000" b="1" dirty="0"/>
              <a:t> </a:t>
            </a:r>
            <a:r>
              <a:rPr lang="ru-RU" dirty="0"/>
              <a:t>е </a:t>
            </a:r>
            <a:r>
              <a:rPr lang="ru-RU" dirty="0" err="1"/>
              <a:t>човек</a:t>
            </a:r>
            <a:r>
              <a:rPr lang="ru-RU" dirty="0"/>
              <a:t>, </a:t>
            </a:r>
            <a:r>
              <a:rPr lang="ru-RU" dirty="0" err="1"/>
              <a:t>който</a:t>
            </a:r>
            <a:r>
              <a:rPr lang="ru-RU" dirty="0"/>
              <a:t> </a:t>
            </a:r>
            <a:r>
              <a:rPr lang="ru-RU" dirty="0" err="1"/>
              <a:t>открива</a:t>
            </a:r>
            <a:r>
              <a:rPr lang="ru-RU" dirty="0"/>
              <a:t> полезна информация от </a:t>
            </a:r>
            <a:r>
              <a:rPr lang="ru-RU" dirty="0" err="1"/>
              <a:t>данни</a:t>
            </a:r>
            <a:r>
              <a:rPr lang="ru-RU" dirty="0"/>
              <a:t> в </a:t>
            </a:r>
            <a:r>
              <a:rPr lang="ru-RU" dirty="0" err="1"/>
              <a:t>подкрепа</a:t>
            </a:r>
            <a:r>
              <a:rPr lang="ru-RU" dirty="0"/>
              <a:t> на </a:t>
            </a:r>
            <a:r>
              <a:rPr lang="ru-RU" dirty="0" err="1"/>
              <a:t>конкретни</a:t>
            </a:r>
            <a:r>
              <a:rPr lang="ru-RU" dirty="0"/>
              <a:t> бизнес цели. </a:t>
            </a:r>
            <a:r>
              <a:rPr lang="ru-RU" dirty="0" err="1"/>
              <a:t>Извличането</a:t>
            </a:r>
            <a:r>
              <a:rPr lang="ru-RU" dirty="0"/>
              <a:t> на </a:t>
            </a:r>
            <a:r>
              <a:rPr lang="ru-RU" dirty="0" err="1"/>
              <a:t>данни</a:t>
            </a:r>
            <a:r>
              <a:rPr lang="ru-RU" dirty="0"/>
              <a:t> </a:t>
            </a:r>
            <a:r>
              <a:rPr lang="bg-BG" dirty="0"/>
              <a:t>не е зависимо </a:t>
            </a:r>
            <a:r>
              <a:rPr lang="ru-RU" dirty="0"/>
              <a:t>от инструмента, </a:t>
            </a:r>
            <a:r>
              <a:rPr lang="ru-RU" dirty="0" err="1"/>
              <a:t>който</a:t>
            </a:r>
            <a:r>
              <a:rPr lang="ru-RU" dirty="0"/>
              <a:t> </a:t>
            </a:r>
            <a:r>
              <a:rPr lang="ru-RU" dirty="0" err="1"/>
              <a:t>използвате</a:t>
            </a:r>
            <a:r>
              <a:rPr lang="ru-RU" dirty="0"/>
              <a:t>.</a:t>
            </a:r>
            <a:endParaRPr lang="en-US" dirty="0"/>
          </a:p>
        </p:txBody>
      </p:sp>
      <p:sp>
        <p:nvSpPr>
          <p:cNvPr id="4" name="Date Placeholder 3"/>
          <p:cNvSpPr>
            <a:spLocks noGrp="1"/>
          </p:cNvSpPr>
          <p:nvPr>
            <p:ph type="dt" sz="half" idx="10"/>
          </p:nvPr>
        </p:nvSpPr>
        <p:spPr/>
        <p:txBody>
          <a:bodyPr/>
          <a:lstStyle/>
          <a:p>
            <a:fld id="{3671E9B5-AD49-4A3E-8D9D-CD6487361B70}" type="datetime1">
              <a:rPr lang="en-US" smtClean="0"/>
              <a:t>11/21/2022</a:t>
            </a:fld>
            <a:endParaRPr lang="en-US"/>
          </a:p>
        </p:txBody>
      </p:sp>
      <p:sp>
        <p:nvSpPr>
          <p:cNvPr id="5" name="Slide Number Placeholder 4"/>
          <p:cNvSpPr>
            <a:spLocks noGrp="1"/>
          </p:cNvSpPr>
          <p:nvPr>
            <p:ph type="sldNum" sz="quarter" idx="12"/>
          </p:nvPr>
        </p:nvSpPr>
        <p:spPr/>
        <p:txBody>
          <a:bodyPr/>
          <a:lstStyle/>
          <a:p>
            <a:pPr marL="25400">
              <a:lnSpc>
                <a:spcPct val="100000"/>
              </a:lnSpc>
              <a:spcBef>
                <a:spcPts val="180"/>
              </a:spcBef>
            </a:pPr>
            <a:fld id="{81D60167-4931-47E6-BA6A-407CBD079E47}" type="slidenum">
              <a:rPr lang="en-US" spc="-75" smtClean="0"/>
              <a:t>4</a:t>
            </a:fld>
            <a:endParaRPr lang="en-US" spc="-75" dirty="0"/>
          </a:p>
        </p:txBody>
      </p:sp>
    </p:spTree>
    <p:extLst>
      <p:ext uri="{BB962C8B-B14F-4D97-AF65-F5344CB8AC3E}">
        <p14:creationId xmlns:p14="http://schemas.microsoft.com/office/powerpoint/2010/main" val="2492799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4886" y="670973"/>
            <a:ext cx="8770571" cy="1560716"/>
          </a:xfrm>
        </p:spPr>
        <p:txBody>
          <a:bodyPr/>
          <a:lstStyle/>
          <a:p>
            <a:r>
              <a:rPr lang="bg-BG" b="1" dirty="0"/>
              <a:t>2nd </a:t>
            </a:r>
            <a:r>
              <a:rPr lang="bg-BG" b="1" dirty="0" err="1"/>
              <a:t>Law</a:t>
            </a:r>
            <a:r>
              <a:rPr lang="bg-BG" b="1" dirty="0"/>
              <a:t> </a:t>
            </a:r>
            <a:r>
              <a:rPr lang="bg-BG" b="1" dirty="0" err="1"/>
              <a:t>of</a:t>
            </a:r>
            <a:r>
              <a:rPr lang="bg-BG" b="1" dirty="0"/>
              <a:t> Data </a:t>
            </a:r>
            <a:r>
              <a:rPr lang="bg-BG" b="1" dirty="0" err="1"/>
              <a:t>Mining</a:t>
            </a:r>
            <a:r>
              <a:rPr lang="bg-BG" b="1" dirty="0"/>
              <a:t>, </a:t>
            </a:r>
            <a:r>
              <a:rPr lang="bg-BG" b="1" dirty="0" err="1"/>
              <a:t>or</a:t>
            </a:r>
            <a:r>
              <a:rPr lang="bg-BG" b="1" dirty="0"/>
              <a:t> “</a:t>
            </a:r>
            <a:r>
              <a:rPr lang="bg-BG" b="1" dirty="0" err="1"/>
              <a:t>Business</a:t>
            </a:r>
            <a:r>
              <a:rPr lang="bg-BG" b="1" dirty="0"/>
              <a:t> </a:t>
            </a:r>
            <a:r>
              <a:rPr lang="bg-BG" b="1" dirty="0" err="1"/>
              <a:t>Knowledge</a:t>
            </a:r>
            <a:r>
              <a:rPr lang="bg-BG" b="1" dirty="0"/>
              <a:t> </a:t>
            </a:r>
            <a:r>
              <a:rPr lang="bg-BG" b="1" dirty="0" err="1"/>
              <a:t>Law</a:t>
            </a:r>
            <a:r>
              <a:rPr lang="bg-BG" b="1" dirty="0"/>
              <a:t>”</a:t>
            </a:r>
            <a:endParaRPr lang="en-US" dirty="0"/>
          </a:p>
        </p:txBody>
      </p:sp>
      <p:sp>
        <p:nvSpPr>
          <p:cNvPr id="3" name="Content Placeholder 2"/>
          <p:cNvSpPr>
            <a:spLocks noGrp="1"/>
          </p:cNvSpPr>
          <p:nvPr>
            <p:ph idx="1"/>
          </p:nvPr>
        </p:nvSpPr>
        <p:spPr>
          <a:xfrm>
            <a:off x="5791200" y="2438400"/>
            <a:ext cx="5913071" cy="3651504"/>
          </a:xfrm>
        </p:spPr>
        <p:txBody>
          <a:bodyPr>
            <a:noAutofit/>
          </a:bodyPr>
          <a:lstStyle/>
          <a:p>
            <a:pPr marL="0" lvl="0" indent="0" algn="ctr">
              <a:buNone/>
            </a:pPr>
            <a:r>
              <a:rPr lang="ru-RU" sz="2800" b="1" dirty="0" err="1"/>
              <a:t>Познанията</a:t>
            </a:r>
            <a:r>
              <a:rPr lang="ru-RU" sz="2800" b="1" dirty="0"/>
              <a:t> за </a:t>
            </a:r>
            <a:r>
              <a:rPr lang="ru-RU" sz="2800" b="1" dirty="0" err="1"/>
              <a:t>това</a:t>
            </a:r>
            <a:r>
              <a:rPr lang="ru-RU" sz="2800" b="1" dirty="0"/>
              <a:t>, как </a:t>
            </a:r>
            <a:r>
              <a:rPr lang="ru-RU" sz="2800" b="1" dirty="0" err="1"/>
              <a:t>работи</a:t>
            </a:r>
            <a:r>
              <a:rPr lang="ru-RU" sz="2800" b="1" dirty="0"/>
              <a:t> </a:t>
            </a:r>
            <a:r>
              <a:rPr lang="ru-RU" sz="2800" b="1" dirty="0" err="1"/>
              <a:t>бизнесът</a:t>
            </a:r>
            <a:r>
              <a:rPr lang="ru-RU" sz="2800" b="1" dirty="0"/>
              <a:t>, </a:t>
            </a:r>
            <a:r>
              <a:rPr lang="ru-RU" sz="2800" b="1" dirty="0" err="1"/>
              <a:t>са</a:t>
            </a:r>
            <a:r>
              <a:rPr lang="ru-RU" sz="2800" b="1" dirty="0"/>
              <a:t> в </a:t>
            </a:r>
            <a:r>
              <a:rPr lang="ru-RU" sz="2800" b="1" dirty="0" err="1"/>
              <a:t>основата</a:t>
            </a:r>
            <a:r>
              <a:rPr lang="ru-RU" sz="2800" b="1" dirty="0"/>
              <a:t> на всяка </a:t>
            </a:r>
            <a:r>
              <a:rPr lang="ru-RU" sz="2800" b="1" dirty="0" err="1"/>
              <a:t>стъпка</a:t>
            </a:r>
            <a:r>
              <a:rPr lang="ru-RU" sz="2800" b="1" dirty="0"/>
              <a:t> от </a:t>
            </a:r>
            <a:r>
              <a:rPr lang="ru-RU" sz="2800" b="1" dirty="0" err="1"/>
              <a:t>процеса</a:t>
            </a:r>
            <a:r>
              <a:rPr lang="ru-RU" sz="2800" b="1" dirty="0"/>
              <a:t> на </a:t>
            </a:r>
            <a:r>
              <a:rPr lang="ru-RU" sz="2800" b="1" dirty="0" err="1"/>
              <a:t>извличане</a:t>
            </a:r>
            <a:r>
              <a:rPr lang="ru-RU" sz="2800" b="1" dirty="0"/>
              <a:t> на </a:t>
            </a:r>
            <a:r>
              <a:rPr lang="ru-RU" sz="2800" b="1" dirty="0" err="1"/>
              <a:t>данни</a:t>
            </a:r>
            <a:endParaRPr lang="ru-RU" sz="2800" b="1" dirty="0"/>
          </a:p>
          <a:p>
            <a:pPr marL="0" lvl="0" indent="0" algn="ctr">
              <a:buNone/>
            </a:pPr>
            <a:r>
              <a:rPr lang="ru-RU" sz="2800" dirty="0"/>
              <a:t>Не е нужно да </a:t>
            </a:r>
            <a:r>
              <a:rPr lang="ru-RU" sz="2800" dirty="0" err="1"/>
              <a:t>сте</a:t>
            </a:r>
            <a:r>
              <a:rPr lang="ru-RU" sz="2800" dirty="0"/>
              <a:t> велик статистик, за да </a:t>
            </a:r>
            <a:r>
              <a:rPr lang="ru-RU" sz="2800" dirty="0" err="1"/>
              <a:t>извличате</a:t>
            </a:r>
            <a:r>
              <a:rPr lang="ru-RU" sz="2800" dirty="0"/>
              <a:t> </a:t>
            </a:r>
            <a:r>
              <a:rPr lang="ru-RU" sz="2800" dirty="0" err="1"/>
              <a:t>данни</a:t>
            </a:r>
            <a:r>
              <a:rPr lang="ru-RU" sz="2800" dirty="0"/>
              <a:t>, но </a:t>
            </a:r>
            <a:r>
              <a:rPr lang="ru-RU" sz="2800" dirty="0" err="1"/>
              <a:t>трябва</a:t>
            </a:r>
            <a:r>
              <a:rPr lang="ru-RU" sz="2800" dirty="0"/>
              <a:t> да знаете </a:t>
            </a:r>
            <a:r>
              <a:rPr lang="ru-RU" sz="2800" dirty="0" err="1"/>
              <a:t>поне</a:t>
            </a:r>
            <a:r>
              <a:rPr lang="ru-RU" sz="2800" dirty="0"/>
              <a:t> </a:t>
            </a:r>
            <a:r>
              <a:rPr lang="ru-RU" sz="2800" dirty="0" err="1"/>
              <a:t>какво</a:t>
            </a:r>
            <a:r>
              <a:rPr lang="ru-RU" sz="2800" dirty="0"/>
              <a:t> </a:t>
            </a:r>
            <a:r>
              <a:rPr lang="ru-RU" sz="2800" dirty="0" err="1"/>
              <a:t>означават</a:t>
            </a:r>
            <a:r>
              <a:rPr lang="ru-RU" sz="2800" dirty="0"/>
              <a:t> </a:t>
            </a:r>
            <a:r>
              <a:rPr lang="ru-RU" sz="2800" dirty="0" err="1"/>
              <a:t>данните</a:t>
            </a:r>
            <a:r>
              <a:rPr lang="ru-RU" sz="2800" dirty="0"/>
              <a:t> и как </a:t>
            </a:r>
            <a:r>
              <a:rPr lang="ru-RU" sz="2800" dirty="0" err="1"/>
              <a:t>работи</a:t>
            </a:r>
            <a:r>
              <a:rPr lang="ru-RU" sz="2800" dirty="0"/>
              <a:t> </a:t>
            </a:r>
            <a:r>
              <a:rPr lang="ru-RU" sz="2800" dirty="0" err="1"/>
              <a:t>бизнесът</a:t>
            </a:r>
            <a:r>
              <a:rPr lang="ru-RU" sz="2800" dirty="0"/>
              <a:t>.</a:t>
            </a:r>
            <a:endParaRPr lang="en-US" sz="2800" dirty="0"/>
          </a:p>
        </p:txBody>
      </p:sp>
      <p:sp>
        <p:nvSpPr>
          <p:cNvPr id="4" name="Date Placeholder 3"/>
          <p:cNvSpPr>
            <a:spLocks noGrp="1"/>
          </p:cNvSpPr>
          <p:nvPr>
            <p:ph type="dt" sz="half" idx="10"/>
          </p:nvPr>
        </p:nvSpPr>
        <p:spPr/>
        <p:txBody>
          <a:bodyPr/>
          <a:lstStyle/>
          <a:p>
            <a:fld id="{3671E9B5-AD49-4A3E-8D9D-CD6487361B70}" type="datetime1">
              <a:rPr lang="en-US" smtClean="0"/>
              <a:t>11/21/2022</a:t>
            </a:fld>
            <a:endParaRPr lang="en-US"/>
          </a:p>
        </p:txBody>
      </p:sp>
      <p:sp>
        <p:nvSpPr>
          <p:cNvPr id="5" name="Slide Number Placeholder 4"/>
          <p:cNvSpPr>
            <a:spLocks noGrp="1"/>
          </p:cNvSpPr>
          <p:nvPr>
            <p:ph type="sldNum" sz="quarter" idx="12"/>
          </p:nvPr>
        </p:nvSpPr>
        <p:spPr/>
        <p:txBody>
          <a:bodyPr/>
          <a:lstStyle/>
          <a:p>
            <a:pPr marL="25400">
              <a:lnSpc>
                <a:spcPct val="100000"/>
              </a:lnSpc>
              <a:spcBef>
                <a:spcPts val="180"/>
              </a:spcBef>
            </a:pPr>
            <a:fld id="{81D60167-4931-47E6-BA6A-407CBD079E47}" type="slidenum">
              <a:rPr lang="en-US" spc="-75" smtClean="0"/>
              <a:t>5</a:t>
            </a:fld>
            <a:endParaRPr lang="en-US" spc="-75" dirty="0"/>
          </a:p>
        </p:txBody>
      </p:sp>
      <p:pic>
        <p:nvPicPr>
          <p:cNvPr id="3076" name="Picture 4" descr="Data mining and knowledge discove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978" y="2438400"/>
            <a:ext cx="4461167" cy="3349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4648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bg-BG" b="1" dirty="0"/>
              <a:t>3rd </a:t>
            </a:r>
            <a:r>
              <a:rPr lang="bg-BG" b="1" dirty="0" err="1"/>
              <a:t>Law</a:t>
            </a:r>
            <a:r>
              <a:rPr lang="bg-BG" b="1" dirty="0"/>
              <a:t> </a:t>
            </a:r>
            <a:r>
              <a:rPr lang="bg-BG" b="1" dirty="0" err="1"/>
              <a:t>of</a:t>
            </a:r>
            <a:r>
              <a:rPr lang="bg-BG" b="1" dirty="0"/>
              <a:t> Data </a:t>
            </a:r>
            <a:r>
              <a:rPr lang="bg-BG" b="1" dirty="0" err="1"/>
              <a:t>Mining</a:t>
            </a:r>
            <a:r>
              <a:rPr lang="bg-BG" b="1" dirty="0"/>
              <a:t> </a:t>
            </a:r>
            <a:r>
              <a:rPr lang="bg-BG" b="1" dirty="0" err="1"/>
              <a:t>or</a:t>
            </a:r>
            <a:r>
              <a:rPr lang="bg-BG" b="1" dirty="0"/>
              <a:t> “Data </a:t>
            </a:r>
            <a:r>
              <a:rPr lang="bg-BG" b="1" dirty="0" err="1"/>
              <a:t>Preparation</a:t>
            </a:r>
            <a:r>
              <a:rPr lang="bg-BG" b="1" dirty="0"/>
              <a:t> </a:t>
            </a:r>
            <a:r>
              <a:rPr lang="bg-BG" b="1" dirty="0" err="1"/>
              <a:t>Law</a:t>
            </a:r>
            <a:r>
              <a:rPr lang="bg-BG" b="1" dirty="0"/>
              <a:t>”</a:t>
            </a:r>
            <a:endParaRPr lang="en-US" dirty="0"/>
          </a:p>
        </p:txBody>
      </p:sp>
      <p:sp>
        <p:nvSpPr>
          <p:cNvPr id="3" name="Content Placeholder 2"/>
          <p:cNvSpPr>
            <a:spLocks noGrp="1"/>
          </p:cNvSpPr>
          <p:nvPr>
            <p:ph idx="1"/>
          </p:nvPr>
        </p:nvSpPr>
        <p:spPr>
          <a:xfrm>
            <a:off x="5786637" y="2387086"/>
            <a:ext cx="5760671" cy="3651504"/>
          </a:xfrm>
        </p:spPr>
        <p:txBody>
          <a:bodyPr>
            <a:normAutofit/>
          </a:bodyPr>
          <a:lstStyle/>
          <a:p>
            <a:pPr marL="0" indent="0" algn="ctr">
              <a:buNone/>
            </a:pPr>
            <a:r>
              <a:rPr lang="ru-RU" sz="2800" b="1" i="1" dirty="0" err="1"/>
              <a:t>Подготовката</a:t>
            </a:r>
            <a:r>
              <a:rPr lang="ru-RU" sz="2800" b="1" i="1" dirty="0"/>
              <a:t> на </a:t>
            </a:r>
            <a:r>
              <a:rPr lang="ru-RU" sz="2800" b="1" i="1" dirty="0" err="1"/>
              <a:t>данни</a:t>
            </a:r>
            <a:r>
              <a:rPr lang="ru-RU" sz="2800" b="1" i="1" dirty="0"/>
              <a:t> </a:t>
            </a:r>
            <a:r>
              <a:rPr lang="ru-RU" sz="2800" dirty="0"/>
              <a:t>е </a:t>
            </a:r>
            <a:r>
              <a:rPr lang="ru-RU" sz="2800" dirty="0" err="1"/>
              <a:t>повече</a:t>
            </a:r>
            <a:r>
              <a:rPr lang="ru-RU" sz="2800" dirty="0"/>
              <a:t> от </a:t>
            </a:r>
            <a:r>
              <a:rPr lang="ru-RU" sz="2800" dirty="0" err="1"/>
              <a:t>половината</a:t>
            </a:r>
            <a:r>
              <a:rPr lang="ru-RU" sz="2800" dirty="0"/>
              <a:t> от </a:t>
            </a:r>
            <a:r>
              <a:rPr lang="ru-RU" sz="2800" dirty="0" err="1"/>
              <a:t>всеки</a:t>
            </a:r>
            <a:r>
              <a:rPr lang="ru-RU" sz="2800" dirty="0"/>
              <a:t> </a:t>
            </a:r>
            <a:r>
              <a:rPr lang="ru-RU" sz="2800" dirty="0" err="1"/>
              <a:t>процес</a:t>
            </a:r>
            <a:r>
              <a:rPr lang="ru-RU" sz="2800" dirty="0"/>
              <a:t> за </a:t>
            </a:r>
            <a:r>
              <a:rPr lang="ru-RU" sz="2800" dirty="0" err="1"/>
              <a:t>извличане</a:t>
            </a:r>
            <a:r>
              <a:rPr lang="ru-RU" sz="2800" dirty="0"/>
              <a:t> на </a:t>
            </a:r>
            <a:r>
              <a:rPr lang="ru-RU" sz="2800" dirty="0" err="1"/>
              <a:t>данни.Почти</a:t>
            </a:r>
            <a:r>
              <a:rPr lang="ru-RU" sz="2800" dirty="0"/>
              <a:t> </a:t>
            </a:r>
            <a:r>
              <a:rPr lang="ru-RU" sz="2800" dirty="0" err="1"/>
              <a:t>всеки</a:t>
            </a:r>
            <a:r>
              <a:rPr lang="ru-RU" sz="2800" dirty="0"/>
              <a:t> </a:t>
            </a:r>
            <a:r>
              <a:rPr lang="bg-BG" sz="2800" dirty="0" err="1"/>
              <a:t>data</a:t>
            </a:r>
            <a:r>
              <a:rPr lang="bg-BG" sz="2800" dirty="0"/>
              <a:t> </a:t>
            </a:r>
            <a:r>
              <a:rPr lang="bg-BG" sz="2800" dirty="0" err="1"/>
              <a:t>miner</a:t>
            </a:r>
            <a:r>
              <a:rPr lang="ru-RU" sz="2800" dirty="0"/>
              <a:t> </a:t>
            </a:r>
            <a:r>
              <a:rPr lang="ru-RU" sz="2800" dirty="0" err="1"/>
              <a:t>ще</a:t>
            </a:r>
            <a:r>
              <a:rPr lang="ru-RU" sz="2800" dirty="0"/>
              <a:t> отдели </a:t>
            </a:r>
            <a:r>
              <a:rPr lang="ru-RU" sz="2800" dirty="0" err="1"/>
              <a:t>повече</a:t>
            </a:r>
            <a:r>
              <a:rPr lang="ru-RU" sz="2800" dirty="0"/>
              <a:t> </a:t>
            </a:r>
            <a:r>
              <a:rPr lang="ru-RU" sz="2800" dirty="0" err="1"/>
              <a:t>време</a:t>
            </a:r>
            <a:r>
              <a:rPr lang="ru-RU" sz="2800" dirty="0"/>
              <a:t> за подготовка на </a:t>
            </a:r>
            <a:r>
              <a:rPr lang="ru-RU" sz="2800" dirty="0" err="1"/>
              <a:t>данни</a:t>
            </a:r>
            <a:r>
              <a:rPr lang="ru-RU" sz="2800" dirty="0"/>
              <a:t>, </a:t>
            </a:r>
            <a:r>
              <a:rPr lang="ru-RU" sz="2800" dirty="0" err="1"/>
              <a:t>отколкото</a:t>
            </a:r>
            <a:r>
              <a:rPr lang="ru-RU" sz="2800" dirty="0"/>
              <a:t> за анализ.</a:t>
            </a:r>
            <a:endParaRPr lang="bg-BG" sz="2800" dirty="0"/>
          </a:p>
          <a:p>
            <a:endParaRPr lang="en-US" dirty="0"/>
          </a:p>
        </p:txBody>
      </p:sp>
      <p:sp>
        <p:nvSpPr>
          <p:cNvPr id="4" name="Date Placeholder 3"/>
          <p:cNvSpPr>
            <a:spLocks noGrp="1"/>
          </p:cNvSpPr>
          <p:nvPr>
            <p:ph type="dt" sz="half" idx="10"/>
          </p:nvPr>
        </p:nvSpPr>
        <p:spPr/>
        <p:txBody>
          <a:bodyPr/>
          <a:lstStyle/>
          <a:p>
            <a:fld id="{3671E9B5-AD49-4A3E-8D9D-CD6487361B70}" type="datetime1">
              <a:rPr lang="en-US" smtClean="0"/>
              <a:t>11/21/2022</a:t>
            </a:fld>
            <a:endParaRPr lang="en-US"/>
          </a:p>
        </p:txBody>
      </p:sp>
      <p:sp>
        <p:nvSpPr>
          <p:cNvPr id="5" name="Slide Number Placeholder 4"/>
          <p:cNvSpPr>
            <a:spLocks noGrp="1"/>
          </p:cNvSpPr>
          <p:nvPr>
            <p:ph type="sldNum" sz="quarter" idx="12"/>
          </p:nvPr>
        </p:nvSpPr>
        <p:spPr/>
        <p:txBody>
          <a:bodyPr/>
          <a:lstStyle/>
          <a:p>
            <a:pPr marL="25400">
              <a:lnSpc>
                <a:spcPct val="100000"/>
              </a:lnSpc>
              <a:spcBef>
                <a:spcPts val="180"/>
              </a:spcBef>
            </a:pPr>
            <a:fld id="{81D60167-4931-47E6-BA6A-407CBD079E47}" type="slidenum">
              <a:rPr lang="en-US" spc="-75" smtClean="0"/>
              <a:t>6</a:t>
            </a:fld>
            <a:endParaRPr lang="en-US" spc="-75" dirty="0"/>
          </a:p>
        </p:txBody>
      </p:sp>
      <p:pic>
        <p:nvPicPr>
          <p:cNvPr id="4100" name="Picture 4" descr="Data Mining Processes | Data Mining tutorial by Wideskil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1" y="2337159"/>
            <a:ext cx="4917992" cy="3688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9322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bg-BG" b="1" dirty="0"/>
              <a:t>4th </a:t>
            </a:r>
            <a:r>
              <a:rPr lang="bg-BG" b="1" dirty="0" err="1"/>
              <a:t>Law</a:t>
            </a:r>
            <a:r>
              <a:rPr lang="bg-BG" b="1" dirty="0"/>
              <a:t> </a:t>
            </a:r>
            <a:r>
              <a:rPr lang="bg-BG" b="1" dirty="0" err="1"/>
              <a:t>of</a:t>
            </a:r>
            <a:r>
              <a:rPr lang="bg-BG" b="1" dirty="0"/>
              <a:t> Data </a:t>
            </a:r>
            <a:r>
              <a:rPr lang="bg-BG" b="1" dirty="0" err="1"/>
              <a:t>Mining</a:t>
            </a:r>
            <a:r>
              <a:rPr lang="bg-BG" b="1" dirty="0"/>
              <a:t>, </a:t>
            </a:r>
            <a:r>
              <a:rPr lang="bg-BG" b="1" dirty="0" err="1"/>
              <a:t>or</a:t>
            </a:r>
            <a:r>
              <a:rPr lang="bg-BG" b="1" dirty="0"/>
              <a:t> “</a:t>
            </a:r>
            <a:r>
              <a:rPr lang="bg-BG" b="1" dirty="0" err="1"/>
              <a:t>No</a:t>
            </a:r>
            <a:r>
              <a:rPr lang="bg-BG" b="1" dirty="0"/>
              <a:t> </a:t>
            </a:r>
            <a:r>
              <a:rPr lang="bg-BG" b="1" dirty="0" err="1"/>
              <a:t>Free</a:t>
            </a:r>
            <a:r>
              <a:rPr lang="bg-BG" b="1" dirty="0"/>
              <a:t> </a:t>
            </a:r>
            <a:r>
              <a:rPr lang="bg-BG" b="1" dirty="0" err="1"/>
              <a:t>Lunch</a:t>
            </a:r>
            <a:r>
              <a:rPr lang="bg-BG" b="1" dirty="0"/>
              <a:t> </a:t>
            </a:r>
            <a:r>
              <a:rPr lang="bg-BG" b="1" dirty="0" err="1"/>
              <a:t>for</a:t>
            </a:r>
            <a:r>
              <a:rPr lang="bg-BG" b="1" dirty="0"/>
              <a:t> </a:t>
            </a:r>
            <a:r>
              <a:rPr lang="bg-BG" b="1" dirty="0" err="1"/>
              <a:t>the</a:t>
            </a:r>
            <a:r>
              <a:rPr lang="bg-BG" b="1" dirty="0"/>
              <a:t> Data </a:t>
            </a:r>
            <a:r>
              <a:rPr lang="bg-BG" b="1" dirty="0" err="1"/>
              <a:t>Miner</a:t>
            </a:r>
            <a:r>
              <a:rPr lang="bg-BG" b="1" dirty="0"/>
              <a:t>”</a:t>
            </a:r>
            <a:endParaRPr lang="en-US" dirty="0"/>
          </a:p>
        </p:txBody>
      </p:sp>
      <p:sp>
        <p:nvSpPr>
          <p:cNvPr id="3" name="Content Placeholder 2"/>
          <p:cNvSpPr>
            <a:spLocks noGrp="1"/>
          </p:cNvSpPr>
          <p:nvPr>
            <p:ph idx="1"/>
          </p:nvPr>
        </p:nvSpPr>
        <p:spPr>
          <a:xfrm>
            <a:off x="5715000" y="2438400"/>
            <a:ext cx="5989271" cy="3651504"/>
          </a:xfrm>
        </p:spPr>
        <p:txBody>
          <a:bodyPr>
            <a:normAutofit fontScale="92500"/>
          </a:bodyPr>
          <a:lstStyle/>
          <a:p>
            <a:pPr marL="0" indent="0" algn="ctr">
              <a:buNone/>
            </a:pPr>
            <a:r>
              <a:rPr lang="ru-RU" sz="3200" b="1" dirty="0" err="1"/>
              <a:t>Няма</a:t>
            </a:r>
            <a:r>
              <a:rPr lang="ru-RU" sz="3200" b="1" dirty="0"/>
              <a:t> </a:t>
            </a:r>
            <a:r>
              <a:rPr lang="ru-RU" sz="3200" b="1" dirty="0" err="1"/>
              <a:t>безплатен</a:t>
            </a:r>
            <a:r>
              <a:rPr lang="ru-RU" sz="3200" b="1" dirty="0"/>
              <a:t> </a:t>
            </a:r>
            <a:r>
              <a:rPr lang="ru-RU" sz="3200" b="1" dirty="0" err="1"/>
              <a:t>обяд</a:t>
            </a:r>
            <a:endParaRPr lang="ru-RU" sz="3200" b="1" dirty="0"/>
          </a:p>
          <a:p>
            <a:pPr marL="0" indent="0" algn="ctr">
              <a:buNone/>
            </a:pPr>
            <a:r>
              <a:rPr lang="ru-RU" sz="3200" dirty="0" err="1"/>
              <a:t>Правилният</a:t>
            </a:r>
            <a:r>
              <a:rPr lang="ru-RU" sz="3200" dirty="0"/>
              <a:t> </a:t>
            </a:r>
            <a:r>
              <a:rPr lang="ru-RU" sz="3200" dirty="0" err="1"/>
              <a:t>модел</a:t>
            </a:r>
            <a:r>
              <a:rPr lang="ru-RU" sz="3200" dirty="0"/>
              <a:t> за </a:t>
            </a:r>
            <a:r>
              <a:rPr lang="ru-RU" sz="3200" dirty="0" err="1"/>
              <a:t>обработката</a:t>
            </a:r>
            <a:r>
              <a:rPr lang="ru-RU" sz="3200" dirty="0"/>
              <a:t> на даден набор от </a:t>
            </a:r>
            <a:r>
              <a:rPr lang="ru-RU" sz="3200" dirty="0" err="1"/>
              <a:t>данн</a:t>
            </a:r>
            <a:r>
              <a:rPr lang="ru-RU" sz="3200" dirty="0"/>
              <a:t>  </a:t>
            </a:r>
            <a:r>
              <a:rPr lang="ru-RU" sz="3200" dirty="0" err="1"/>
              <a:t>може</a:t>
            </a:r>
            <a:r>
              <a:rPr lang="ru-RU" sz="3200" dirty="0"/>
              <a:t> да </a:t>
            </a:r>
            <a:r>
              <a:rPr lang="ru-RU" sz="3200" dirty="0" err="1"/>
              <a:t>бъде</a:t>
            </a:r>
            <a:r>
              <a:rPr lang="ru-RU" sz="3200" dirty="0"/>
              <a:t> </a:t>
            </a:r>
            <a:r>
              <a:rPr lang="ru-RU" sz="3200" dirty="0" err="1"/>
              <a:t>открит</a:t>
            </a:r>
            <a:r>
              <a:rPr lang="ru-RU" sz="3200" dirty="0"/>
              <a:t> само чрез </a:t>
            </a:r>
            <a:r>
              <a:rPr lang="ru-RU" sz="3200" dirty="0" err="1"/>
              <a:t>експеримент</a:t>
            </a:r>
            <a:r>
              <a:rPr lang="ru-RU" sz="3200" dirty="0"/>
              <a:t>. При </a:t>
            </a:r>
            <a:r>
              <a:rPr lang="ru-RU" sz="3200" dirty="0" err="1"/>
              <a:t>извличането</a:t>
            </a:r>
            <a:r>
              <a:rPr lang="ru-RU" sz="3200" dirty="0"/>
              <a:t> на </a:t>
            </a:r>
            <a:r>
              <a:rPr lang="ru-RU" sz="3200" dirty="0" err="1"/>
              <a:t>данни</a:t>
            </a:r>
            <a:r>
              <a:rPr lang="ru-RU" sz="3200" dirty="0"/>
              <a:t> </a:t>
            </a:r>
            <a:r>
              <a:rPr lang="ru-RU" sz="3200" dirty="0" err="1"/>
              <a:t>това</a:t>
            </a:r>
            <a:r>
              <a:rPr lang="ru-RU" sz="3200" dirty="0"/>
              <a:t> </a:t>
            </a:r>
            <a:r>
              <a:rPr lang="ru-RU" sz="3200" dirty="0" err="1"/>
              <a:t>тава</a:t>
            </a:r>
            <a:r>
              <a:rPr lang="ru-RU" sz="3200" dirty="0"/>
              <a:t> </a:t>
            </a:r>
            <a:r>
              <a:rPr lang="ru-RU" sz="3200" dirty="0" err="1"/>
              <a:t>основно</a:t>
            </a:r>
            <a:r>
              <a:rPr lang="ru-RU" sz="3200" dirty="0"/>
              <a:t> по метода на проба и грешка.</a:t>
            </a:r>
            <a:endParaRPr lang="bg-BG" sz="3200" dirty="0"/>
          </a:p>
          <a:p>
            <a:endParaRPr lang="bg-BG" dirty="0"/>
          </a:p>
          <a:p>
            <a:endParaRPr lang="en-US" dirty="0"/>
          </a:p>
        </p:txBody>
      </p:sp>
      <p:sp>
        <p:nvSpPr>
          <p:cNvPr id="4" name="Date Placeholder 3"/>
          <p:cNvSpPr>
            <a:spLocks noGrp="1"/>
          </p:cNvSpPr>
          <p:nvPr>
            <p:ph type="dt" sz="half" idx="10"/>
          </p:nvPr>
        </p:nvSpPr>
        <p:spPr/>
        <p:txBody>
          <a:bodyPr/>
          <a:lstStyle/>
          <a:p>
            <a:fld id="{3671E9B5-AD49-4A3E-8D9D-CD6487361B70}" type="datetime1">
              <a:rPr lang="en-US" smtClean="0"/>
              <a:t>11/21/2022</a:t>
            </a:fld>
            <a:endParaRPr lang="en-US"/>
          </a:p>
        </p:txBody>
      </p:sp>
      <p:sp>
        <p:nvSpPr>
          <p:cNvPr id="5" name="Slide Number Placeholder 4"/>
          <p:cNvSpPr>
            <a:spLocks noGrp="1"/>
          </p:cNvSpPr>
          <p:nvPr>
            <p:ph type="sldNum" sz="quarter" idx="12"/>
          </p:nvPr>
        </p:nvSpPr>
        <p:spPr/>
        <p:txBody>
          <a:bodyPr/>
          <a:lstStyle/>
          <a:p>
            <a:pPr marL="25400">
              <a:lnSpc>
                <a:spcPct val="100000"/>
              </a:lnSpc>
              <a:spcBef>
                <a:spcPts val="180"/>
              </a:spcBef>
            </a:pPr>
            <a:fld id="{81D60167-4931-47E6-BA6A-407CBD079E47}" type="slidenum">
              <a:rPr lang="en-US" spc="-75" smtClean="0"/>
              <a:t>7</a:t>
            </a:fld>
            <a:endParaRPr lang="en-US" spc="-75" dirty="0"/>
          </a:p>
        </p:txBody>
      </p:sp>
      <p:pic>
        <p:nvPicPr>
          <p:cNvPr id="7172" name="Picture 4" descr="KDD Process/Over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590800"/>
            <a:ext cx="4876800" cy="255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0909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bg-BG" b="1" dirty="0"/>
              <a:t>5th </a:t>
            </a:r>
            <a:r>
              <a:rPr lang="bg-BG" b="1" dirty="0" err="1"/>
              <a:t>Law</a:t>
            </a:r>
            <a:r>
              <a:rPr lang="bg-BG" b="1" dirty="0"/>
              <a:t> </a:t>
            </a:r>
            <a:r>
              <a:rPr lang="bg-BG" b="1" dirty="0" err="1"/>
              <a:t>of</a:t>
            </a:r>
            <a:r>
              <a:rPr lang="bg-BG" b="1" dirty="0"/>
              <a:t> Data </a:t>
            </a:r>
            <a:r>
              <a:rPr lang="bg-BG" b="1" dirty="0" err="1"/>
              <a:t>Mining</a:t>
            </a:r>
            <a:endParaRPr lang="en-US" dirty="0"/>
          </a:p>
        </p:txBody>
      </p:sp>
      <p:sp>
        <p:nvSpPr>
          <p:cNvPr id="3" name="Content Placeholder 2"/>
          <p:cNvSpPr>
            <a:spLocks noGrp="1"/>
          </p:cNvSpPr>
          <p:nvPr>
            <p:ph idx="1"/>
          </p:nvPr>
        </p:nvSpPr>
        <p:spPr>
          <a:xfrm>
            <a:off x="6248400" y="2438400"/>
            <a:ext cx="5455871" cy="3651504"/>
          </a:xfrm>
        </p:spPr>
        <p:txBody>
          <a:bodyPr>
            <a:normAutofit/>
          </a:bodyPr>
          <a:lstStyle/>
          <a:p>
            <a:pPr marL="0" indent="0" algn="ctr">
              <a:buNone/>
            </a:pPr>
            <a:r>
              <a:rPr lang="ru-RU" sz="2800" b="1" dirty="0" err="1"/>
              <a:t>Винаги</a:t>
            </a:r>
            <a:r>
              <a:rPr lang="ru-RU" sz="2800" b="1" dirty="0"/>
              <a:t> </a:t>
            </a:r>
            <a:r>
              <a:rPr lang="ru-RU" sz="2800" b="1" dirty="0" err="1"/>
              <a:t>може</a:t>
            </a:r>
            <a:r>
              <a:rPr lang="ru-RU" sz="2800" b="1" dirty="0"/>
              <a:t> да се </a:t>
            </a:r>
            <a:r>
              <a:rPr lang="ru-RU" sz="2800" b="1" dirty="0" err="1"/>
              <a:t>намери</a:t>
            </a:r>
            <a:r>
              <a:rPr lang="ru-RU" sz="2800" b="1" dirty="0"/>
              <a:t> </a:t>
            </a:r>
            <a:r>
              <a:rPr lang="ru-RU" sz="2800" b="1" dirty="0" err="1"/>
              <a:t>някакъв</a:t>
            </a:r>
            <a:r>
              <a:rPr lang="ru-RU" sz="2800" b="1" dirty="0"/>
              <a:t> </a:t>
            </a:r>
            <a:r>
              <a:rPr lang="ru-RU" sz="2800" b="1" dirty="0" err="1"/>
              <a:t>модел</a:t>
            </a:r>
            <a:r>
              <a:rPr lang="ru-RU" sz="2800" b="1" dirty="0"/>
              <a:t> на </a:t>
            </a:r>
            <a:r>
              <a:rPr lang="ru-RU" sz="2800" b="1" dirty="0" err="1"/>
              <a:t>данните</a:t>
            </a:r>
            <a:endParaRPr lang="ru-RU" sz="2800" b="1" dirty="0"/>
          </a:p>
          <a:p>
            <a:pPr marL="0" indent="0" algn="ctr">
              <a:buNone/>
            </a:pPr>
            <a:r>
              <a:rPr lang="ru-RU" sz="2800" dirty="0"/>
              <a:t>Като </a:t>
            </a:r>
            <a:r>
              <a:rPr lang="bg-BG" sz="2800" dirty="0" err="1"/>
              <a:t>data</a:t>
            </a:r>
            <a:r>
              <a:rPr lang="bg-BG" sz="2800" dirty="0"/>
              <a:t> </a:t>
            </a:r>
            <a:r>
              <a:rPr lang="bg-BG" sz="2800" dirty="0" err="1"/>
              <a:t>miner</a:t>
            </a:r>
            <a:r>
              <a:rPr lang="bg-BG" sz="2800" dirty="0"/>
              <a:t> </a:t>
            </a:r>
            <a:r>
              <a:rPr lang="ru-RU" sz="2800" dirty="0" err="1"/>
              <a:t>вие</a:t>
            </a:r>
            <a:r>
              <a:rPr lang="ru-RU" sz="2800" dirty="0"/>
              <a:t> </a:t>
            </a:r>
            <a:r>
              <a:rPr lang="ru-RU" sz="2800" dirty="0" err="1"/>
              <a:t>изследвате</a:t>
            </a:r>
            <a:r>
              <a:rPr lang="ru-RU" sz="2800" dirty="0"/>
              <a:t> </a:t>
            </a:r>
            <a:r>
              <a:rPr lang="ru-RU" sz="2800" dirty="0" err="1"/>
              <a:t>данни</a:t>
            </a:r>
            <a:r>
              <a:rPr lang="ru-RU" sz="2800" dirty="0"/>
              <a:t> в </a:t>
            </a:r>
            <a:r>
              <a:rPr lang="ru-RU" sz="2800" dirty="0" err="1"/>
              <a:t>търсене</a:t>
            </a:r>
            <a:r>
              <a:rPr lang="ru-RU" sz="2800" dirty="0"/>
              <a:t> на </a:t>
            </a:r>
            <a:r>
              <a:rPr lang="ru-RU" sz="2800" dirty="0" err="1"/>
              <a:t>полезни</a:t>
            </a:r>
            <a:r>
              <a:rPr lang="ru-RU" sz="2800" dirty="0"/>
              <a:t> модели. </a:t>
            </a:r>
            <a:r>
              <a:rPr lang="ru-RU" sz="2800" dirty="0" err="1"/>
              <a:t>Разбирането</a:t>
            </a:r>
            <a:r>
              <a:rPr lang="ru-RU" sz="2800" dirty="0"/>
              <a:t> на </a:t>
            </a:r>
            <a:r>
              <a:rPr lang="ru-RU" sz="2800" dirty="0" err="1"/>
              <a:t>моделите</a:t>
            </a:r>
            <a:r>
              <a:rPr lang="ru-RU" sz="2800" dirty="0"/>
              <a:t> в </a:t>
            </a:r>
            <a:r>
              <a:rPr lang="ru-RU" sz="2800" dirty="0" err="1"/>
              <a:t>данните</a:t>
            </a:r>
            <a:r>
              <a:rPr lang="ru-RU" sz="2800" dirty="0"/>
              <a:t> </a:t>
            </a:r>
            <a:r>
              <a:rPr lang="ru-RU" sz="2800" dirty="0" err="1"/>
              <a:t>ви</a:t>
            </a:r>
            <a:r>
              <a:rPr lang="ru-RU" sz="2800" dirty="0"/>
              <a:t> </a:t>
            </a:r>
            <a:r>
              <a:rPr lang="ru-RU" sz="2800" dirty="0" err="1"/>
              <a:t>позволява</a:t>
            </a:r>
            <a:r>
              <a:rPr lang="ru-RU" sz="2800" dirty="0"/>
              <a:t> да повлияете на </a:t>
            </a:r>
            <a:r>
              <a:rPr lang="ru-RU" sz="2800" dirty="0" err="1"/>
              <a:t>това</a:t>
            </a:r>
            <a:r>
              <a:rPr lang="ru-RU" sz="2800" dirty="0"/>
              <a:t>, </a:t>
            </a:r>
            <a:r>
              <a:rPr lang="ru-RU" sz="2800" dirty="0" err="1"/>
              <a:t>което</a:t>
            </a:r>
            <a:r>
              <a:rPr lang="ru-RU" sz="2800" dirty="0"/>
              <a:t> се </a:t>
            </a:r>
            <a:r>
              <a:rPr lang="ru-RU" sz="2800" dirty="0" err="1"/>
              <a:t>случва</a:t>
            </a:r>
            <a:r>
              <a:rPr lang="ru-RU" sz="2800" dirty="0"/>
              <a:t> в </a:t>
            </a:r>
            <a:r>
              <a:rPr lang="ru-RU" sz="2800" dirty="0" err="1"/>
              <a:t>бъдеще</a:t>
            </a:r>
            <a:r>
              <a:rPr lang="ru-RU" sz="2800" dirty="0"/>
              <a:t>.</a:t>
            </a:r>
            <a:endParaRPr lang="bg-BG" sz="2800" dirty="0"/>
          </a:p>
          <a:p>
            <a:endParaRPr lang="en-US" dirty="0"/>
          </a:p>
        </p:txBody>
      </p:sp>
      <p:sp>
        <p:nvSpPr>
          <p:cNvPr id="4" name="Date Placeholder 3"/>
          <p:cNvSpPr>
            <a:spLocks noGrp="1"/>
          </p:cNvSpPr>
          <p:nvPr>
            <p:ph type="dt" sz="half" idx="10"/>
          </p:nvPr>
        </p:nvSpPr>
        <p:spPr/>
        <p:txBody>
          <a:bodyPr/>
          <a:lstStyle/>
          <a:p>
            <a:fld id="{3671E9B5-AD49-4A3E-8D9D-CD6487361B70}" type="datetime1">
              <a:rPr lang="en-US" smtClean="0"/>
              <a:t>11/21/2022</a:t>
            </a:fld>
            <a:endParaRPr lang="en-US"/>
          </a:p>
        </p:txBody>
      </p:sp>
      <p:sp>
        <p:nvSpPr>
          <p:cNvPr id="5" name="Slide Number Placeholder 4"/>
          <p:cNvSpPr>
            <a:spLocks noGrp="1"/>
          </p:cNvSpPr>
          <p:nvPr>
            <p:ph type="sldNum" sz="quarter" idx="12"/>
          </p:nvPr>
        </p:nvSpPr>
        <p:spPr/>
        <p:txBody>
          <a:bodyPr/>
          <a:lstStyle/>
          <a:p>
            <a:pPr marL="25400">
              <a:lnSpc>
                <a:spcPct val="100000"/>
              </a:lnSpc>
              <a:spcBef>
                <a:spcPts val="180"/>
              </a:spcBef>
            </a:pPr>
            <a:fld id="{81D60167-4931-47E6-BA6A-407CBD079E47}" type="slidenum">
              <a:rPr lang="en-US" spc="-75" smtClean="0"/>
              <a:t>8</a:t>
            </a:fld>
            <a:endParaRPr lang="en-US" spc="-75" dirty="0"/>
          </a:p>
        </p:txBody>
      </p:sp>
      <p:pic>
        <p:nvPicPr>
          <p:cNvPr id="9218" name="Picture 2" descr="Pattern Discovery in Data Mining | Courser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644901"/>
            <a:ext cx="5715000" cy="3238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2928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bg-BG" b="1" dirty="0"/>
              <a:t>6th </a:t>
            </a:r>
            <a:r>
              <a:rPr lang="bg-BG" b="1" dirty="0" err="1"/>
              <a:t>Law</a:t>
            </a:r>
            <a:r>
              <a:rPr lang="bg-BG" b="1" dirty="0"/>
              <a:t> </a:t>
            </a:r>
            <a:r>
              <a:rPr lang="bg-BG" b="1" dirty="0" err="1"/>
              <a:t>of</a:t>
            </a:r>
            <a:r>
              <a:rPr lang="bg-BG" b="1" dirty="0"/>
              <a:t> Data </a:t>
            </a:r>
            <a:r>
              <a:rPr lang="bg-BG" b="1" dirty="0" err="1"/>
              <a:t>Mining</a:t>
            </a:r>
            <a:r>
              <a:rPr lang="bg-BG" b="1" dirty="0"/>
              <a:t>, </a:t>
            </a:r>
            <a:r>
              <a:rPr lang="bg-BG" b="1" dirty="0" err="1"/>
              <a:t>or</a:t>
            </a:r>
            <a:r>
              <a:rPr lang="bg-BG" b="1" dirty="0"/>
              <a:t> “</a:t>
            </a:r>
            <a:r>
              <a:rPr lang="bg-BG" b="1" dirty="0" err="1"/>
              <a:t>Insight</a:t>
            </a:r>
            <a:r>
              <a:rPr lang="bg-BG" b="1" dirty="0"/>
              <a:t> </a:t>
            </a:r>
            <a:r>
              <a:rPr lang="bg-BG" b="1" dirty="0" err="1"/>
              <a:t>Law</a:t>
            </a:r>
            <a:r>
              <a:rPr lang="bg-BG" b="1" dirty="0"/>
              <a:t>”</a:t>
            </a:r>
            <a:endParaRPr lang="en-US" dirty="0"/>
          </a:p>
        </p:txBody>
      </p:sp>
      <p:sp>
        <p:nvSpPr>
          <p:cNvPr id="3" name="Content Placeholder 2"/>
          <p:cNvSpPr>
            <a:spLocks noGrp="1"/>
          </p:cNvSpPr>
          <p:nvPr>
            <p:ph idx="1"/>
          </p:nvPr>
        </p:nvSpPr>
        <p:spPr>
          <a:xfrm>
            <a:off x="2586029" y="2528809"/>
            <a:ext cx="5560943" cy="3651504"/>
          </a:xfrm>
        </p:spPr>
        <p:txBody>
          <a:bodyPr>
            <a:normAutofit fontScale="92500" lnSpcReduction="10000"/>
          </a:bodyPr>
          <a:lstStyle/>
          <a:p>
            <a:pPr marL="0" lvl="0" indent="0" algn="ctr">
              <a:buNone/>
            </a:pPr>
            <a:r>
              <a:rPr lang="ru-RU" sz="3200" dirty="0" err="1"/>
              <a:t>Извличането</a:t>
            </a:r>
            <a:r>
              <a:rPr lang="ru-RU" sz="3200" dirty="0"/>
              <a:t> на </a:t>
            </a:r>
            <a:r>
              <a:rPr lang="ru-RU" sz="3200" dirty="0" err="1"/>
              <a:t>данни</a:t>
            </a:r>
            <a:r>
              <a:rPr lang="ru-RU" sz="3200" dirty="0"/>
              <a:t> </a:t>
            </a:r>
            <a:r>
              <a:rPr lang="ru-RU" sz="3200" dirty="0" err="1"/>
              <a:t>помага</a:t>
            </a:r>
            <a:r>
              <a:rPr lang="ru-RU" sz="3200" dirty="0"/>
              <a:t> на бизнеса да </a:t>
            </a:r>
            <a:r>
              <a:rPr lang="ru-RU" sz="3200" dirty="0" err="1"/>
              <a:t>осъ</a:t>
            </a:r>
            <a:r>
              <a:rPr lang="bg-BG" sz="3200" dirty="0"/>
              <a:t>з</a:t>
            </a:r>
            <a:r>
              <a:rPr lang="ru-RU" sz="3200" dirty="0"/>
              <a:t>нае </a:t>
            </a:r>
            <a:r>
              <a:rPr lang="ru-RU" sz="3200" dirty="0" err="1"/>
              <a:t>протичащите</a:t>
            </a:r>
            <a:r>
              <a:rPr lang="ru-RU" sz="3200" dirty="0"/>
              <a:t> </a:t>
            </a:r>
            <a:r>
              <a:rPr lang="ru-RU" sz="3200" dirty="0" err="1"/>
              <a:t>процеси</a:t>
            </a:r>
            <a:endParaRPr lang="ru-RU" sz="3200" dirty="0"/>
          </a:p>
          <a:p>
            <a:pPr marL="0" lvl="0" indent="0" algn="ctr">
              <a:buNone/>
            </a:pPr>
            <a:r>
              <a:rPr lang="ru-RU" sz="3200" dirty="0" err="1"/>
              <a:t>Разбирането</a:t>
            </a:r>
            <a:r>
              <a:rPr lang="ru-RU" sz="3200" dirty="0"/>
              <a:t> на </a:t>
            </a:r>
            <a:r>
              <a:rPr lang="ru-RU" sz="3200" dirty="0" err="1"/>
              <a:t>това</a:t>
            </a:r>
            <a:r>
              <a:rPr lang="ru-RU" sz="3200" dirty="0"/>
              <a:t>, как </a:t>
            </a:r>
            <a:r>
              <a:rPr lang="ru-RU" sz="3200" dirty="0" err="1"/>
              <a:t>работят</a:t>
            </a:r>
            <a:r>
              <a:rPr lang="ru-RU" sz="3200" dirty="0"/>
              <a:t> </a:t>
            </a:r>
            <a:r>
              <a:rPr lang="ru-RU" sz="3200" dirty="0" err="1"/>
              <a:t>дадени</a:t>
            </a:r>
            <a:r>
              <a:rPr lang="ru-RU" sz="3200" dirty="0"/>
              <a:t> модели </a:t>
            </a:r>
            <a:r>
              <a:rPr lang="ru-RU" sz="3200" dirty="0" err="1"/>
              <a:t>ви</a:t>
            </a:r>
            <a:r>
              <a:rPr lang="ru-RU" sz="3200" dirty="0"/>
              <a:t> </a:t>
            </a:r>
            <a:r>
              <a:rPr lang="ru-RU" sz="3200" dirty="0" err="1"/>
              <a:t>позволяват</a:t>
            </a:r>
            <a:r>
              <a:rPr lang="ru-RU" sz="3200" dirty="0"/>
              <a:t> да разберете бизнеса си </a:t>
            </a:r>
            <a:r>
              <a:rPr lang="ru-RU" sz="3200" dirty="0" err="1"/>
              <a:t>по-добре</a:t>
            </a:r>
            <a:r>
              <a:rPr lang="ru-RU" sz="3200" dirty="0"/>
              <a:t>, </a:t>
            </a:r>
            <a:r>
              <a:rPr lang="ru-RU" sz="3200" dirty="0" err="1"/>
              <a:t>отколкото</a:t>
            </a:r>
            <a:r>
              <a:rPr lang="ru-RU" sz="3200" dirty="0"/>
              <a:t> </a:t>
            </a:r>
            <a:r>
              <a:rPr lang="ru-RU" sz="3200" dirty="0" err="1"/>
              <a:t>бихте</a:t>
            </a:r>
            <a:r>
              <a:rPr lang="ru-RU" sz="3200" dirty="0"/>
              <a:t> могли без </a:t>
            </a:r>
            <a:r>
              <a:rPr lang="ru-RU" sz="3200" dirty="0" err="1"/>
              <a:t>тях</a:t>
            </a:r>
            <a:endParaRPr lang="en-US" dirty="0"/>
          </a:p>
          <a:p>
            <a:endParaRPr lang="en-US" dirty="0"/>
          </a:p>
          <a:p>
            <a:pPr algn="r"/>
            <a:endParaRPr lang="en-US" dirty="0"/>
          </a:p>
        </p:txBody>
      </p:sp>
      <p:sp>
        <p:nvSpPr>
          <p:cNvPr id="4" name="Date Placeholder 3"/>
          <p:cNvSpPr>
            <a:spLocks noGrp="1"/>
          </p:cNvSpPr>
          <p:nvPr>
            <p:ph type="dt" sz="half" idx="10"/>
          </p:nvPr>
        </p:nvSpPr>
        <p:spPr/>
        <p:txBody>
          <a:bodyPr/>
          <a:lstStyle/>
          <a:p>
            <a:fld id="{3671E9B5-AD49-4A3E-8D9D-CD6487361B70}" type="datetime1">
              <a:rPr lang="en-US" smtClean="0"/>
              <a:t>11/21/2022</a:t>
            </a:fld>
            <a:endParaRPr lang="en-US"/>
          </a:p>
        </p:txBody>
      </p:sp>
      <p:sp>
        <p:nvSpPr>
          <p:cNvPr id="5" name="Slide Number Placeholder 4"/>
          <p:cNvSpPr>
            <a:spLocks noGrp="1"/>
          </p:cNvSpPr>
          <p:nvPr>
            <p:ph type="sldNum" sz="quarter" idx="12"/>
          </p:nvPr>
        </p:nvSpPr>
        <p:spPr/>
        <p:txBody>
          <a:bodyPr/>
          <a:lstStyle/>
          <a:p>
            <a:pPr marL="25400">
              <a:lnSpc>
                <a:spcPct val="100000"/>
              </a:lnSpc>
              <a:spcBef>
                <a:spcPts val="180"/>
              </a:spcBef>
            </a:pPr>
            <a:fld id="{81D60167-4931-47E6-BA6A-407CBD079E47}" type="slidenum">
              <a:rPr lang="en-US" spc="-75" smtClean="0"/>
              <a:t>9</a:t>
            </a:fld>
            <a:endParaRPr lang="en-US" spc="-75" dirty="0"/>
          </a:p>
        </p:txBody>
      </p:sp>
      <p:sp>
        <p:nvSpPr>
          <p:cNvPr id="7" name="AutoShape 4" descr="9 Laws of Data Mining - dummies"/>
          <p:cNvSpPr>
            <a:spLocks noChangeAspect="1" noChangeArrowheads="1"/>
          </p:cNvSpPr>
          <p:nvPr/>
        </p:nvSpPr>
        <p:spPr bwMode="auto">
          <a:xfrm>
            <a:off x="155574" y="-144463"/>
            <a:ext cx="2430455" cy="24304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bg-BG"/>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957" y="1820291"/>
            <a:ext cx="1714500" cy="266700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5695" y="2819400"/>
            <a:ext cx="2514600" cy="1819275"/>
          </a:xfrm>
          <a:prstGeom prst="rect">
            <a:avLst/>
          </a:prstGeom>
        </p:spPr>
      </p:pic>
      <p:sp>
        <p:nvSpPr>
          <p:cNvPr id="10" name="TextBox 9"/>
          <p:cNvSpPr txBox="1"/>
          <p:nvPr/>
        </p:nvSpPr>
        <p:spPr>
          <a:xfrm>
            <a:off x="460862" y="4979984"/>
            <a:ext cx="1936485" cy="1200329"/>
          </a:xfrm>
          <a:prstGeom prst="rect">
            <a:avLst/>
          </a:prstGeom>
          <a:noFill/>
        </p:spPr>
        <p:txBody>
          <a:bodyPr wrap="square" rtlCol="0">
            <a:spAutoFit/>
          </a:bodyPr>
          <a:lstStyle/>
          <a:p>
            <a:pPr algn="ctr"/>
            <a:r>
              <a:rPr lang="en-US" dirty="0"/>
              <a:t>Data mining isn’t a </a:t>
            </a:r>
            <a:r>
              <a:rPr lang="en-US" dirty="0" err="1"/>
              <a:t>straightline</a:t>
            </a:r>
            <a:r>
              <a:rPr lang="en-US" dirty="0"/>
              <a:t> path to perfect information.</a:t>
            </a:r>
            <a:endParaRPr lang="bg-BG" dirty="0"/>
          </a:p>
        </p:txBody>
      </p:sp>
      <p:sp>
        <p:nvSpPr>
          <p:cNvPr id="11" name="TextBox 10"/>
          <p:cNvSpPr txBox="1"/>
          <p:nvPr/>
        </p:nvSpPr>
        <p:spPr>
          <a:xfrm>
            <a:off x="8720439" y="5005860"/>
            <a:ext cx="2059856" cy="1200329"/>
          </a:xfrm>
          <a:prstGeom prst="rect">
            <a:avLst/>
          </a:prstGeom>
          <a:noFill/>
        </p:spPr>
        <p:txBody>
          <a:bodyPr wrap="square" rtlCol="0">
            <a:spAutoFit/>
          </a:bodyPr>
          <a:lstStyle/>
          <a:p>
            <a:pPr algn="ctr"/>
            <a:r>
              <a:rPr lang="en-US" dirty="0"/>
              <a:t>Data mining supports an iterative learning process.</a:t>
            </a:r>
            <a:endParaRPr lang="bg-BG" dirty="0"/>
          </a:p>
        </p:txBody>
      </p:sp>
    </p:spTree>
    <p:extLst>
      <p:ext uri="{BB962C8B-B14F-4D97-AF65-F5344CB8AC3E}">
        <p14:creationId xmlns:p14="http://schemas.microsoft.com/office/powerpoint/2010/main" val="1885711916"/>
      </p:ext>
    </p:extLst>
  </p:cSld>
  <p:clrMapOvr>
    <a:masterClrMapping/>
  </p:clrMapOvr>
</p:sld>
</file>

<file path=ppt/theme/theme1.xml><?xml version="1.0" encoding="utf-8"?>
<a:theme xmlns:a="http://schemas.openxmlformats.org/drawingml/2006/main" name="Python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Python_Template</Template>
  <TotalTime>225</TotalTime>
  <Words>879</Words>
  <Application>Microsoft Office PowerPoint</Application>
  <PresentationFormat>Widescreen</PresentationFormat>
  <Paragraphs>141</Paragraphs>
  <Slides>23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Tahoma</vt:lpstr>
      <vt:lpstr>Times New Roman</vt:lpstr>
      <vt:lpstr>Wingdings</vt:lpstr>
      <vt:lpstr>Python_Template</vt:lpstr>
      <vt:lpstr>Introduction in Data Mining</vt:lpstr>
      <vt:lpstr>Data Mining ???</vt:lpstr>
      <vt:lpstr>The 9 Laws of Data Mining</vt:lpstr>
      <vt:lpstr>1st Law of Data Mining, or “Business Goals Law”:</vt:lpstr>
      <vt:lpstr>2nd Law of Data Mining, or “Business Knowledge Law”</vt:lpstr>
      <vt:lpstr>3rd Law of Data Mining or “Data Preparation Law”</vt:lpstr>
      <vt:lpstr>4th Law of Data Mining, or “No Free Lunch for the Data Miner”</vt:lpstr>
      <vt:lpstr>5th Law of Data Mining</vt:lpstr>
      <vt:lpstr>6th Law of Data Mining, or “Insight Law”</vt:lpstr>
      <vt:lpstr>7th Law of Data Mining or “Prediction Law”</vt:lpstr>
      <vt:lpstr>8th Law of Data Mining, or “Value Law”</vt:lpstr>
      <vt:lpstr>9th Law of Data Mining, or “Law of Change”</vt:lpstr>
      <vt:lpstr>Phases of the Data Mining Process </vt:lpstr>
      <vt:lpstr>Phases of the Data Mining Process</vt:lpstr>
      <vt:lpstr>Business understanding</vt:lpstr>
      <vt:lpstr>Data understanding</vt:lpstr>
      <vt:lpstr>Data preparation</vt:lpstr>
      <vt:lpstr>Modeling</vt:lpstr>
      <vt:lpstr>Evaluation</vt:lpstr>
      <vt:lpstr>Deployment</vt:lpstr>
      <vt:lpstr>Architecture: Typical Data Mining System</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 Dimitrov</dc:creator>
  <cp:lastModifiedBy>Георги Димитров</cp:lastModifiedBy>
  <cp:revision>44</cp:revision>
  <dcterms:created xsi:type="dcterms:W3CDTF">2020-10-12T15:50:56Z</dcterms:created>
  <dcterms:modified xsi:type="dcterms:W3CDTF">2022-11-21T07:22:32Z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2020-06-17T00:00:00Z</vt:filetime>
  </property>
  <property fmtid="{D5CDD505-2E9C-101B-9397-08002B2CF9AE}" pid="3" name="Creator">
    <vt:lpwstr>Microsoft® PowerPoint® 2016</vt:lpwstr>
  </property>
  <property fmtid="{D5CDD505-2E9C-101B-9397-08002B2CF9AE}" pid="4" name="LastSaved">
    <vt:filetime>2020-10-12T00:00:00Z</vt:filetime>
  </property>
</Properties>
</file>