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8" r:id="rId3"/>
    <p:sldId id="270" r:id="rId4"/>
    <p:sldId id="271" r:id="rId5"/>
    <p:sldId id="258" r:id="rId6"/>
    <p:sldId id="272" r:id="rId7"/>
    <p:sldId id="259" r:id="rId8"/>
    <p:sldId id="260" r:id="rId9"/>
    <p:sldId id="261" r:id="rId10"/>
    <p:sldId id="273" r:id="rId11"/>
    <p:sldId id="274" r:id="rId12"/>
    <p:sldId id="262" r:id="rId13"/>
    <p:sldId id="275" r:id="rId14"/>
    <p:sldId id="263" r:id="rId15"/>
    <p:sldId id="276" r:id="rId16"/>
    <p:sldId id="265" r:id="rId17"/>
    <p:sldId id="278" r:id="rId18"/>
    <p:sldId id="279" r:id="rId19"/>
    <p:sldId id="266" r:id="rId20"/>
    <p:sldId id="277" r:id="rId21"/>
    <p:sldId id="267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0" autoAdjust="0"/>
    <p:restoredTop sz="86414" autoAdjust="0"/>
  </p:normalViewPr>
  <p:slideViewPr>
    <p:cSldViewPr snapToGrid="0" snapToObjects="1">
      <p:cViewPr varScale="1">
        <p:scale>
          <a:sx n="68" d="100"/>
          <a:sy n="68" d="100"/>
        </p:scale>
        <p:origin x="66" y="10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1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3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0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7156"/>
            <a:ext cx="3875627" cy="24003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0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6393" y="4677156"/>
            <a:ext cx="3827797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Leave Management Information System (</a:t>
            </a:r>
            <a:r>
              <a:rPr lang="en-US" cap="none" dirty="0" err="1"/>
              <a:t>LeaMIS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</p:spPr>
        <p:txBody>
          <a:bodyPr>
            <a:noAutofit/>
          </a:bodyPr>
          <a:lstStyle/>
          <a:p>
            <a:pPr lvl="0"/>
            <a:r>
              <a:rPr lang="en-US" sz="1600"/>
              <a:t>Automation of the Division Leave Management</a:t>
            </a:r>
            <a:br>
              <a:rPr lang="en-US" sz="1600"/>
            </a:br>
            <a:r>
              <a:rPr lang="en-US" sz="1600"/>
              <a:t>DepEd Sto. Tomas City</a:t>
            </a:r>
          </a:p>
          <a:p>
            <a:pPr lvl="0"/>
            <a:br>
              <a:rPr lang="en-US" sz="1600"/>
            </a:br>
            <a:r>
              <a:rPr lang="en-US" sz="1600"/>
              <a:t>Geovani P. Duqueza (BSIT-ETEEAP)</a:t>
            </a:r>
            <a:br>
              <a:rPr lang="en-US" sz="1600"/>
            </a:br>
            <a:r>
              <a:rPr lang="en-US" sz="1600"/>
              <a:t>Saturday, 26 July 2025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DF406-9883-5E9F-5D14-411677113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6A987A-EA1C-521F-71F8-DCA95589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EFF4-C7B4-F45B-0533-2A1C6D07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Leave management:</a:t>
            </a:r>
          </a:p>
          <a:p>
            <a:pPr lvl="1"/>
            <a:r>
              <a:rPr lang="en-US" dirty="0"/>
              <a:t>Filing, tracking, approval</a:t>
            </a:r>
          </a:p>
          <a:p>
            <a:pPr lvl="1"/>
            <a:r>
              <a:rPr lang="en-US" dirty="0"/>
              <a:t>Credit updates &amp; conversions</a:t>
            </a:r>
          </a:p>
          <a:p>
            <a:pPr lvl="1"/>
            <a:r>
              <a:rPr lang="en-US" dirty="0"/>
              <a:t>Personnel categorization (position, station)</a:t>
            </a:r>
          </a:p>
          <a:p>
            <a:pPr lvl="1"/>
            <a:r>
              <a:rPr lang="en-US" dirty="0"/>
              <a:t>Signatory assignment per category</a:t>
            </a:r>
          </a:p>
          <a:p>
            <a:pPr lvl="0"/>
            <a:r>
              <a:rPr lang="en-US" dirty="0"/>
              <a:t>Reporting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2188298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3243-EFF8-A175-E61E-CD4FDA6B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</p:spPr>
        <p:txBody>
          <a:bodyPr/>
          <a:lstStyle/>
          <a:p>
            <a:r>
              <a:rPr lang="en-US" dirty="0"/>
              <a:t>Methodology: Prototyping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32673C-7994-041B-61C4-800AF92B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76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E6DE2-BF61-4B20-56EE-D45CF2E6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r>
              <a:rPr lang="en-US" dirty="0"/>
              <a:t>Methodology: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Gather requirements</a:t>
            </a:r>
          </a:p>
          <a:p>
            <a:pPr lvl="0"/>
            <a:r>
              <a:rPr lang="en-US" dirty="0"/>
              <a:t>Quick design</a:t>
            </a:r>
          </a:p>
          <a:p>
            <a:pPr lvl="0"/>
            <a:r>
              <a:rPr lang="en-US" dirty="0"/>
              <a:t>Build prototype</a:t>
            </a:r>
          </a:p>
          <a:p>
            <a:pPr lvl="0"/>
            <a:r>
              <a:rPr lang="en-US" dirty="0"/>
              <a:t>Evaluate with end users</a:t>
            </a:r>
          </a:p>
          <a:p>
            <a:pPr lvl="0"/>
            <a:r>
              <a:rPr lang="en-US" dirty="0"/>
              <a:t>Refine prototype</a:t>
            </a:r>
          </a:p>
          <a:p>
            <a:pPr lvl="0"/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Cycle repeats until MVP is ready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5726-A2CD-9B38-8F37-2B03A47A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EEB294-5AED-A264-0BFF-E99A31114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38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5DA111-96F1-7A53-0F99-456D1947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/>
          <a:lstStyle/>
          <a:p>
            <a:pPr lvl="0"/>
            <a:r>
              <a:rPr lang="en-US" dirty="0"/>
              <a:t>Target: MVP in 20 weeks </a:t>
            </a:r>
            <a:br>
              <a:rPr lang="en-US" dirty="0"/>
            </a:br>
            <a:r>
              <a:rPr lang="en-US" dirty="0"/>
              <a:t>(3–5 prototyping loops)</a:t>
            </a:r>
          </a:p>
        </p:txBody>
      </p:sp>
      <p:graphicFrame>
        <p:nvGraphicFramePr>
          <p:cNvPr id="2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581644"/>
              </p:ext>
            </p:extLst>
          </p:nvPr>
        </p:nvGraphicFramePr>
        <p:xfrm>
          <a:off x="5051425" y="603251"/>
          <a:ext cx="3635376" cy="330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114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3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Requirements gathering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2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03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Prototype design/refine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dirty="0"/>
                        <a:t>Up to</a:t>
                      </a:r>
                      <a:r>
                        <a:rPr dirty="0"/>
                        <a:t>18 weeks 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9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i="1" dirty="0"/>
                        <a:t>• Quick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i="1" dirty="0"/>
                        <a:t>1–2 weeks per 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9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i="1" dirty="0"/>
                        <a:t>• Build prototype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i="1" dirty="0"/>
                        <a:t>2–6 weeks per 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49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i="1" dirty="0"/>
                        <a:t>• Evaluate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i="1" dirty="0"/>
                        <a:t>1 week per 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B34EC23F-7CEE-33FE-97A3-7FAF0736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640"/>
            <a:ext cx="9144000" cy="92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7EB3-1B60-E377-1007-5F8E22A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47AFAC-6ED8-76B7-3956-2776B77E6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5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1145AD-3CB9-5AF7-AB62-015DBB99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People</a:t>
            </a:r>
          </a:p>
          <a:p>
            <a:pPr lvl="1"/>
            <a:r>
              <a:rPr lang="en-US" dirty="0"/>
              <a:t>Developer team</a:t>
            </a:r>
          </a:p>
          <a:p>
            <a:pPr lvl="1"/>
            <a:r>
              <a:rPr lang="en-US" dirty="0"/>
              <a:t>Personnel Unit &amp; approvers</a:t>
            </a:r>
          </a:p>
          <a:p>
            <a:pPr lvl="1"/>
            <a:r>
              <a:rPr lang="en-US" dirty="0"/>
              <a:t>Division top management</a:t>
            </a:r>
          </a:p>
          <a:p>
            <a:pPr lvl="1"/>
            <a:r>
              <a:rPr lang="en-US" dirty="0"/>
              <a:t>End-user testers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B7FA8-CF7E-ECA9-6847-0F4FC1876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B8BD5-DBD1-4615-6970-76B0EF7B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D117-213D-B4E1-B767-10A8DD7B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Hardware</a:t>
            </a:r>
          </a:p>
          <a:p>
            <a:pPr lvl="1"/>
            <a:r>
              <a:rPr lang="en-US" dirty="0"/>
              <a:t>Desktops, laptops (dev &amp; test)</a:t>
            </a:r>
          </a:p>
          <a:p>
            <a:pPr lvl="1"/>
            <a:r>
              <a:rPr lang="en-US" dirty="0"/>
              <a:t>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111303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DA841-E209-3633-DDFB-971A20255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E117F-4809-943D-718C-B77B49E5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A7B-D329-AA18-E9F0-A93749B0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Policies &amp; Docs</a:t>
            </a:r>
          </a:p>
          <a:p>
            <a:pPr lvl="1"/>
            <a:r>
              <a:rPr lang="en-US" dirty="0"/>
              <a:t>CSC MC No. 41, s. 1998 (Omnibus Rules on Leave)</a:t>
            </a:r>
          </a:p>
          <a:p>
            <a:pPr lvl="1"/>
            <a:r>
              <a:rPr lang="en-US" dirty="0"/>
              <a:t>DepEd Order No. 13, s. 2024 (Vacation Service Credits)</a:t>
            </a:r>
          </a:p>
        </p:txBody>
      </p:sp>
    </p:spTree>
    <p:extLst>
      <p:ext uri="{BB962C8B-B14F-4D97-AF65-F5344CB8AC3E}">
        <p14:creationId xmlns:p14="http://schemas.microsoft.com/office/powerpoint/2010/main" val="1331311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FDF441-A7BC-1046-3875-3B4075BD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</p:spPr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2DE16D-1EAF-30A5-C19C-B6E426100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FFD5-FEC2-3C97-8BBB-E56660AE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</p:spPr>
        <p:txBody>
          <a:bodyPr/>
          <a:lstStyle/>
          <a:p>
            <a:pPr lvl="0"/>
            <a:r>
              <a:rPr lang="en-US" dirty="0"/>
              <a:t>Project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2E28DD-EA89-882A-0C56-F2B1E2946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5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E1550-FC28-2233-8154-098222244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D9D51F-A49B-F002-EC09-0C1087A5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</p:spPr>
        <p:txBody>
          <a:bodyPr/>
          <a:lstStyle/>
          <a:p>
            <a:r>
              <a:rPr lang="en-US" dirty="0"/>
              <a:t>Budget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592300-AF9B-3E9E-4522-702745DA3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12411"/>
              </p:ext>
            </p:extLst>
          </p:nvPr>
        </p:nvGraphicFramePr>
        <p:xfrm>
          <a:off x="5051424" y="603250"/>
          <a:ext cx="3608482" cy="3897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45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Estimated Cost (₱)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Domain Name (1st 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1,000.00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Webhosting (1st 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2,000.00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Electricity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10,000.00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Labor &amp; incidentals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87,000.00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b="1" dirty="0"/>
                        <a:t>100,000.00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F307CD-4421-8F5F-D27A-F2319BB0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10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pPr lvl="0"/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Questions? Feedback?</a:t>
            </a:r>
            <a:br>
              <a:rPr lang="en-US" dirty="0"/>
            </a:br>
            <a:r>
              <a:rPr lang="en-US" dirty="0"/>
              <a:t>Geovani P. Duqueza</a:t>
            </a:r>
            <a:br>
              <a:rPr lang="en-US" dirty="0"/>
            </a:br>
            <a:r>
              <a:rPr lang="en-US" dirty="0"/>
              <a:t>Email: 24-00901@g.batstate-u.edu.ph;</a:t>
            </a:r>
            <a:br>
              <a:rPr lang="en-US" dirty="0"/>
            </a:br>
            <a:r>
              <a:rPr lang="en-US" dirty="0"/>
              <a:t>geovani.duqueza@deped.gov.ph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2B74C-B70C-BEBF-3172-A5CEC74DC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EA4D-D6A3-F353-EEE5-E53552B8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pPr lvl="0"/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7C62-5485-35DF-44F9-91A182FC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/>
          <a:lstStyle/>
          <a:p>
            <a:pPr lvl="0"/>
            <a:r>
              <a:rPr lang="en-US" b="1" dirty="0"/>
              <a:t>Aim:</a:t>
            </a:r>
            <a:r>
              <a:rPr lang="en-US" dirty="0"/>
              <a:t> Streamline DepEd </a:t>
            </a:r>
            <a:r>
              <a:rPr lang="en-US" dirty="0" err="1"/>
              <a:t>Sto</a:t>
            </a:r>
            <a:r>
              <a:rPr lang="en-US" dirty="0"/>
              <a:t>. Tomas City’s leave processes</a:t>
            </a:r>
          </a:p>
          <a:p>
            <a:pPr lvl="0"/>
            <a:r>
              <a:rPr lang="en-US" b="1" dirty="0"/>
              <a:t>System:</a:t>
            </a:r>
            <a:r>
              <a:rPr lang="en-US" dirty="0"/>
              <a:t> Partial/full automation of filing, tracking &amp; approval</a:t>
            </a:r>
          </a:p>
          <a:p>
            <a:pPr lvl="0"/>
            <a:r>
              <a:rPr lang="en-US" b="1" dirty="0"/>
              <a:t>Benefit:</a:t>
            </a:r>
            <a:r>
              <a:rPr lang="en-US" dirty="0"/>
              <a:t> Real-time data for policy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916587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8D50-B3CB-D438-9E2D-5C9285EA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164A2-2402-E52C-3024-2808DE443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9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70828-E540-E9BD-11BE-6712D01A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Manual processes are prone to errors and non-compliance</a:t>
            </a:r>
          </a:p>
          <a:p>
            <a:pPr lvl="0"/>
            <a:r>
              <a:rPr lang="en-US" dirty="0"/>
              <a:t>Paper-only filing creates bulky documentation</a:t>
            </a:r>
          </a:p>
          <a:p>
            <a:pPr lvl="0"/>
            <a:r>
              <a:rPr lang="en-US" dirty="0"/>
              <a:t>Inefficient communication of leave credits</a:t>
            </a:r>
          </a:p>
          <a:p>
            <a:pPr lvl="0"/>
            <a:r>
              <a:rPr lang="en-US" dirty="0"/>
              <a:t>Time-consuming processing, hard to track status</a:t>
            </a:r>
          </a:p>
          <a:p>
            <a:pPr lvl="0"/>
            <a:r>
              <a:rPr lang="en-US" dirty="0"/>
              <a:t>Tedious updating of multiple leave credit types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FEFC-55F6-F1BD-BE2C-DD443776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ACD4BB-5BE5-8ABD-271D-C12863794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0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FF39A5-00A2-B08B-950B-DB722176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/>
          <a:lstStyle/>
          <a:p>
            <a:pPr lvl="0"/>
            <a:r>
              <a:rPr lang="en-US" dirty="0"/>
              <a:t>Provide a user-friendly online system for personnel to:</a:t>
            </a:r>
          </a:p>
          <a:p>
            <a:pPr lvl="1"/>
            <a:r>
              <a:rPr lang="en-US" dirty="0"/>
              <a:t>File leaves &amp; track status</a:t>
            </a:r>
          </a:p>
          <a:p>
            <a:pPr lvl="1"/>
            <a:r>
              <a:rPr lang="en-US" dirty="0"/>
              <a:t>Check leave credit balances</a:t>
            </a:r>
          </a:p>
          <a:p>
            <a:pPr lvl="1"/>
            <a:r>
              <a:rPr lang="en-US" dirty="0"/>
              <a:t>Print CS Form No. 6 with pre-filled signatories</a:t>
            </a:r>
          </a:p>
          <a:p>
            <a:pPr lvl="1"/>
            <a:r>
              <a:rPr lang="en-US" dirty="0"/>
              <a:t>Print digitally approved &amp; verifiable CS Form No. 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9D716-7AEE-204E-C820-A2A9187A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/>
              <a:t>Easy-to-use </a:t>
            </a:r>
            <a:r>
              <a:rPr lang="en-US" dirty="0"/>
              <a:t>UI for:</a:t>
            </a:r>
          </a:p>
          <a:p>
            <a:pPr lvl="1"/>
            <a:r>
              <a:rPr lang="en-US" dirty="0"/>
              <a:t>Teachers &amp; non-teaching personnel</a:t>
            </a:r>
          </a:p>
          <a:p>
            <a:pPr lvl="1"/>
            <a:r>
              <a:rPr lang="en-US" dirty="0"/>
              <a:t>HR staff (processing &amp; credit management)</a:t>
            </a:r>
          </a:p>
          <a:p>
            <a:pPr lvl="1"/>
            <a:r>
              <a:rPr lang="en-US" dirty="0"/>
              <a:t>Managers (approval &amp; policy drafting)</a:t>
            </a:r>
          </a:p>
          <a:p>
            <a:pPr lvl="0"/>
            <a:r>
              <a:rPr lang="en-US" dirty="0"/>
              <a:t>Automate leave-credit updates</a:t>
            </a:r>
          </a:p>
          <a:p>
            <a:pPr lvl="0"/>
            <a:r>
              <a:rPr lang="en-US" dirty="0"/>
              <a:t>Streamline back-office processes</a:t>
            </a:r>
          </a:p>
          <a:p>
            <a:pPr lvl="0"/>
            <a:r>
              <a:rPr lang="en-US" dirty="0"/>
              <a:t>Reduce paper-based transactions</a:t>
            </a:r>
          </a:p>
          <a:p>
            <a:pPr lvl="0"/>
            <a:r>
              <a:rPr lang="en-US" dirty="0"/>
              <a:t>Offer semi-automation or full, paperless automation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7D407D-63C6-92E7-4A72-CEDB549E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5C239-1A6F-3D9D-E2A4-F0BDD3D36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407</Words>
  <Application>Microsoft Office PowerPoint</Application>
  <PresentationFormat>On-screen Show (16:9)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Wingdings</vt:lpstr>
      <vt:lpstr>Parcel</vt:lpstr>
      <vt:lpstr>Leave Management Information System (LeaMIS)</vt:lpstr>
      <vt:lpstr>Project Overview</vt:lpstr>
      <vt:lpstr>Project Overview</vt:lpstr>
      <vt:lpstr>Problem Statement</vt:lpstr>
      <vt:lpstr>Problem Statement</vt:lpstr>
      <vt:lpstr>Objectives</vt:lpstr>
      <vt:lpstr>Objectives</vt:lpstr>
      <vt:lpstr>Objectives</vt:lpstr>
      <vt:lpstr>Scope</vt:lpstr>
      <vt:lpstr>Scope</vt:lpstr>
      <vt:lpstr>Methodology: Prototyping</vt:lpstr>
      <vt:lpstr>Methodology: Prototyping</vt:lpstr>
      <vt:lpstr>Timeline</vt:lpstr>
      <vt:lpstr>Timeline</vt:lpstr>
      <vt:lpstr>Resources</vt:lpstr>
      <vt:lpstr>Resources</vt:lpstr>
      <vt:lpstr>Resources</vt:lpstr>
      <vt:lpstr>Resources</vt:lpstr>
      <vt:lpstr>Budget</vt:lpstr>
      <vt:lpstr>Budget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Management Information System (LeaMIS)</dc:title>
  <dc:creator/>
  <cp:keywords/>
  <cp:lastModifiedBy>Geovani Duqueza</cp:lastModifiedBy>
  <cp:revision>1</cp:revision>
  <dcterms:created xsi:type="dcterms:W3CDTF">2025-07-25T21:23:43Z</dcterms:created>
  <dcterms:modified xsi:type="dcterms:W3CDTF">2025-07-25T22:00:40Z</dcterms:modified>
</cp:coreProperties>
</file>