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07" r:id="rId6"/>
    <p:sldId id="308" r:id="rId7"/>
    <p:sldId id="318" r:id="rId8"/>
    <p:sldId id="319" r:id="rId9"/>
    <p:sldId id="320" r:id="rId10"/>
    <p:sldId id="321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7414A-2A65-4C08-8676-FBEF3DE66E1C}" v="3" dt="2024-11-27T13:54:21.926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3DC9A3D3-BC86-462B-9E6A-3DC2A5C98CE8}" type="datetime1">
              <a:rPr lang="pt-BR" smtClean="0"/>
              <a:t>27/11/2024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9E357A0-8177-46BC-BFCE-19D99E3453C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934A95C-BBFD-4D68-BA25-83BF4D338B26}" type="datetime1">
              <a:rPr lang="pt-BR" smtClean="0"/>
              <a:pPr/>
              <a:t>27/11/2024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7C366290-4595-5745-A50F-D5EC13BAC60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7C366290-4595-5745-A50F-D5EC13BAC604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 Dois Conteúdos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vre: Forma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Forma livre: Forma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pt-BR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o Número do Slide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pt-BR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o Número do Slide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Conteúdo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a Tabela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erramen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pt-BR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pt-BR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pt-BR" sz="2400" cap="all" baseline="0"/>
            </a:lvl1pPr>
            <a:lvl2pPr marL="457200" indent="0" algn="r">
              <a:buNone/>
              <a:defRPr lang="pt-BR" sz="1800">
                <a:latin typeface="+mj-lt"/>
              </a:defRPr>
            </a:lvl2pPr>
            <a:lvl3pPr marL="914400" indent="0" algn="r">
              <a:buNone/>
              <a:defRPr lang="pt-BR"/>
            </a:lvl3pPr>
            <a:lvl4pPr marL="1371600" indent="0" algn="r">
              <a:buNone/>
              <a:defRPr lang="pt-BR"/>
            </a:lvl4pPr>
            <a:lvl5pPr marL="1828800" indent="0" algn="r">
              <a:buNone/>
              <a:defRPr lang="pt-BR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m com Legenda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pt-BR" sz="1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 Seção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pt-BR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pt-BR" sz="2400" b="0" cap="all" baseline="0"/>
            </a:lvl1pPr>
            <a:lvl2pPr>
              <a:defRPr lang="pt-BR" sz="2400"/>
            </a:lvl2pPr>
            <a:lvl3pPr>
              <a:defRPr lang="pt-BR" sz="2400"/>
            </a:lvl3pPr>
            <a:lvl4pPr>
              <a:defRPr lang="pt-BR" sz="2400"/>
            </a:lvl4pPr>
            <a:lvl5pPr>
              <a:defRPr lang="pt-BR" sz="2400"/>
            </a:lvl5pPr>
          </a:lstStyle>
          <a:p>
            <a:pPr lvl="0" rtl="0"/>
            <a:r>
              <a:rPr lang="pt-BR" dirty="0"/>
              <a:t>Clique para adicionar o texto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Conteúdo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pt-BR" sz="2000"/>
            </a:lvl1pPr>
            <a:lvl2pPr>
              <a:defRPr lang="pt-BR" sz="1800"/>
            </a:lvl2pPr>
            <a:lvl3pPr>
              <a:defRPr lang="pt-BR" sz="1600"/>
            </a:lvl3pPr>
            <a:lvl4pPr>
              <a:defRPr lang="pt-BR" sz="1400"/>
            </a:lvl4pPr>
            <a:lvl5pPr>
              <a:defRPr lang="pt-BR"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Forma Livre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pt-BR" sz="4800" cap="none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2400" cap="all" baseline="0"/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" name="Espaço Reservado para Conteúdo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Forma Livre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ítulo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pt-BR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pt-BR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pt-BR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pt-BR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 do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pt-BR"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400">
                <a:solidFill>
                  <a:schemeClr val="tx1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2064774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sz="5400" dirty="0"/>
              <a:t>CAFECONNECT</a:t>
            </a:r>
            <a:br>
              <a:rPr lang="pt-BR" sz="5400" dirty="0"/>
            </a:br>
            <a:r>
              <a:rPr lang="pt-BR" sz="3600" dirty="0"/>
              <a:t>Sistema E-commerce relacionado ao café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C02C35-2490-57B7-B586-EEC1DC53AF58}"/>
              </a:ext>
            </a:extLst>
          </p:cNvPr>
          <p:cNvSpPr txBox="1"/>
          <p:nvPr/>
        </p:nvSpPr>
        <p:spPr>
          <a:xfrm>
            <a:off x="135664" y="3731344"/>
            <a:ext cx="40633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/>
            <a:r>
              <a:rPr lang="pt-BR" sz="2400" dirty="0"/>
              <a:t>Fernando Carneiro da Silva</a:t>
            </a:r>
          </a:p>
          <a:p>
            <a:pPr algn="just" rtl="0"/>
            <a:r>
              <a:rPr lang="pt-BR" sz="2400" dirty="0"/>
              <a:t>Gabriel Alves do Carmo</a:t>
            </a:r>
          </a:p>
          <a:p>
            <a:pPr algn="just" rtl="0"/>
            <a:r>
              <a:rPr lang="pt-BR" sz="2400" dirty="0" err="1"/>
              <a:t>Geovanna</a:t>
            </a:r>
            <a:r>
              <a:rPr lang="pt-BR" sz="2400" dirty="0"/>
              <a:t> Fernandes de Oliveira</a:t>
            </a:r>
          </a:p>
          <a:p>
            <a:pPr algn="just" rtl="0"/>
            <a:r>
              <a:rPr lang="pt-BR" sz="2800" dirty="0"/>
              <a:t>Gustavo</a:t>
            </a:r>
            <a:r>
              <a:rPr lang="pt-BR" sz="2400" dirty="0"/>
              <a:t> Gregório </a:t>
            </a:r>
            <a:r>
              <a:rPr lang="pt-BR" sz="2400" dirty="0" err="1"/>
              <a:t>Nicolaci</a:t>
            </a:r>
            <a:endParaRPr lang="pt-BR" sz="2400" dirty="0"/>
          </a:p>
          <a:p>
            <a:pPr algn="just" rtl="0"/>
            <a:r>
              <a:rPr lang="pt-BR" sz="2400" dirty="0"/>
              <a:t>João Pedro de Lima Alves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SUMÁRIO</a:t>
            </a:r>
          </a:p>
        </p:txBody>
      </p:sp>
      <p:graphicFrame>
        <p:nvGraphicFramePr>
          <p:cNvPr id="6" name="Tabela 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090307"/>
              </p:ext>
            </p:extLst>
          </p:nvPr>
        </p:nvGraphicFramePr>
        <p:xfrm>
          <a:off x="6643315" y="1200249"/>
          <a:ext cx="4742784" cy="4614818"/>
        </p:xfrm>
        <a:graphic>
          <a:graphicData uri="http://schemas.openxmlformats.org/drawingml/2006/table">
            <a:tbl>
              <a:tblPr firstRow="1" bandRow="1"/>
              <a:tblGrid>
                <a:gridCol w="4742784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r" rtl="0"/>
                      <a:r>
                        <a:rPr lang="pt-BR" sz="2400" b="0" dirty="0"/>
                        <a:t>CONTEXTUALIZAÇÃO</a:t>
                      </a:r>
                      <a:endParaRPr lang="pt-BR" sz="2400" b="0" dirty="0">
                        <a:latin typeface="+mj-lt"/>
                      </a:endParaRPr>
                    </a:p>
                    <a:p>
                      <a:pPr algn="r" rtl="0"/>
                      <a:r>
                        <a:rPr lang="pt-BR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r" rtl="0"/>
                      <a:r>
                        <a:rPr lang="pt-BR" sz="2400" b="0" dirty="0"/>
                        <a:t>VISÃO GERAL DO SISTEMA</a:t>
                      </a:r>
                    </a:p>
                    <a:p>
                      <a:pPr algn="r" rtl="0"/>
                      <a:r>
                        <a:rPr lang="pt-BR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r" rtl="0"/>
                      <a:r>
                        <a:rPr lang="pt-BR" sz="2400" b="0" dirty="0"/>
                        <a:t>VISÃO GERAL DO CASO DE USO</a:t>
                      </a:r>
                    </a:p>
                    <a:p>
                      <a:pPr algn="r" rtl="0"/>
                      <a:r>
                        <a:rPr lang="pt-BR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sz="2400" dirty="0"/>
                        <a:t>CASOS DE USO IMPLEMENTADOS</a:t>
                      </a:r>
                      <a:r>
                        <a:rPr lang="pt-BR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sz="2400" dirty="0"/>
                        <a:t>AGRADECIMENTO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pt-BR"/>
                      </a:pPr>
                      <a:r>
                        <a:rPr lang="pt-BR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pt-BR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>
            <a:normAutofit fontScale="90000"/>
          </a:bodyPr>
          <a:lstStyle>
            <a:defPPr>
              <a:defRPr lang="pt-BR"/>
            </a:defPPr>
          </a:lstStyle>
          <a:p>
            <a:r>
              <a:rPr lang="pt-BR" sz="3600" b="0" dirty="0"/>
              <a:t>CONTEXTUALIZAÇÃO</a:t>
            </a:r>
            <a:br>
              <a:rPr lang="pt-BR" sz="3200" b="0" dirty="0">
                <a:latin typeface="+mj-lt"/>
              </a:rPr>
            </a:b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E0F586-3EAD-D89D-A6DE-3DE69EC2A8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533832"/>
            <a:ext cx="10360152" cy="4935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pc="-30" dirty="0"/>
              <a:t>O mercado de e-commerce tem se consolidado como uma tendência global, sendo preferido por mais de 55% dos brasileiros para realizar compras, como mostram dados do relatório </a:t>
            </a:r>
            <a:r>
              <a:rPr lang="pt-BR" spc="-30" dirty="0" err="1"/>
              <a:t>YouGov</a:t>
            </a:r>
            <a:r>
              <a:rPr lang="pt-BR" spc="-30" dirty="0"/>
              <a:t>. No entanto, muitos negócios enfrentam desafios em integrar funcionalidades como gestão de estoque, personalização da experiência do cliente e segurança no pagamento.</a:t>
            </a:r>
          </a:p>
          <a:p>
            <a:pPr marL="0" indent="0">
              <a:lnSpc>
                <a:spcPct val="100000"/>
              </a:lnSpc>
              <a:buNone/>
            </a:pPr>
            <a:endParaRPr lang="pt-BR" spc="-30" dirty="0"/>
          </a:p>
          <a:p>
            <a:pPr marL="0" indent="0">
              <a:lnSpc>
                <a:spcPct val="100000"/>
              </a:lnSpc>
              <a:buNone/>
            </a:pPr>
            <a:r>
              <a:rPr lang="pt-BR" spc="-30" dirty="0"/>
              <a:t>O </a:t>
            </a:r>
            <a:r>
              <a:rPr lang="pt-BR" spc="-30" dirty="0" err="1"/>
              <a:t>CafeConnect</a:t>
            </a:r>
            <a:r>
              <a:rPr lang="pt-BR" spc="-30" dirty="0"/>
              <a:t> foi desenvolvido para solucionar essas questões no nicho de produtos relacionados ao café. A plataforma centraliza a venda de itens como pó de café, xícaras e filtros, oferecendo uma interface fácil e segura para o utilização. Com recursos como controle de estoque, opções de pagamento integradas e relatórios detalhados, o sistema visa atender às necessidades dos consumidores e facilitar as operações das lojas.</a:t>
            </a:r>
          </a:p>
          <a:p>
            <a:pPr marL="0" indent="0"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CD8793-B360-37CC-ED82-6492C0A147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 flipH="1">
            <a:off x="11511636" y="7122159"/>
            <a:ext cx="345744" cy="15737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74932021-58D9-6C2F-62C7-FB57BD0D3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58FB4751-880F-D840-AAA9-3A15815CC996}" type="slidenum">
              <a:rPr lang="pt-BR" smtClean="0"/>
              <a:pPr rtl="0"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65A23-9F62-FBC0-4560-F92FDC00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73" y="167148"/>
            <a:ext cx="10360152" cy="914400"/>
          </a:xfrm>
        </p:spPr>
        <p:txBody>
          <a:bodyPr/>
          <a:lstStyle/>
          <a:p>
            <a:r>
              <a:rPr lang="pt-BR" dirty="0"/>
              <a:t>VISÃO GERAL DO SISTEMA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A404DD2D-06F7-ECE9-BCE9-AFCD68EAF72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1189703"/>
            <a:ext cx="10360025" cy="52012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2000" dirty="0"/>
              <a:t>O </a:t>
            </a:r>
            <a:r>
              <a:rPr lang="pt-BR" sz="2000" dirty="0" err="1"/>
              <a:t>CafeConnect</a:t>
            </a:r>
            <a:r>
              <a:rPr lang="pt-BR" sz="2000" dirty="0"/>
              <a:t> é uma plataforma de e-commerce especializada em produtos relacionados ao café, como pó de café, xícaras, filtros e outros itens do segmento. O sistema foi projetado para oferecer uma experiência amigável e intuitiva.</a:t>
            </a:r>
          </a:p>
          <a:p>
            <a:pPr marL="0" indent="0">
              <a:buNone/>
            </a:pPr>
            <a:r>
              <a:rPr lang="pt-BR" sz="2000" b="1" dirty="0"/>
              <a:t>Principais Funcionalidades:</a:t>
            </a:r>
            <a:endParaRPr lang="pt-B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Consulta de Catálogo:</a:t>
            </a:r>
            <a:r>
              <a:rPr lang="pt-BR" sz="2000" dirty="0"/>
              <a:t> Apresenta os produtos de forma organizada.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Gestão de Carrinho de Compras:</a:t>
            </a:r>
            <a:r>
              <a:rPr lang="pt-BR" sz="2000" dirty="0"/>
              <a:t> Permite adicionar, remover ou editar produtos no carrinho, com cálculos automáticos de custos e controle de estoque.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Pagamentos Seguros:</a:t>
            </a:r>
            <a:r>
              <a:rPr lang="pt-BR" sz="2000" dirty="0"/>
              <a:t> Oferece opções como PIX, boleto e cartões, garantindo segurança e sigilo nas transações.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Histórico de Compras:</a:t>
            </a:r>
            <a:r>
              <a:rPr lang="pt-BR" sz="2000" dirty="0"/>
              <a:t> Registra pedidos realizados, permitindo consultas e rastreamento de entregas.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b="1" dirty="0"/>
              <a:t>Rastreamento de Pedidos:</a:t>
            </a:r>
            <a:r>
              <a:rPr lang="pt-BR" sz="2000" dirty="0"/>
              <a:t> Mostra ao cliente a localização de seu pedido em tempo real.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Tecnologias Utilizadas:</a:t>
            </a:r>
          </a:p>
          <a:p>
            <a:r>
              <a:rPr lang="pt-BR" sz="2000" b="1" dirty="0"/>
              <a:t>Front-</a:t>
            </a:r>
            <a:r>
              <a:rPr lang="pt-BR" sz="2000" b="1" dirty="0" err="1"/>
              <a:t>end</a:t>
            </a:r>
            <a:r>
              <a:rPr lang="pt-BR" sz="2000" b="1" dirty="0"/>
              <a:t>: </a:t>
            </a:r>
            <a:r>
              <a:rPr lang="pt-BR" sz="2000" dirty="0"/>
              <a:t>HTML, CSS e </a:t>
            </a:r>
            <a:r>
              <a:rPr lang="pt-BR" sz="2000" dirty="0" err="1"/>
              <a:t>JavaScript</a:t>
            </a:r>
            <a:r>
              <a:rPr lang="pt-BR" sz="2000" dirty="0"/>
              <a:t>.</a:t>
            </a:r>
          </a:p>
          <a:p>
            <a:r>
              <a:rPr lang="pt-BR" sz="2000" b="1" dirty="0"/>
              <a:t>Back-</a:t>
            </a:r>
            <a:r>
              <a:rPr lang="pt-BR" sz="2000" b="1" dirty="0" err="1"/>
              <a:t>end</a:t>
            </a:r>
            <a:r>
              <a:rPr lang="pt-BR" sz="2000" b="1" dirty="0"/>
              <a:t>: </a:t>
            </a:r>
            <a:r>
              <a:rPr lang="pt-BR" sz="2000" dirty="0" err="1"/>
              <a:t>React</a:t>
            </a:r>
            <a:r>
              <a:rPr lang="pt-BR" sz="2000" dirty="0"/>
              <a:t>, Vite, </a:t>
            </a:r>
            <a:r>
              <a:rPr lang="pt-BR" sz="2000" dirty="0" err="1"/>
              <a:t>MongoDB</a:t>
            </a:r>
            <a:r>
              <a:rPr lang="pt-BR" sz="2000" dirty="0"/>
              <a:t> e arquitetura MVC.</a:t>
            </a:r>
          </a:p>
          <a:p>
            <a:r>
              <a:rPr lang="pt-BR" sz="2000" b="1" dirty="0"/>
              <a:t>Metodologia: </a:t>
            </a:r>
            <a:r>
              <a:rPr lang="pt-BR" sz="2000" dirty="0"/>
              <a:t>Baseada no Extreme </a:t>
            </a:r>
            <a:r>
              <a:rPr lang="pt-BR" sz="2000" dirty="0" err="1"/>
              <a:t>Programming</a:t>
            </a:r>
            <a:r>
              <a:rPr lang="pt-BR" sz="2000" dirty="0"/>
              <a:t> (XP), com foco em simplicidade, feedback rápido e adaptação a mudanças.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4E7AFF-FEBE-C0B6-6C73-BAE7BAEFE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58FB4751-880F-D840-AAA9-3A15815CC996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87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8028-4860-32DB-AFE1-659CB051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7820"/>
            <a:ext cx="7534656" cy="914400"/>
          </a:xfrm>
        </p:spPr>
        <p:txBody>
          <a:bodyPr/>
          <a:lstStyle/>
          <a:p>
            <a:r>
              <a:rPr lang="pt-BR" dirty="0"/>
              <a:t>VISÃO GERAL DO CASO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507357-DB62-D2D6-8578-A06C403DB0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120877"/>
            <a:ext cx="10186219" cy="486696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3400" dirty="0"/>
              <a:t>O </a:t>
            </a:r>
            <a:r>
              <a:rPr lang="pt-BR" sz="3400" dirty="0" err="1"/>
              <a:t>CafeConnect</a:t>
            </a:r>
            <a:r>
              <a:rPr lang="pt-BR" sz="3400" dirty="0"/>
              <a:t> foi projetado com base em casos de uso que garantem a funcionalidade e a eficiência do sistema. O principal caso de uso é a </a:t>
            </a:r>
            <a:r>
              <a:rPr lang="pt-BR" sz="3400" b="1" dirty="0"/>
              <a:t>Gestão de Pedidos</a:t>
            </a:r>
            <a:r>
              <a:rPr lang="pt-BR" sz="3400" dirty="0"/>
              <a:t>, que abrange todas as etapas desde o início até a conclusão do processo de compra.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3400" b="1" dirty="0"/>
              <a:t>Descrição do Caso de Uso:</a:t>
            </a:r>
            <a:endParaRPr lang="pt-BR" sz="3400" dirty="0"/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3400" b="1" dirty="0"/>
              <a:t>Atores Envolvidos:</a:t>
            </a:r>
            <a:endParaRPr lang="pt-BR" sz="3400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pt-BR" sz="2600" dirty="0"/>
              <a:t>Cliente: Realiza a compra e acompanha o pedido.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pt-BR" sz="2600" dirty="0"/>
              <a:t>Sistema: Processa os dados, atualiza o estoque e emite relatórios.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pt-BR" sz="2600" dirty="0"/>
              <a:t>Distribuidora: Responsável pela entrega do pedido.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pt-BR" sz="2600" dirty="0"/>
              <a:t>TEF (Transferência Eletrônica de Fundos): Garante segurança no pagamento.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pt-BR" sz="3400" b="1" dirty="0"/>
              <a:t>Fluxo de Trabalho:</a:t>
            </a:r>
            <a:endParaRPr lang="pt-BR" sz="3400" dirty="0"/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pt-BR" sz="2600" dirty="0"/>
              <a:t>O cliente seleciona os produtos no catálogo.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pt-BR" sz="2600" dirty="0"/>
              <a:t>Adiciona os itens ao carrinho e realiza o pagamento.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pt-BR" sz="2600" dirty="0"/>
              <a:t>O sistema atualiza o estoque, processa o pedido e gera a confirmação.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pt-BR" sz="2600" dirty="0"/>
              <a:t>A distribuidora rastreia e entrega o produto no local definido.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FE8F28-A15C-8C0B-2743-5A0BCEC2D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58FB4751-880F-D840-AAA9-3A15815CC996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849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FC75F-F7F9-D429-7F99-02831A4B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" y="314632"/>
            <a:ext cx="10360152" cy="914400"/>
          </a:xfrm>
        </p:spPr>
        <p:txBody>
          <a:bodyPr/>
          <a:lstStyle/>
          <a:p>
            <a:r>
              <a:rPr lang="pt-BR" dirty="0"/>
              <a:t>CASOS DE USO IMPLEMENTADOS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73CCC3D8-C9EF-1A39-D1B9-10D97B9282B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786580" y="1396181"/>
            <a:ext cx="10487845" cy="47489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O projeto </a:t>
            </a:r>
            <a:r>
              <a:rPr lang="pt-BR" dirty="0" err="1"/>
              <a:t>CafeConnect</a:t>
            </a:r>
            <a:r>
              <a:rPr lang="pt-BR" dirty="0"/>
              <a:t> implementou casos de uso essenciais para garantir o funcionamento eficiente do sistema. Os principais casos de uso incluem: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Manter Usuário (CRUD):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Permite o gerenciamento completo dos dados dos usuários (criação, edição, exclusão e visualização).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Consultar Catálogo de Produtos: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O cliente pode navegar pelos produtos disponíveis, filtrando por categorias e preços.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Manter Carrinho de Compras: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Funcionalidade para adicionar, editar, remover e visualizar produtos no carrinho de compras.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Adicionar Produto ao Carrinho: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Parte do fluxo de "Manter Carrinho", permitindo que o usuário insira itens diretamente no carrinho.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Confirmar Compra: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Integração com o Sistema Financeiro e TEF (Transferência Eletrônica de Fundos) para finalizar a compra com segurança.</a:t>
            </a:r>
          </a:p>
          <a:p>
            <a:pPr marL="0" indent="0">
              <a:buNone/>
            </a:pPr>
            <a:r>
              <a:rPr lang="pt-BR" b="1" dirty="0"/>
              <a:t>Conexões Importantes: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Sistema Financeiro:</a:t>
            </a:r>
            <a:r>
              <a:rPr lang="pt-BR" dirty="0"/>
              <a:t> Processamento de pagamentos.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TEF:</a:t>
            </a:r>
            <a:r>
              <a:rPr lang="pt-BR" dirty="0"/>
              <a:t> Garantia de transações seguras e confiáveis.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5C16C5-BB1B-60BE-2A28-EC3E3F967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58FB4751-880F-D840-AAA9-3A15815CC996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61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48008-C92A-0EF0-A257-06B59FBAA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394A7-57B7-97D2-5A57-D9A9D33FC2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86734" y="1828800"/>
            <a:ext cx="1140149" cy="5029200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19544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1_TF11964407_Win32" id="{641A8895-4354-406C-B9CA-F891BA043988}" vid="{629FFE0F-8D71-4964-97CB-CAB875D893B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{5F9680E6-08A8-419F-8036-1A6173B314AD}tf11964407_win32</Template>
  <TotalTime>444</TotalTime>
  <Words>673</Words>
  <Application>Microsoft Office PowerPoint</Application>
  <PresentationFormat>Widescreen</PresentationFormat>
  <Paragraphs>69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Times New Roman</vt:lpstr>
      <vt:lpstr>Personalizado</vt:lpstr>
      <vt:lpstr>CAFECONNECT Sistema E-commerce relacionado ao café</vt:lpstr>
      <vt:lpstr>SUMÁRIO</vt:lpstr>
      <vt:lpstr>CONTEXTUALIZAÇÃO </vt:lpstr>
      <vt:lpstr>VISÃO GERAL DO SISTEMA</vt:lpstr>
      <vt:lpstr>VISÃO GERAL DO CASO DE USO</vt:lpstr>
      <vt:lpstr>CASOS DE USO IMPLEMENTADOS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 ARAUJO MOITA</dc:creator>
  <cp:lastModifiedBy>Fernando Carneiro da Silva</cp:lastModifiedBy>
  <cp:revision>122</cp:revision>
  <dcterms:created xsi:type="dcterms:W3CDTF">2024-08-27T20:15:00Z</dcterms:created>
  <dcterms:modified xsi:type="dcterms:W3CDTF">2024-11-27T14:02:01Z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