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IBM Plex Serif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BMPlexSerif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erif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erif-boldItalic.fntdata"/><Relationship Id="rId30" Type="http://schemas.openxmlformats.org/officeDocument/2006/relationships/font" Target="fonts/IBMPlexSerif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bb585a8d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bb585a8d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bb585a8d0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bb585a8d0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bb585a8d0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bb585a8d0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42296b58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42296b589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bb585a8d0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bb585a8d0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bb585a8d0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bb585a8d0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bb585a8d0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bb585a8d0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bb585a8d0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bb585a8d0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bb585a8d0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bb585a8d0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bb585a8d0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bb585a8d0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bb585a8d0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bb585a8d0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bb585a8d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bb585a8d0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bb585a8d0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bb585a8d0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bb585a8d0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bb585a8d0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bb585a8d0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bb585a8d0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bb585a8d0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bb585a8d0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bb585a8d0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bb585a8d0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bb585a8d0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bb585a8d0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bb585a8d0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bb585a8d0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bb585a8d0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bb585a8d0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bb585a8d0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bb585a8d0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bb585a8d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bb585a8d0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text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07025" y="321386"/>
            <a:ext cx="57606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75" lIns="21175" spcFirstLastPara="1" rIns="21175" wrap="square" tIns="211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indent="-28575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04298" y="309825"/>
            <a:ext cx="5131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83225" y="702375"/>
            <a:ext cx="5760600" cy="3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619650" y="21240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i="1" sz="24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28675" y="881075"/>
            <a:ext cx="74805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04296" y="309825"/>
            <a:ext cx="6014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09575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geo-logo-white.ai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09" y="4545007"/>
            <a:ext cx="538857" cy="19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404815" y="3171250"/>
            <a:ext cx="1473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"/>
              <a:buNone/>
            </a:pPr>
            <a:r>
              <a:rPr i="1" lang="en-US" sz="2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Sparkgeo</a:t>
            </a:r>
            <a:endParaRPr i="1" sz="2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588" y="306113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588" y="3326963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404825" y="1591475"/>
            <a:ext cx="6492300" cy="401400"/>
          </a:xfrm>
          <a:prstGeom prst="rect">
            <a:avLst/>
          </a:prstGeom>
        </p:spPr>
        <p:txBody>
          <a:bodyPr anchorCtr="0" anchor="b" bIns="21175" lIns="21175" spcFirstLastPara="1" rIns="21175" wrap="square" tIns="21175">
            <a:noAutofit/>
          </a:bodyPr>
          <a:lstStyle>
            <a:lvl1pPr lvl="0">
              <a:spcBef>
                <a:spcPts val="170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404825" y="1954375"/>
            <a:ext cx="64521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subTitle"/>
          </p:nvPr>
        </p:nvSpPr>
        <p:spPr>
          <a:xfrm>
            <a:off x="404825" y="2846050"/>
            <a:ext cx="28467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3699675" y="2984950"/>
            <a:ext cx="2846700" cy="558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04310" y="309823"/>
            <a:ext cx="4158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4912250" y="392425"/>
            <a:ext cx="3847200" cy="44217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47675" y="1033475"/>
            <a:ext cx="4331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ge text">
  <p:cSld name="Huge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i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" name="Google Shape;44;p10"/>
          <p:cNvSpPr/>
          <p:nvPr>
            <p:ph idx="2" type="pic"/>
          </p:nvPr>
        </p:nvSpPr>
        <p:spPr>
          <a:xfrm>
            <a:off x="-10908" y="0"/>
            <a:ext cx="9168900" cy="515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geo-logo-white.ai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409809" y="4545007"/>
            <a:ext cx="538857" cy="19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15284" y="229265"/>
            <a:ext cx="7926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75" lIns="21175" spcFirstLastPara="1" rIns="21175" wrap="square" tIns="21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IBM Plex Serif"/>
              <a:buNone/>
              <a:defRPr b="1" i="0" sz="27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28675" y="881075"/>
            <a:ext cx="7683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8D7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404825" y="1226725"/>
            <a:ext cx="6492300" cy="401400"/>
          </a:xfrm>
          <a:prstGeom prst="rect">
            <a:avLst/>
          </a:prstGeom>
        </p:spPr>
        <p:txBody>
          <a:bodyPr anchorCtr="0" anchor="ctr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Welcome!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404825" y="1589625"/>
            <a:ext cx="64521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000"/>
              <a:t>BC Gov Intermediate Remote Sensing Workshop 2023</a:t>
            </a:r>
            <a:endParaRPr sz="2000"/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404825" y="2481300"/>
            <a:ext cx="28467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Darren Wiens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i="1" lang="en-US"/>
              <a:t>Sparkgeo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Agenda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Talk about Python and Google Colab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Use Python in Google Colab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Python?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 language that is: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relatively easy to learn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high-level (don’t worry about system or memory)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interpreted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not compiled (fast to iterate)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popular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one of the most popular languages overall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definitely the most used language in geospatial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portable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can run in lots of environments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Geospatial Python?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manual desktop GIS is good for one-off processes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maps, analysis,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Python scripts (e.g. arcpy) are good for manually executed repetitive tasks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analysis tools, creating many fields,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Larger Python workflows are good for repetitive unsupervised processing pipelines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imagery </a:t>
            </a:r>
            <a:r>
              <a:rPr lang="en-US"/>
              <a:t>processing</a:t>
            </a:r>
            <a:r>
              <a:rPr lang="en-US"/>
              <a:t> </a:t>
            </a:r>
            <a:r>
              <a:rPr lang="en-US"/>
              <a:t>pipelines</a:t>
            </a:r>
            <a:r>
              <a:rPr lang="en-US"/>
              <a:t>, ETL processes, etc.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is Python?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local computer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command line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integrated development environment (e.g. VSCode)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Jupyter Notebook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application REPL (e.g. ArcGIS Python console)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docker container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serverless function (e.g. AWS Lambda)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server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website (PyScript -&gt; WebAssembly)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cloud-hosted notebook (e.g. Google Colab, JupyterHub)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Where is </a:t>
            </a:r>
            <a:r>
              <a:rPr i="1" lang="en-US">
                <a:solidFill>
                  <a:schemeClr val="lt1"/>
                </a:solidFill>
              </a:rPr>
              <a:t>your</a:t>
            </a:r>
            <a:r>
              <a:rPr b="0"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Python?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terminal: `which &lt;program&gt;` command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`which python` prints Python interpreter location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`python` will start a Python REPL using that interpreter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`which pip` prints pip location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`pip install &lt;module&gt;` installs a module relative to that location</a:t>
            </a:r>
            <a:endParaRPr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Global Environment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Python is usually installed </a:t>
            </a:r>
            <a:r>
              <a:rPr b="1" lang="en-US"/>
              <a:t>globally</a:t>
            </a:r>
            <a:r>
              <a:rPr lang="en-US"/>
              <a:t>, alongside pip (pip is the most common Python package installer)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When you install modules, they are installed relative to the location of pip. So, using the global pip will install modules globally.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pip will overwrite or skip previously installed modules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Global Environment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Scenario:</a:t>
            </a:r>
            <a:endParaRPr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Project A uses module_x v1.0.0</a:t>
            </a:r>
            <a:endParaRPr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Project B uses module_x v2.0.0</a:t>
            </a:r>
            <a:endParaRPr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pip will either overwrite module_x with the last installed version or skip installing it, so possibly one Project will have a nonfunctional environment or use an unwanted version of the dependency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Virtual Environments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We segregate project dependencies with virtual environments (venv)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A venv includes a Python interpreter and usually, pip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There are many flavours of virtual environment</a:t>
            </a:r>
            <a:endParaRPr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venv (installed by default with Python)</a:t>
            </a:r>
            <a:endParaRPr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direnv</a:t>
            </a:r>
            <a:endParaRPr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pipenv</a:t>
            </a:r>
            <a:endParaRPr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conda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The process is: create a virtual environment in the desired location, activate it, then install project dependencies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Virtual Environments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92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Scenario: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Project A uses module_x v1.0.0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Project B uses module_x v2.0.0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Create a virtual environment inside each project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Activate Project A’s venv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Project A’s pip will install module_x version 1</a:t>
            </a:r>
            <a:endParaRPr sz="1900">
              <a:solidFill>
                <a:schemeClr val="lt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`pip install module_x==1.0.0`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Activate Project B’s venv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Project B’s pip will install module_x version 2</a:t>
            </a:r>
            <a:endParaRPr sz="1900">
              <a:solidFill>
                <a:schemeClr val="lt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`pip install module_x==2.0.0`</a:t>
            </a:r>
            <a:endParaRPr sz="1900">
              <a:solidFill>
                <a:schemeClr val="l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US" sz="1900">
                <a:solidFill>
                  <a:schemeClr val="lt1"/>
                </a:solidFill>
              </a:rPr>
              <a:t>The dependencies will not overwrite each other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Colab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cloud-hosted notebook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runs Python on Google infrastructure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interact with the notebook through your browser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04301" y="309825"/>
            <a:ext cx="80184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 Territory Acknowledgement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Prince George UNBC campus is situated on the unceded traditional territory of the Lheidli T’enneh First Nation, part of the Dakelh (Carrier) peoples' territory.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</a:t>
            </a:r>
            <a:r>
              <a:rPr lang="en-US"/>
              <a:t>e acknowledge their traditional lands, and we thank them for their hospitality.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RESTful APIs Tangent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828675" y="881075"/>
            <a:ext cx="7878300" cy="34638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REST: </a:t>
            </a:r>
            <a:r>
              <a:rPr lang="en-US" u="sng"/>
              <a:t>Re</a:t>
            </a:r>
            <a:r>
              <a:rPr lang="en-US"/>
              <a:t>presentational </a:t>
            </a:r>
            <a:r>
              <a:rPr lang="en-US" u="sng"/>
              <a:t>S</a:t>
            </a:r>
            <a:r>
              <a:rPr lang="en-US"/>
              <a:t>tate </a:t>
            </a:r>
            <a:r>
              <a:rPr lang="en-US" u="sng"/>
              <a:t>T</a:t>
            </a:r>
            <a:r>
              <a:rPr lang="en-US"/>
              <a:t>ransfer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An architectural style for interacting through the internet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Interactions take place through </a:t>
            </a:r>
            <a:r>
              <a:rPr b="1" lang="en-US"/>
              <a:t>verbs</a:t>
            </a:r>
            <a:r>
              <a:rPr lang="en-US"/>
              <a:t>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GET: read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POST: create (but often used for complex reads)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PUT: update/replace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DELETE: delete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PATCH: partial update/modify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We will only use GET and POST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RESTful APIs: Pattern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55600" lvl="0" marL="457200" rtl="0" algn="l">
              <a:spcBef>
                <a:spcPts val="17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Prepare a request, specifying: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the verb (e.g. GET, POST, etc.)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the endpoint (API url + API-defined path)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any headers (e.g. authentication)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any additional parameters allowed by the API (e.g. query)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Send the Request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Receive the response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Ensure a successful status code (i.e. 200)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Parse and use </a:t>
            </a:r>
            <a:r>
              <a:rPr lang="en-US" sz="1900"/>
              <a:t>the response</a:t>
            </a:r>
            <a:endParaRPr sz="1900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RESTful APIs: Example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55600" lvl="0" marL="457200" rtl="0" algn="l">
              <a:spcBef>
                <a:spcPts val="17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Prepare and send a request: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`requests` is the most common REST API Python module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`response = requests.get('https://some_website.com')`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Receive the response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`response.status_code`-&gt; 200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`response.text` -&gt; website html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Browsers send GET requests by default and render the response html, so you can easily test and verify GET requests by loading the endpoint in your browser</a:t>
            </a:r>
            <a:endParaRPr sz="2000"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am I?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9250" lvl="0" marL="457200" rtl="0" algn="l">
              <a:spcBef>
                <a:spcPts val="170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Darren Wiens (he/him)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Previously: GIS analyst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lots of maps, spatial analysis (desktop mostly)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Currently: Team lead/data scientist at Sparkgeo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lots of code (Python mostly)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I like cross-country skiing, kayaking, and raising chickens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I am not a classically trained computer scientist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100% of my Python knowledge was learned on the job, so my descriptions may not be completely accurate (I will not explain or use the terms “terminal” and “shell” properly)</a:t>
            </a:r>
            <a:endParaRPr sz="19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I think you are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You’ve used Python, but you may have never used Python outside ArcGIS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You’re familiar with desktop GIS software and GIS data (you know a vector from a raster)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 may have never opened a terminal window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 may have never installed a third party Python module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are you?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Who is comfortable with: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desktop GIS (e.g. ArcGIS, QGIS)?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Python, in general?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installing third party </a:t>
            </a:r>
            <a:r>
              <a:rPr lang="en-US"/>
              <a:t>modules</a:t>
            </a:r>
            <a:r>
              <a:rPr lang="en-US"/>
              <a:t>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with geospatial Python coding?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numpy, pandas, xarray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shapely, rasterio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will you become?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 will have an understanding of Python outside of ArcGIS, particularly in cloud-hosted notebooks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 will have an understanding of common geospatial data structures (vector and raster)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 will get a taste of modern geospatial workflows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APIs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cloud-native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You will become more like me, because I will only talk about modules I use (there are always other ways)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 Agenda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Day 1: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	Session 1 (am): set up, Google Colab, Python refresher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	Session 2 (pm): vector data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Day 2:</a:t>
            </a:r>
            <a:endParaRPr/>
          </a:p>
          <a:p>
            <a:pPr indent="45720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Session 1 (am): raster data (individual)</a:t>
            </a:r>
            <a:endParaRPr/>
          </a:p>
          <a:p>
            <a:pPr indent="45720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Session 2 (pm): raster data (multiple) 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notes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 use a MacOS most often, then Linux, never Windows, so some commands may be different for you at home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We will be using Linux here, but you shouldn’t notice too much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Our environment uses Python 3.8 (which is not the most recent version)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8D7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4294967295" type="title"/>
          </p:nvPr>
        </p:nvSpPr>
        <p:spPr>
          <a:xfrm>
            <a:off x="404825" y="1226725"/>
            <a:ext cx="7847700" cy="401400"/>
          </a:xfrm>
          <a:prstGeom prst="rect">
            <a:avLst/>
          </a:prstGeom>
        </p:spPr>
        <p:txBody>
          <a:bodyPr anchorCtr="0" anchor="ctr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Day 1, Session 1: Python and Google Colab </a:t>
            </a:r>
            <a:endParaRPr/>
          </a:p>
        </p:txBody>
      </p:sp>
      <p:sp>
        <p:nvSpPr>
          <p:cNvPr id="120" name="Google Shape;120;p22"/>
          <p:cNvSpPr txBox="1"/>
          <p:nvPr>
            <p:ph idx="4294967295" type="subTitle"/>
          </p:nvPr>
        </p:nvSpPr>
        <p:spPr>
          <a:xfrm>
            <a:off x="404825" y="1589625"/>
            <a:ext cx="64521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000"/>
              <a:t>BC Gov Intermediate Remote Sensing Workshop 2023</a:t>
            </a:r>
            <a:endParaRPr sz="2000"/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404825" y="2481300"/>
            <a:ext cx="28467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Darren Wiens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i="1" lang="en-US"/>
              <a:t>Sparkgeo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FF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70C0B7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