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IBM Plex Serif"/>
      <p:regular r:id="rId28"/>
      <p:bold r:id="rId29"/>
      <p:italic r:id="rId30"/>
      <p:boldItalic r:id="rId31"/>
    </p:embeddedFont>
    <p:embeddedFont>
      <p:font typeface="Helvetica Neue"/>
      <p:regular r:id="rId32"/>
      <p:bold r:id="rId33"/>
      <p:italic r:id="rId34"/>
      <p:boldItalic r:id="rId35"/>
    </p:embeddedFont>
    <p:embeddedFont>
      <p:font typeface="Helvetica Neue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43DCC2-9A09-4C57-960D-BA3C5F32D1BC}">
  <a:tblStyle styleId="{9243DCC2-9A09-4C57-960D-BA3C5F32D1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IBMPlexSerif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IBMPlexSerif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BMPlexSerif-boldItalic.fntdata"/><Relationship Id="rId30" Type="http://schemas.openxmlformats.org/officeDocument/2006/relationships/font" Target="fonts/IBMPlexSerif-italic.fntdata"/><Relationship Id="rId11" Type="http://schemas.openxmlformats.org/officeDocument/2006/relationships/slide" Target="slides/slide5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4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7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6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9.xml"/><Relationship Id="rId37" Type="http://schemas.openxmlformats.org/officeDocument/2006/relationships/font" Target="fonts/HelveticaNeueLight-bold.fntdata"/><Relationship Id="rId14" Type="http://schemas.openxmlformats.org/officeDocument/2006/relationships/slide" Target="slides/slide8.xml"/><Relationship Id="rId36" Type="http://schemas.openxmlformats.org/officeDocument/2006/relationships/font" Target="fonts/HelveticaNeueLight-regular.fntdata"/><Relationship Id="rId17" Type="http://schemas.openxmlformats.org/officeDocument/2006/relationships/slide" Target="slides/slide11.xml"/><Relationship Id="rId39" Type="http://schemas.openxmlformats.org/officeDocument/2006/relationships/font" Target="fonts/HelveticaNeueLight-boldItalic.fntdata"/><Relationship Id="rId16" Type="http://schemas.openxmlformats.org/officeDocument/2006/relationships/slide" Target="slides/slide10.xml"/><Relationship Id="rId38" Type="http://schemas.openxmlformats.org/officeDocument/2006/relationships/font" Target="fonts/HelveticaNeueLigh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abb585a8d0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abb585a8d0_0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848982dd5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848982dd5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848982dd5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f848982dd5_0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848982dd5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848982dd5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848982dd5_0_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f848982dd5_0_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848982dd5_0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f848982dd5_0_1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848982dd5_0_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f848982dd5_0_1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848982dd5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848982dd5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848982dd5_0_1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f848982dd5_0_1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848982dd5_0_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f848982dd5_0_1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848982dd5_0_1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848982dd5_0_1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bb585a8d0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bb585a8d0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f848982dd5_0_1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f848982dd5_0_1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f848982dd5_0_1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f848982dd5_0_1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abb585a8d0_0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abb585a8d0_0_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848982dd5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848982dd5_0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848982dd5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848982dd5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848982dd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848982dd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848982dd5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848982dd5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848982dd5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848982dd5_0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848982dd5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848982dd5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ng text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07025" y="321386"/>
            <a:ext cx="5760600" cy="39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175" lIns="21175" spcFirstLastPara="1" rIns="21175" wrap="square" tIns="211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indent="-285750" lvl="1" marL="9144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2pPr>
            <a:lvl3pPr indent="-285750" lvl="2" marL="13716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rtl="0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rtl="0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rtl="0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rtl="0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rtl="0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rtl="0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rtl="0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rtl="0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Helvetica Neue"/>
              <a:buNone/>
              <a:defRPr b="1" sz="2700"/>
            </a:lvl1pPr>
            <a:lvl2pPr lvl="1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AND_BODY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404298" y="309825"/>
            <a:ext cx="5131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Helvetica Neue"/>
              <a:buNone/>
              <a:defRPr b="1" sz="2700"/>
            </a:lvl1pPr>
            <a:lvl2pPr lvl="1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483225" y="702375"/>
            <a:ext cx="5760600" cy="3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indent="-285750" lvl="1" marL="9144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>
  <p:cSld name="TITLE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619650" y="1590675"/>
            <a:ext cx="79047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b="1" sz="3000"/>
            </a:lvl1pPr>
            <a:lvl2pPr lvl="1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title"/>
          </p:nvPr>
        </p:nvSpPr>
        <p:spPr>
          <a:xfrm>
            <a:off x="619650" y="2124075"/>
            <a:ext cx="79047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i="1" sz="2400"/>
            </a:lvl1pPr>
            <a:lvl2pPr lvl="1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2pPr>
            <a:lvl3pPr lvl="2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3pPr>
            <a:lvl4pPr lvl="3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4pPr>
            <a:lvl5pPr lvl="4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5pPr>
            <a:lvl6pPr lvl="5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6pPr>
            <a:lvl7pPr lvl="6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7pPr>
            <a:lvl8pPr lvl="7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8pPr>
            <a:lvl9pPr lvl="8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body"/>
          </p:nvPr>
        </p:nvSpPr>
        <p:spPr>
          <a:xfrm>
            <a:off x="828675" y="881075"/>
            <a:ext cx="74805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04296" y="309825"/>
            <a:ext cx="60147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Helvetica Neue"/>
              <a:buNone/>
              <a:defRPr b="1" sz="2700"/>
            </a:lvl1pPr>
            <a:lvl2pPr lvl="1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">
  <p:cSld name="Section divi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09575" y="1590675"/>
            <a:ext cx="79047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arkgeo-logo-white.ai" id="23" name="Google Shape;2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9809" y="4545007"/>
            <a:ext cx="538857" cy="19476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/>
          <p:nvPr/>
        </p:nvSpPr>
        <p:spPr>
          <a:xfrm>
            <a:off x="404815" y="3171250"/>
            <a:ext cx="14733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Helvetica Neue"/>
              <a:buNone/>
            </a:pPr>
            <a:r>
              <a:rPr i="1" lang="en-US" sz="22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Sparkgeo</a:t>
            </a:r>
            <a:endParaRPr i="1" sz="22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pic>
        <p:nvPicPr>
          <p:cNvPr id="25" name="Google Shape;2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588" y="3061138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5588" y="3326963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 txBox="1"/>
          <p:nvPr>
            <p:ph type="title"/>
          </p:nvPr>
        </p:nvSpPr>
        <p:spPr>
          <a:xfrm>
            <a:off x="404825" y="1591475"/>
            <a:ext cx="6492300" cy="401400"/>
          </a:xfrm>
          <a:prstGeom prst="rect">
            <a:avLst/>
          </a:prstGeom>
        </p:spPr>
        <p:txBody>
          <a:bodyPr anchorCtr="0" anchor="b" bIns="21175" lIns="21175" spcFirstLastPara="1" rIns="21175" wrap="square" tIns="21175">
            <a:noAutofit/>
          </a:bodyPr>
          <a:lstStyle>
            <a:lvl1pPr lvl="0">
              <a:spcBef>
                <a:spcPts val="1700"/>
              </a:spcBef>
              <a:spcAft>
                <a:spcPts val="0"/>
              </a:spcAft>
              <a:buSzPts val="3400"/>
              <a:buNone/>
              <a:defRPr sz="3400"/>
            </a:lvl1pPr>
            <a:lvl2pPr lvl="1">
              <a:spcBef>
                <a:spcPts val="170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170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170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170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170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170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170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170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" name="Google Shape;28;p6"/>
          <p:cNvSpPr txBox="1"/>
          <p:nvPr>
            <p:ph idx="1" type="subTitle"/>
          </p:nvPr>
        </p:nvSpPr>
        <p:spPr>
          <a:xfrm>
            <a:off x="404825" y="1954375"/>
            <a:ext cx="6452100" cy="4014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2pPr>
            <a:lvl3pPr lvl="2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4pPr>
            <a:lvl5pPr lvl="4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5pPr>
            <a:lvl6pPr lvl="5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6pPr>
            <a:lvl7pPr lvl="6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7pPr>
            <a:lvl8pPr lvl="7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8pPr>
            <a:lvl9pPr lvl="8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2" type="subTitle"/>
          </p:nvPr>
        </p:nvSpPr>
        <p:spPr>
          <a:xfrm>
            <a:off x="404825" y="2846050"/>
            <a:ext cx="2846700" cy="4014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2pPr>
            <a:lvl3pPr lvl="2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4pPr>
            <a:lvl5pPr lvl="4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5pPr>
            <a:lvl6pPr lvl="5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6pPr>
            <a:lvl7pPr lvl="6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7pPr>
            <a:lvl8pPr lvl="7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8pPr>
            <a:lvl9pPr lvl="8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3" type="subTitle"/>
          </p:nvPr>
        </p:nvSpPr>
        <p:spPr>
          <a:xfrm>
            <a:off x="3699675" y="2984950"/>
            <a:ext cx="2846700" cy="558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2pPr>
            <a:lvl3pPr lvl="2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4pPr>
            <a:lvl5pPr lvl="4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5pPr>
            <a:lvl6pPr lvl="5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6pPr>
            <a:lvl7pPr lvl="6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7pPr>
            <a:lvl8pPr lvl="7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8pPr>
            <a:lvl9pPr lvl="8" rtl="0">
              <a:spcBef>
                <a:spcPts val="170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04310" y="309823"/>
            <a:ext cx="41583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Helvetica Neue"/>
              <a:buNone/>
              <a:defRPr b="1" sz="2700"/>
            </a:lvl1pPr>
            <a:lvl2pPr lvl="1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33" name="Google Shape;33;p7"/>
          <p:cNvSpPr/>
          <p:nvPr>
            <p:ph idx="2" type="pic"/>
          </p:nvPr>
        </p:nvSpPr>
        <p:spPr>
          <a:xfrm>
            <a:off x="4912250" y="392425"/>
            <a:ext cx="3847200" cy="44217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47675" y="1033475"/>
            <a:ext cx="43314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uge text">
  <p:cSld name="Huge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19650" y="1590675"/>
            <a:ext cx="79047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b="1" sz="3000"/>
            </a:lvl1pPr>
            <a:lvl2pPr lvl="1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619650" y="1590675"/>
            <a:ext cx="79047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0" i="1" sz="3000"/>
            </a:lvl1pPr>
            <a:lvl2pPr lvl="1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2pPr>
            <a:lvl3pPr lvl="2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3pPr>
            <a:lvl4pPr lvl="3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4pPr>
            <a:lvl5pPr lvl="4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5pPr>
            <a:lvl6pPr lvl="5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6pPr>
            <a:lvl7pPr lvl="6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7pPr>
            <a:lvl8pPr lvl="7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8pPr>
            <a:lvl9pPr lvl="8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b="1" i="1"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 Light"/>
              <a:buNone/>
              <a:defRPr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 Light"/>
              <a:buNone/>
              <a:defRPr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 Light"/>
              <a:buNone/>
              <a:defRPr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 Light"/>
              <a:buNone/>
              <a:defRPr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 Light"/>
              <a:buNone/>
              <a:defRPr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 Light"/>
              <a:buNone/>
              <a:defRPr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 Light"/>
              <a:buNone/>
              <a:defRPr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 Light"/>
              <a:buNone/>
              <a:defRPr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 Light"/>
              <a:buNone/>
              <a:defRPr sz="10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44" name="Google Shape;44;p10"/>
          <p:cNvSpPr/>
          <p:nvPr>
            <p:ph idx="2" type="pic"/>
          </p:nvPr>
        </p:nvSpPr>
        <p:spPr>
          <a:xfrm>
            <a:off x="-10908" y="0"/>
            <a:ext cx="9168900" cy="5157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arkgeo-logo-white.ai" id="6" name="Google Shape;6;p1"/>
          <p:cNvPicPr preferRelativeResize="0"/>
          <p:nvPr/>
        </p:nvPicPr>
        <p:blipFill rotWithShape="1">
          <a:blip r:embed="rId1">
            <a:alphaModFix amt="50000"/>
          </a:blip>
          <a:srcRect b="0" l="0" r="0" t="0"/>
          <a:stretch/>
        </p:blipFill>
        <p:spPr>
          <a:xfrm>
            <a:off x="409809" y="4545007"/>
            <a:ext cx="538857" cy="19476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15284" y="229265"/>
            <a:ext cx="79260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175" lIns="21175" spcFirstLastPara="1" rIns="21175" wrap="square" tIns="211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IBM Plex Serif"/>
              <a:buNone/>
              <a:defRPr b="1" i="0" sz="27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IBM Plex Serif"/>
              <a:buNone/>
              <a:defRPr i="0" sz="23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IBM Plex Serif"/>
              <a:buNone/>
              <a:defRPr i="0" sz="23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IBM Plex Serif"/>
              <a:buNone/>
              <a:defRPr i="0" sz="23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IBM Plex Serif"/>
              <a:buNone/>
              <a:defRPr i="0" sz="23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IBM Plex Serif"/>
              <a:buNone/>
              <a:defRPr i="0" sz="23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IBM Plex Serif"/>
              <a:buNone/>
              <a:defRPr i="0" sz="23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IBM Plex Serif"/>
              <a:buNone/>
              <a:defRPr i="0" sz="23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IBM Plex Serif"/>
              <a:buNone/>
              <a:defRPr i="0" sz="23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28675" y="881075"/>
            <a:ext cx="76833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1175" lIns="21175" spcFirstLastPara="1" rIns="21175" wrap="square" tIns="21175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IBM Plex Serif"/>
              <a:buChar char="•"/>
              <a:defRPr i="0" sz="2100" u="none" cap="none" strike="noStrike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algn="r">
              <a:buNone/>
              <a:defRPr sz="1000">
                <a:solidFill>
                  <a:srgbClr val="BDBBB7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rasterio.readthedocs.io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numpy.or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8D75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14"/>
          <p:cNvSpPr txBox="1"/>
          <p:nvPr>
            <p:ph idx="4294967295" type="title"/>
          </p:nvPr>
        </p:nvSpPr>
        <p:spPr>
          <a:xfrm>
            <a:off x="404825" y="1226725"/>
            <a:ext cx="7847700" cy="401400"/>
          </a:xfrm>
          <a:prstGeom prst="rect">
            <a:avLst/>
          </a:prstGeom>
        </p:spPr>
        <p:txBody>
          <a:bodyPr anchorCtr="0" anchor="ctr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-US"/>
              <a:t>Day 2, Session 1: Raster Data </a:t>
            </a:r>
            <a:endParaRPr/>
          </a:p>
        </p:txBody>
      </p:sp>
      <p:sp>
        <p:nvSpPr>
          <p:cNvPr id="63" name="Google Shape;63;p14"/>
          <p:cNvSpPr txBox="1"/>
          <p:nvPr>
            <p:ph idx="4294967295" type="subTitle"/>
          </p:nvPr>
        </p:nvSpPr>
        <p:spPr>
          <a:xfrm>
            <a:off x="404825" y="1589625"/>
            <a:ext cx="6452100" cy="4014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-US" sz="2000"/>
              <a:t>BC Gov Intermediate Remote Sensing Workshop 2023</a:t>
            </a:r>
            <a:endParaRPr sz="2000"/>
          </a:p>
        </p:txBody>
      </p:sp>
      <p:sp>
        <p:nvSpPr>
          <p:cNvPr id="64" name="Google Shape;64;p14"/>
          <p:cNvSpPr txBox="1"/>
          <p:nvPr>
            <p:ph idx="4294967295" type="subTitle"/>
          </p:nvPr>
        </p:nvSpPr>
        <p:spPr>
          <a:xfrm>
            <a:off x="404825" y="2481300"/>
            <a:ext cx="2846700" cy="4014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-US"/>
              <a:t>Darren Wiens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i="1" lang="en-US"/>
              <a:t>Sparkgeo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numpy Arrays: Display Image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42900" lvl="0" marL="457200" rtl="0" algn="l">
              <a:spcBef>
                <a:spcPts val="17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import matplotlib.pyplot as plt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a = np.arange(10000).reshape([100,100])      </a:t>
            </a:r>
            <a:endParaRPr sz="1800"/>
          </a:p>
          <a:p>
            <a:pPr indent="0" lvl="0" marL="4572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-US" sz="1800"/>
              <a:t> </a:t>
            </a:r>
            <a:endParaRPr sz="1800"/>
          </a:p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050" y="2328775"/>
            <a:ext cx="2164050" cy="21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0325" y="2328775"/>
            <a:ext cx="2164050" cy="2164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3" name="Google Shape;133;p23"/>
          <p:cNvGraphicFramePr/>
          <p:nvPr/>
        </p:nvGraphicFramePr>
        <p:xfrm>
          <a:off x="952500" y="178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{9243DCC2-9A09-4C57-960D-BA3C5F32D1BC}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IBM Plex Serif"/>
                          <a:ea typeface="IBM Plex Serif"/>
                          <a:cs typeface="IBM Plex Serif"/>
                          <a:sym typeface="IBM Plex Serif"/>
                        </a:rPr>
                        <a:t>plt.imshow(a, cmap="gray")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IBM Plex Serif"/>
                          <a:ea typeface="IBM Plex Serif"/>
                          <a:cs typeface="IBM Plex Serif"/>
                          <a:sym typeface="IBM Plex Serif"/>
                        </a:rPr>
                        <a:t>plt.imshow(a, cmap="magma")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numpy Arrays: Display Image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42900" lvl="0" marL="457200" rtl="0" algn="l">
              <a:spcBef>
                <a:spcPts val="17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import matplotlib.pyplot as plt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a = np.random.randint(low=0, high=255, size=[100,100,3])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plt.imshow(a)</a:t>
            </a:r>
            <a:endParaRPr sz="1800"/>
          </a:p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675" y="2109150"/>
            <a:ext cx="2360925" cy="23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 and pillow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61950" lvl="0" marL="457200" rtl="0" algn="l">
              <a:spcBef>
                <a:spcPts val="170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PIL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u="sng"/>
              <a:t>P</a:t>
            </a:r>
            <a:r>
              <a:rPr lang="en-US"/>
              <a:t>ython </a:t>
            </a:r>
            <a:r>
              <a:rPr lang="en-US" u="sng"/>
              <a:t>I</a:t>
            </a:r>
            <a:r>
              <a:rPr lang="en-US"/>
              <a:t>maging </a:t>
            </a:r>
            <a:r>
              <a:rPr lang="en-US" u="sng"/>
              <a:t>L</a:t>
            </a:r>
            <a:r>
              <a:rPr lang="en-US"/>
              <a:t>ibrary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Python 2 only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pillow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PIL -&gt; Python 3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^ both commonly referred to as “PIL”</a:t>
            </a:r>
            <a:endParaRPr/>
          </a:p>
        </p:txBody>
      </p:sp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 and pillow: Image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55600" lvl="0" marL="457200" rtl="0" algn="l">
              <a:spcBef>
                <a:spcPts val="170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almost always need to load data into a PIL Image object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can load from a file (many file types supported)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PIL Image has its own show() method</a:t>
            </a:r>
            <a:endParaRPr sz="2000"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from PIL import Image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with Image.open("elevation.tif") as im: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im.rotate(20).show()</a:t>
            </a:r>
            <a:endParaRPr sz="2000"/>
          </a:p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500" y="2490850"/>
            <a:ext cx="1891475" cy="18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 and pillow: Image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36550" lvl="0" marL="457200" rtl="0" algn="l">
              <a:spcBef>
                <a:spcPts val="170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can load from a numpy array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notice that PIL Image requires either: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integer: 0 - 255 (uint8, below array is created by default as int64)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float: 0 - 1</a:t>
            </a:r>
            <a:endParaRPr sz="1700"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</a:rPr>
              <a:t>a = np.random.randint(low=0, high=255, size=[100,100,3]).astype("uint8")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</a:rPr>
              <a:t>im = Image.fromarray(a)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</a:rPr>
              <a:t>im.rotate(45).show()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3475" y="2958825"/>
            <a:ext cx="1795500" cy="17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 and pillow: ImageFilter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828675" y="881075"/>
            <a:ext cx="5052000" cy="977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from PIL import Image, ImageFilter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 = np.random.randint(low=0, high=255, size=[100,100]).astype("uint8")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im = Image.fromarray(a)</a:t>
            </a:r>
            <a:endParaRPr sz="1100"/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6625" y="2857025"/>
            <a:ext cx="1510350" cy="15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6625" y="1094150"/>
            <a:ext cx="1510350" cy="15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675" y="1929325"/>
            <a:ext cx="1801450" cy="180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4364225" y="1412375"/>
            <a:ext cx="2625600" cy="6387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ctr">
              <a:spcBef>
                <a:spcPts val="1700"/>
              </a:spcBef>
              <a:spcAft>
                <a:spcPts val="0"/>
              </a:spcAft>
              <a:buNone/>
            </a:pPr>
            <a:r>
              <a:rPr lang="en-US" sz="1100"/>
              <a:t>im.filter(ImageFilter.BLUR)</a:t>
            </a:r>
            <a:endParaRPr sz="1100"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4148525" y="3181950"/>
            <a:ext cx="3057000" cy="7194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ctr">
              <a:spcBef>
                <a:spcPts val="1700"/>
              </a:spcBef>
              <a:spcAft>
                <a:spcPts val="0"/>
              </a:spcAft>
              <a:buNone/>
            </a:pPr>
            <a:r>
              <a:rPr lang="en-US" sz="1100"/>
              <a:t>im.filter(ImageFilter.EMBOSS)</a:t>
            </a:r>
            <a:endParaRPr sz="1100"/>
          </a:p>
        </p:txBody>
      </p:sp>
      <p:cxnSp>
        <p:nvCxnSpPr>
          <p:cNvPr id="177" name="Google Shape;177;p28"/>
          <p:cNvCxnSpPr>
            <a:stCxn id="174" idx="3"/>
            <a:endCxn id="173" idx="1"/>
          </p:cNvCxnSpPr>
          <p:nvPr/>
        </p:nvCxnSpPr>
        <p:spPr>
          <a:xfrm flipH="1" rot="10800000">
            <a:off x="2630125" y="1849350"/>
            <a:ext cx="4566600" cy="980700"/>
          </a:xfrm>
          <a:prstGeom prst="bentConnector3">
            <a:avLst>
              <a:gd fmla="val 35121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8"/>
          <p:cNvCxnSpPr>
            <a:stCxn id="174" idx="3"/>
            <a:endCxn id="172" idx="1"/>
          </p:cNvCxnSpPr>
          <p:nvPr/>
        </p:nvCxnSpPr>
        <p:spPr>
          <a:xfrm>
            <a:off x="2630125" y="2830050"/>
            <a:ext cx="4566600" cy="782100"/>
          </a:xfrm>
          <a:prstGeom prst="bentConnector3">
            <a:avLst>
              <a:gd fmla="val 3495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8"/>
          <p:cNvCxnSpPr/>
          <p:nvPr/>
        </p:nvCxnSpPr>
        <p:spPr>
          <a:xfrm flipH="1">
            <a:off x="1748525" y="1434850"/>
            <a:ext cx="7800" cy="368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 and pillow: save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61950" lvl="0" marL="457200" rtl="0" algn="l">
              <a:spcBef>
                <a:spcPts val="170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save PIL images using the save() method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 = Image.fromarray(a)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im.save(“output.png")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Rasterio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61950" lvl="0" marL="457200" rtl="0" algn="l">
              <a:spcBef>
                <a:spcPts val="170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numpy and PIL have no concept of location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among other things, rasterio provides a common framework for locating images geographically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https://rasterio.readthedocs.io/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Rasterio: Profile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828675" y="881075"/>
            <a:ext cx="47304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49250" lvl="0" marL="457200" rtl="0" algn="l">
              <a:spcBef>
                <a:spcPts val="170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open spatial rasters with rasterio.open()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rasterio organizes metadata into a profile object</a:t>
            </a:r>
            <a:endParaRPr sz="1900"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import rasterio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dataset = rasterio.open(tif_path)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dataset.profile</a:t>
            </a:r>
            <a:endParaRPr sz="1900"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00" name="Google Shape;200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31"/>
          <p:cNvSpPr txBox="1"/>
          <p:nvPr/>
        </p:nvSpPr>
        <p:spPr>
          <a:xfrm>
            <a:off x="5347350" y="670750"/>
            <a:ext cx="3209400" cy="390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{</a:t>
            </a:r>
            <a:endParaRPr sz="11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'driver': 'GTiff',</a:t>
            </a:r>
            <a:endParaRPr sz="11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'dtype': 'uint8',</a:t>
            </a:r>
            <a:endParaRPr sz="11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'nodata': None,</a:t>
            </a:r>
            <a:endParaRPr sz="11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'width': 5100,</a:t>
            </a:r>
            <a:endParaRPr sz="11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'height': 4050,</a:t>
            </a:r>
            <a:endParaRPr sz="11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'count': 3,</a:t>
            </a:r>
            <a:endParaRPr sz="11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'crs': CRS.from_epsg(3005),</a:t>
            </a:r>
            <a:endParaRPr sz="11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'transform':</a:t>
            </a:r>
            <a:endParaRPr sz="11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Affine(</a:t>
            </a:r>
            <a:endParaRPr sz="11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42.332881168718224, 0.0, 955862.7791796497,</a:t>
            </a:r>
            <a:endParaRPr sz="11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       			0.0,</a:t>
            </a:r>
            <a:endParaRPr sz="11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-42.33297832254004,</a:t>
            </a:r>
            <a:endParaRPr sz="11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1253643.6376030308</a:t>
            </a:r>
            <a:endParaRPr sz="11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),</a:t>
            </a:r>
            <a:endParaRPr sz="11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'blockxsize': 256,</a:t>
            </a:r>
            <a:endParaRPr sz="11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'blockysize': 256,</a:t>
            </a:r>
            <a:endParaRPr sz="11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'tiled': True,</a:t>
            </a:r>
            <a:endParaRPr sz="11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'interleave': 'pixel'</a:t>
            </a:r>
            <a:endParaRPr sz="11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}</a:t>
            </a:r>
            <a:endParaRPr sz="1100">
              <a:solidFill>
                <a:schemeClr val="lt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cxnSp>
        <p:nvCxnSpPr>
          <p:cNvPr id="202" name="Google Shape;202;p31"/>
          <p:cNvCxnSpPr/>
          <p:nvPr/>
        </p:nvCxnSpPr>
        <p:spPr>
          <a:xfrm>
            <a:off x="4572000" y="3512625"/>
            <a:ext cx="603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Rasterio: read()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61950" lvl="0" marL="457200" rtl="0" algn="l">
              <a:spcBef>
                <a:spcPts val="170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opening a dataset and reading the profile does not load any pixels data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we can read pixel data from an open dataset into a numpy array with read(x)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>
                <a:solidFill>
                  <a:schemeClr val="lt1"/>
                </a:solidFill>
              </a:rPr>
              <a:t>the previous profile had 3 bands (count=3)</a:t>
            </a:r>
            <a:endParaRPr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-US">
                <a:solidFill>
                  <a:schemeClr val="lt1"/>
                </a:solidFill>
              </a:rPr>
              <a:t>band indexing starts at 1!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band1 = dataset.read(1)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Agenda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61950" lvl="0" marL="457200" rtl="0" algn="l">
              <a:spcBef>
                <a:spcPts val="170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Talk about Raster Data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Google Colab</a:t>
            </a:r>
            <a:endParaRPr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Rasterio: read()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61950" lvl="0" marL="457200" rtl="0" algn="l">
              <a:spcBef>
                <a:spcPts val="170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-US"/>
              <a:t>read() works on a single band at a time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to read multiband imagery, we must read individual bands and combine using np.dstack()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r = dataset.read(1)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g = dataset.read(2)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b = dataset.read(3)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band_stack = np.dstack([r, g, b]) -&gt; array shape [rows, columns, 3]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216" name="Google Shape;216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Rasterio: write()</a:t>
            </a:r>
            <a:endParaRPr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61950" lvl="0" marL="457200" rtl="0" algn="l">
              <a:spcBef>
                <a:spcPts val="170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to save data using rasterio, open a file location in write (‘w’) mode, providing a profile (either from another file or created yourself)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then, pass a numpy array (arr) and specify the band index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with rasterio.open('output.tif', 'w', **profile) as dst: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	dst.write(arr, 1)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223" name="Google Shape;223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Raster Data?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828675" y="881075"/>
            <a:ext cx="7878300" cy="1322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61950" lvl="0" marL="457200" rtl="0" algn="l">
              <a:spcBef>
                <a:spcPts val="170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Rectangular grids of cells (a “band”)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Cells each have a single numeric value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Bands may be combined (i.e. layered) for visualization</a:t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Band Interpretation</a:t>
            </a:r>
            <a:endParaRPr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85" name="Google Shape;85;p17"/>
          <p:cNvGraphicFramePr/>
          <p:nvPr/>
        </p:nvGraphicFramePr>
        <p:xfrm>
          <a:off x="952500" y="1014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{9243DCC2-9A09-4C57-960D-BA3C5F32D1BC}</a:tableStyleId>
              </a:tblPr>
              <a:tblGrid>
                <a:gridCol w="820375"/>
                <a:gridCol w="6418625"/>
              </a:tblGrid>
              <a:tr h="45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</a:rPr>
                        <a:t>Bands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</a:rPr>
                        <a:t>Interpretation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Band 1: greyscale (each cell value is assigned a color from black to white) or a defined colormap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Band 1: greyscale or a defined colormap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Band 2: opacity (each cell value controls the opacity of the corresponding output pixel)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Band 1: red</a:t>
                      </a: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 (each cell determines the redness of the output)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Band 2: green (each cell determines the greenness of the output)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Band 3: blue (each cell determines the blueness of the output)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Band 1: red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Band 2: green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Band 3: blue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Band 4: opacity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 Depth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828675" y="881075"/>
            <a:ext cx="36069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17500" lvl="0" marL="457200" rtl="0" algn="l">
              <a:spcBef>
                <a:spcPts val="170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All cells must have the same bit depth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The number of bits indicates how many gradations are supported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More bits = more values and more storage required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Imagery can be provided in several bit depths (e.g. 64, 32, or 16)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Many Python and web imagery tools require data to be rescaled to </a:t>
            </a:r>
            <a:r>
              <a:rPr lang="en-US" sz="1400"/>
              <a:t>unsigned</a:t>
            </a:r>
            <a:r>
              <a:rPr lang="en-US" sz="1400"/>
              <a:t> 8-bit integer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integer values: 0 - 255</a:t>
            </a:r>
            <a:endParaRPr sz="1400"/>
          </a:p>
          <a:p>
            <a:pPr indent="0" lvl="0" marL="9144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3" name="Google Shape;93;p18"/>
          <p:cNvGrpSpPr/>
          <p:nvPr/>
        </p:nvGrpSpPr>
        <p:grpSpPr>
          <a:xfrm>
            <a:off x="4435571" y="1557399"/>
            <a:ext cx="4121104" cy="2133663"/>
            <a:chOff x="3484621" y="2442512"/>
            <a:chExt cx="4121104" cy="2133663"/>
          </a:xfrm>
        </p:grpSpPr>
        <p:pic>
          <p:nvPicPr>
            <p:cNvPr id="94" name="Google Shape;94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84621" y="2442512"/>
              <a:ext cx="4121100" cy="1856759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95" name="Google Shape;95;p18"/>
            <p:cNvSpPr txBox="1"/>
            <p:nvPr/>
          </p:nvSpPr>
          <p:spPr>
            <a:xfrm>
              <a:off x="3484625" y="4299275"/>
              <a:ext cx="4121100" cy="276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FFFFFF"/>
                  </a:solidFill>
                  <a:latin typeface="IBM Plex Serif"/>
                  <a:ea typeface="IBM Plex Serif"/>
                  <a:cs typeface="IBM Plex Serif"/>
                  <a:sym typeface="IBM Plex Serif"/>
                </a:rPr>
                <a:t>source: </a:t>
              </a:r>
              <a:r>
                <a:rPr lang="en-US" sz="600">
                  <a:solidFill>
                    <a:srgbClr val="FFFFFF"/>
                  </a:solidFill>
                  <a:latin typeface="IBM Plex Serif"/>
                  <a:ea typeface="IBM Plex Serif"/>
                  <a:cs typeface="IBM Plex Serif"/>
                  <a:sym typeface="IBM Plex Serif"/>
                </a:rPr>
                <a:t>https://www.projectorcentral.com/All-About-Bit-Depth.htm</a:t>
              </a:r>
              <a:endParaRPr sz="600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numpy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61950" lvl="0" marL="457200" rtl="0" algn="l">
              <a:spcBef>
                <a:spcPts val="1700"/>
              </a:spcBef>
              <a:spcAft>
                <a:spcPts val="0"/>
              </a:spcAft>
              <a:buSzPts val="2100"/>
              <a:buChar char="-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https://numpy.org/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numpy arrays have emerged as the standard Python data structure for numerical arrays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/>
              <a:t>as numpy contains a large number of commonly and repeatedly used methods, you will often see numpy imported as: </a:t>
            </a:r>
            <a:r>
              <a:rPr lang="en-US">
                <a:highlight>
                  <a:srgbClr val="B45F06"/>
                </a:highlight>
              </a:rPr>
              <a:t>import numpy as np</a:t>
            </a:r>
            <a:endParaRPr/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numpy Arrays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42900" lvl="0" marL="457200" rtl="0" algn="l">
              <a:spcBef>
                <a:spcPts val="17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my_python_array = [[1, 2, 3], [4, 5, 6]]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my_numpy_array = np.array(</a:t>
            </a:r>
            <a:r>
              <a:rPr lang="en-US" sz="1800">
                <a:solidFill>
                  <a:schemeClr val="lt1"/>
                </a:solidFill>
              </a:rPr>
              <a:t>my_python_array</a:t>
            </a:r>
            <a:r>
              <a:rPr lang="en-US" sz="1800"/>
              <a:t>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numpy arrays have properties, including: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shape: (rows, columns)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>
                <a:solidFill>
                  <a:schemeClr val="lt1"/>
                </a:solidFill>
              </a:rPr>
              <a:t>my_numpy_array.shape -&gt; (2, 3)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US" sz="1800">
                <a:solidFill>
                  <a:schemeClr val="lt1"/>
                </a:solidFill>
              </a:rPr>
              <a:t>ndim: number of dimensions</a:t>
            </a:r>
            <a:endParaRPr sz="1800">
              <a:solidFill>
                <a:schemeClr val="lt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US" sz="1800">
                <a:solidFill>
                  <a:schemeClr val="lt1"/>
                </a:solidFill>
              </a:rPr>
              <a:t>my_numpy_array.ndim -&gt; 2 (height and width)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US" sz="1800">
                <a:solidFill>
                  <a:schemeClr val="lt1"/>
                </a:solidFill>
              </a:rPr>
              <a:t>size: total number of elements</a:t>
            </a:r>
            <a:endParaRPr sz="1800">
              <a:solidFill>
                <a:schemeClr val="lt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US" sz="1800">
                <a:solidFill>
                  <a:schemeClr val="lt1"/>
                </a:solidFill>
              </a:rPr>
              <a:t>my_numpy_array.size -&gt; 6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US" sz="1800">
                <a:solidFill>
                  <a:schemeClr val="lt1"/>
                </a:solidFill>
              </a:rPr>
              <a:t>dtype: data type (bit depth)</a:t>
            </a:r>
            <a:endParaRPr sz="1800">
              <a:solidFill>
                <a:schemeClr val="lt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US" sz="1800">
                <a:solidFill>
                  <a:schemeClr val="lt1"/>
                </a:solidFill>
              </a:rPr>
              <a:t>my_numpy_array.dtype -&gt; dtype('int64')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numpy Arrays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42900" lvl="0" marL="457200" rtl="0" algn="l">
              <a:spcBef>
                <a:spcPts val="17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images are often represented by 2- or 3-dimension numpy arrays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2-dimension: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np.shape -&gt; [rows, columns]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e.g. [1000, 2000] -&gt; 1000 cells tall, 2000 cells wide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represented as greyscale or a defined colormap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3-dimension: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np.shape -&gt; [bands, rows, columns] OR [rows, columns, bands]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>
                <a:solidFill>
                  <a:schemeClr val="lt1"/>
                </a:solidFill>
              </a:rPr>
              <a:t>e.g. [3, 1000, 2000] -&gt; 1000 tall, 2000 wide, 3 bands deep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e.g. [1000, 2000, 3] -&gt; 1000 tall, 2000 wide, 3 bands deep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certain Python modules expect imagery in one order or the other</a:t>
            </a:r>
            <a:endParaRPr sz="1800"/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04297" y="309825"/>
            <a:ext cx="5608200" cy="5001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numpy Arrays: R</a:t>
            </a:r>
            <a:r>
              <a:rPr lang="en-US"/>
              <a:t>eordering</a:t>
            </a:r>
            <a:r>
              <a:rPr lang="en-US"/>
              <a:t> Axes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828675" y="881075"/>
            <a:ext cx="7878300" cy="3486300"/>
          </a:xfrm>
          <a:prstGeom prst="rect">
            <a:avLst/>
          </a:prstGeom>
        </p:spPr>
        <p:txBody>
          <a:bodyPr anchorCtr="0" anchor="t" bIns="21175" lIns="21175" spcFirstLastPara="1" rIns="21175" wrap="square" tIns="21175">
            <a:noAutofit/>
          </a:bodyPr>
          <a:lstStyle/>
          <a:p>
            <a:pPr indent="-342900" lvl="0" marL="457200" rtl="0" algn="l">
              <a:spcBef>
                <a:spcPts val="17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np.moveaxis(a, source, destination)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a = array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source = original axes positions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destination = final axes positions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e.g. reorder an array (a) with shape [3, 1000, 2000] to [1000, 2000, 3]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np.moveaxis(a, 0, 2)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move 1st axis to 3rd position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np.moveaxis(a, 0, -1)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move 1st axis to last position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np.moveaxis(a, [0, 1, 2], [2, 0, 1])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explicitly set all axis positions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^ all same result</a:t>
            </a:r>
            <a:endParaRPr sz="1800"/>
          </a:p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FF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70C0B7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