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8172" autoAdjust="0"/>
    <p:restoredTop sz="94660"/>
  </p:normalViewPr>
  <p:slideViewPr>
    <p:cSldViewPr snapToGrid="0">
      <p:cViewPr varScale="1">
        <p:scale>
          <a:sx n="90" d="100"/>
          <a:sy n="90" d="100"/>
        </p:scale>
        <p:origin x="667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90F78-1E8D-4DDD-B490-1B1599C0A1B5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FD0B2-D701-43A1-8221-B2B0714DD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352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90F78-1E8D-4DDD-B490-1B1599C0A1B5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FD0B2-D701-43A1-8221-B2B0714DD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061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90F78-1E8D-4DDD-B490-1B1599C0A1B5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FD0B2-D701-43A1-8221-B2B0714DD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906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90F78-1E8D-4DDD-B490-1B1599C0A1B5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FD0B2-D701-43A1-8221-B2B0714DD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532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90F78-1E8D-4DDD-B490-1B1599C0A1B5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FD0B2-D701-43A1-8221-B2B0714DD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371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90F78-1E8D-4DDD-B490-1B1599C0A1B5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FD0B2-D701-43A1-8221-B2B0714DD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204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90F78-1E8D-4DDD-B490-1B1599C0A1B5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FD0B2-D701-43A1-8221-B2B0714DD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144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90F78-1E8D-4DDD-B490-1B1599C0A1B5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FD0B2-D701-43A1-8221-B2B0714DD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90F78-1E8D-4DDD-B490-1B1599C0A1B5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FD0B2-D701-43A1-8221-B2B0714DD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902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90F78-1E8D-4DDD-B490-1B1599C0A1B5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FD0B2-D701-43A1-8221-B2B0714DD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358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90F78-1E8D-4DDD-B490-1B1599C0A1B5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FD0B2-D701-43A1-8221-B2B0714DD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647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90F78-1E8D-4DDD-B490-1B1599C0A1B5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FD0B2-D701-43A1-8221-B2B0714DD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623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creativecommons.org/licenses/by-sa/3.0/" TargetMode="External"/><Relationship Id="rId3" Type="http://schemas.openxmlformats.org/officeDocument/2006/relationships/hyperlink" Target="https://commons.wikimedia.org/wiki/File:Internet.png" TargetMode="External"/><Relationship Id="rId7" Type="http://schemas.openxmlformats.org/officeDocument/2006/relationships/hyperlink" Target="http://way2h.blogspot.com/2013/02/how-to-check-who-else-connected-on-my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jpeg"/><Relationship Id="rId5" Type="http://schemas.openxmlformats.org/officeDocument/2006/relationships/hyperlink" Target="http://watertohoku-tutorials.blogspot.com/2012/06/miscelaneous-with-your-pc-win-xp-win-7.html" TargetMode="Externa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hought Bubble: Cloud 120">
            <a:extLst>
              <a:ext uri="{FF2B5EF4-FFF2-40B4-BE49-F238E27FC236}">
                <a16:creationId xmlns:a16="http://schemas.microsoft.com/office/drawing/2014/main" id="{A3C5CB8D-89AE-4AC9-BF0B-66DFA112A4D0}"/>
              </a:ext>
            </a:extLst>
          </p:cNvPr>
          <p:cNvSpPr/>
          <p:nvPr/>
        </p:nvSpPr>
        <p:spPr>
          <a:xfrm>
            <a:off x="7600830" y="3942705"/>
            <a:ext cx="4254839" cy="2726110"/>
          </a:xfrm>
          <a:prstGeom prst="cloudCallout">
            <a:avLst>
              <a:gd name="adj1" fmla="val -57516"/>
              <a:gd name="adj2" fmla="val -5924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5" name="Picture 114">
            <a:extLst>
              <a:ext uri="{FF2B5EF4-FFF2-40B4-BE49-F238E27FC236}">
                <a16:creationId xmlns:a16="http://schemas.microsoft.com/office/drawing/2014/main" id="{EDB54851-3576-434A-B348-E39BA2B347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641161" y="4229293"/>
            <a:ext cx="1857432" cy="1729734"/>
          </a:xfrm>
          <a:prstGeom prst="rect">
            <a:avLst/>
          </a:prstGeom>
        </p:spPr>
      </p:pic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07A783E3-00E0-4BC4-B89A-3C0594CD474B}"/>
              </a:ext>
            </a:extLst>
          </p:cNvPr>
          <p:cNvSpPr/>
          <p:nvPr/>
        </p:nvSpPr>
        <p:spPr>
          <a:xfrm>
            <a:off x="9170825" y="5688368"/>
            <a:ext cx="1481958" cy="65998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ClickSend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Service</a:t>
            </a:r>
          </a:p>
        </p:txBody>
      </p: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EFB5417E-4E9C-4807-BBC5-EE760E1D4E27}"/>
              </a:ext>
            </a:extLst>
          </p:cNvPr>
          <p:cNvSpPr/>
          <p:nvPr/>
        </p:nvSpPr>
        <p:spPr>
          <a:xfrm>
            <a:off x="8511579" y="5111034"/>
            <a:ext cx="1481958" cy="65998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IFTT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Service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AAC132-BBA0-4EBE-B0F0-6B1C661A13EB}"/>
              </a:ext>
            </a:extLst>
          </p:cNvPr>
          <p:cNvSpPr txBox="1"/>
          <p:nvPr/>
        </p:nvSpPr>
        <p:spPr>
          <a:xfrm>
            <a:off x="264602" y="387804"/>
            <a:ext cx="3405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PwrMonitor</a:t>
            </a:r>
            <a:r>
              <a:rPr lang="en-US" b="1" dirty="0"/>
              <a:t>: Block Diagram</a:t>
            </a:r>
          </a:p>
          <a:p>
            <a:pPr algn="ctr"/>
            <a:r>
              <a:rPr lang="en-US" b="1" dirty="0"/>
              <a:t>GKE Dec 25</a:t>
            </a:r>
            <a:r>
              <a:rPr lang="en-US" b="1" baseline="30000" dirty="0"/>
              <a:t>th</a:t>
            </a:r>
            <a:r>
              <a:rPr lang="en-US" b="1" dirty="0"/>
              <a:t>, 2019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ABA41A0-8053-4E5D-9AF5-8EDD531CF9DA}"/>
              </a:ext>
            </a:extLst>
          </p:cNvPr>
          <p:cNvSpPr/>
          <p:nvPr/>
        </p:nvSpPr>
        <p:spPr>
          <a:xfrm>
            <a:off x="746234" y="1876097"/>
            <a:ext cx="1545021" cy="20179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House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Electrical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Panel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081B51-F37C-404A-B767-F051EA31FC99}"/>
              </a:ext>
            </a:extLst>
          </p:cNvPr>
          <p:cNvSpPr/>
          <p:nvPr/>
        </p:nvSpPr>
        <p:spPr>
          <a:xfrm>
            <a:off x="2690647" y="2433145"/>
            <a:ext cx="1545021" cy="9144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4x(RMS Converters &amp; ADCs)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8E3D2D5-5658-4EE5-8AB5-FC95BBD812B2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>
            <a:off x="2291255" y="2885090"/>
            <a:ext cx="399392" cy="52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73C3615-61CC-42C8-A908-7F015F7476DB}"/>
              </a:ext>
            </a:extLst>
          </p:cNvPr>
          <p:cNvSpPr txBox="1"/>
          <p:nvPr/>
        </p:nvSpPr>
        <p:spPr>
          <a:xfrm>
            <a:off x="1465724" y="3967656"/>
            <a:ext cx="23447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Analog</a:t>
            </a:r>
          </a:p>
          <a:p>
            <a:pPr algn="ctr"/>
            <a:r>
              <a:rPr lang="en-US" sz="1200" b="1" dirty="0"/>
              <a:t>Measurements</a:t>
            </a:r>
          </a:p>
          <a:p>
            <a:pPr algn="ctr"/>
            <a:r>
              <a:rPr lang="en-US" sz="1200" b="1" dirty="0"/>
              <a:t>(Voltage, Current, Phase Factor)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/>
              <a:t>Phase #1 (V1, I1, ph1)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/>
              <a:t>Phase #2 (V2, I2, ph2)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518D22-B0FB-4196-9DA4-2B3AAAEFE886}"/>
              </a:ext>
            </a:extLst>
          </p:cNvPr>
          <p:cNvSpPr/>
          <p:nvPr/>
        </p:nvSpPr>
        <p:spPr>
          <a:xfrm>
            <a:off x="4539227" y="2429337"/>
            <a:ext cx="850865" cy="9144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RS-485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RS-232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B44B7A-DAA5-48EB-88F3-6458279D7A6F}"/>
              </a:ext>
            </a:extLst>
          </p:cNvPr>
          <p:cNvSpPr txBox="1"/>
          <p:nvPr/>
        </p:nvSpPr>
        <p:spPr>
          <a:xfrm>
            <a:off x="4068086" y="3525194"/>
            <a:ext cx="8104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2 x RS485</a:t>
            </a:r>
          </a:p>
          <a:p>
            <a:pPr algn="ctr"/>
            <a:r>
              <a:rPr lang="en-US" sz="1200" b="1" dirty="0"/>
              <a:t>interfaces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DD5F9B-1499-4BBF-B5F4-0EAF1558A4A9}"/>
              </a:ext>
            </a:extLst>
          </p:cNvPr>
          <p:cNvSpPr txBox="1"/>
          <p:nvPr/>
        </p:nvSpPr>
        <p:spPr>
          <a:xfrm>
            <a:off x="2832536" y="2047955"/>
            <a:ext cx="1343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x PZEM-16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7A44DC-9DB4-420F-B81C-475EA8A8EC75}"/>
              </a:ext>
            </a:extLst>
          </p:cNvPr>
          <p:cNvSpPr txBox="1"/>
          <p:nvPr/>
        </p:nvSpPr>
        <p:spPr>
          <a:xfrm>
            <a:off x="6199649" y="2057608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NodeMCU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8B916D-6284-45C0-8323-2E229A208E7C}"/>
              </a:ext>
            </a:extLst>
          </p:cNvPr>
          <p:cNvSpPr/>
          <p:nvPr/>
        </p:nvSpPr>
        <p:spPr>
          <a:xfrm>
            <a:off x="5815524" y="2429337"/>
            <a:ext cx="1545021" cy="9144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Processing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&amp; </a:t>
            </a:r>
            <a:r>
              <a:rPr lang="en-US" dirty="0" err="1">
                <a:solidFill>
                  <a:schemeClr val="tx1"/>
                </a:solidFill>
              </a:rPr>
              <a:t>WiFi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publishingv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286B8D6-88B3-4C2C-8293-B407ED172598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 flipV="1">
            <a:off x="4235668" y="2886537"/>
            <a:ext cx="303559" cy="3808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B19B5C9-B4A4-4D21-88AA-F14794D0B156}"/>
              </a:ext>
            </a:extLst>
          </p:cNvPr>
          <p:cNvCxnSpPr>
            <a:cxnSpLocks/>
            <a:stCxn id="10" idx="3"/>
            <a:endCxn id="16" idx="1"/>
          </p:cNvCxnSpPr>
          <p:nvPr/>
        </p:nvCxnSpPr>
        <p:spPr>
          <a:xfrm>
            <a:off x="5390092" y="2886537"/>
            <a:ext cx="425432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5C84D9F-41E3-4DC2-98F9-FAD73F284970}"/>
              </a:ext>
            </a:extLst>
          </p:cNvPr>
          <p:cNvSpPr txBox="1"/>
          <p:nvPr/>
        </p:nvSpPr>
        <p:spPr>
          <a:xfrm>
            <a:off x="5279188" y="3525193"/>
            <a:ext cx="8259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Sec RS232</a:t>
            </a:r>
          </a:p>
          <a:p>
            <a:pPr algn="ctr"/>
            <a:r>
              <a:rPr lang="en-US" sz="1200" b="1" dirty="0"/>
              <a:t>interface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D8AF860-7CF7-49CC-9FD9-4A1D2C342FA9}"/>
              </a:ext>
            </a:extLst>
          </p:cNvPr>
          <p:cNvSpPr/>
          <p:nvPr/>
        </p:nvSpPr>
        <p:spPr>
          <a:xfrm>
            <a:off x="7360545" y="1518380"/>
            <a:ext cx="961141" cy="65834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RF 433MHz</a:t>
            </a: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747CC64F-9E20-4DE1-8BB2-CBA93B9FEF0C}"/>
              </a:ext>
            </a:extLst>
          </p:cNvPr>
          <p:cNvCxnSpPr>
            <a:cxnSpLocks/>
            <a:stCxn id="16" idx="3"/>
            <a:endCxn id="37" idx="2"/>
          </p:cNvCxnSpPr>
          <p:nvPr/>
        </p:nvCxnSpPr>
        <p:spPr>
          <a:xfrm flipV="1">
            <a:off x="7360545" y="2176723"/>
            <a:ext cx="480571" cy="709814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2952351-92FB-4E46-A7A0-DCFBCB7BBFEC}"/>
              </a:ext>
            </a:extLst>
          </p:cNvPr>
          <p:cNvGrpSpPr/>
          <p:nvPr/>
        </p:nvGrpSpPr>
        <p:grpSpPr>
          <a:xfrm>
            <a:off x="7662438" y="1018702"/>
            <a:ext cx="357353" cy="483476"/>
            <a:chOff x="9716814" y="1022854"/>
            <a:chExt cx="357353" cy="483476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BB40D5F5-DB7D-45CE-8E0E-01A6B1332921}"/>
                </a:ext>
              </a:extLst>
            </p:cNvPr>
            <p:cNvCxnSpPr>
              <a:cxnSpLocks/>
            </p:cNvCxnSpPr>
            <p:nvPr/>
          </p:nvCxnSpPr>
          <p:spPr>
            <a:xfrm>
              <a:off x="9716814" y="1100959"/>
              <a:ext cx="173421" cy="13400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E0B0248-DC40-4510-A36F-FF2CBC1DE1FF}"/>
                </a:ext>
              </a:extLst>
            </p:cNvPr>
            <p:cNvCxnSpPr>
              <a:cxnSpLocks/>
            </p:cNvCxnSpPr>
            <p:nvPr/>
          </p:nvCxnSpPr>
          <p:spPr>
            <a:xfrm>
              <a:off x="9890235" y="1022854"/>
              <a:ext cx="0" cy="4834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7108F418-4D45-4E06-9A85-49F7BADE8A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00746" y="1100959"/>
              <a:ext cx="173421" cy="13400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545473A-DE75-4148-BF70-3A209AC2A4D3}"/>
              </a:ext>
            </a:extLst>
          </p:cNvPr>
          <p:cNvCxnSpPr/>
          <p:nvPr/>
        </p:nvCxnSpPr>
        <p:spPr>
          <a:xfrm flipV="1">
            <a:off x="8169286" y="1163810"/>
            <a:ext cx="310056" cy="67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0F60AFB-832E-4F63-B78C-3ABC98F0B4DB}"/>
              </a:ext>
            </a:extLst>
          </p:cNvPr>
          <p:cNvCxnSpPr>
            <a:cxnSpLocks/>
          </p:cNvCxnSpPr>
          <p:nvPr/>
        </p:nvCxnSpPr>
        <p:spPr>
          <a:xfrm>
            <a:off x="8132500" y="1341096"/>
            <a:ext cx="346842" cy="21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815D9493-937A-4198-BC11-3E2D048D0FEF}"/>
              </a:ext>
            </a:extLst>
          </p:cNvPr>
          <p:cNvSpPr/>
          <p:nvPr/>
        </p:nvSpPr>
        <p:spPr>
          <a:xfrm>
            <a:off x="7305166" y="3115204"/>
            <a:ext cx="110757" cy="1525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B2211F2-664D-4EE9-8F52-7AD021067599}"/>
              </a:ext>
            </a:extLst>
          </p:cNvPr>
          <p:cNvSpPr txBox="1"/>
          <p:nvPr/>
        </p:nvSpPr>
        <p:spPr>
          <a:xfrm>
            <a:off x="7835859" y="2337001"/>
            <a:ext cx="7875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err="1"/>
              <a:t>Pri</a:t>
            </a:r>
            <a:r>
              <a:rPr lang="en-US" sz="1200" b="1" dirty="0"/>
              <a:t> RS232</a:t>
            </a:r>
          </a:p>
          <a:p>
            <a:pPr algn="ctr"/>
            <a:r>
              <a:rPr lang="en-US" sz="1200" b="1" dirty="0"/>
              <a:t>interface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F80E0BE-6C80-4D0A-AAA2-25CDA8157929}"/>
              </a:ext>
            </a:extLst>
          </p:cNvPr>
          <p:cNvSpPr txBox="1"/>
          <p:nvPr/>
        </p:nvSpPr>
        <p:spPr>
          <a:xfrm>
            <a:off x="7402018" y="3052998"/>
            <a:ext cx="444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USB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FAA4C77-BAA2-496D-86E1-A091085B0229}"/>
              </a:ext>
            </a:extLst>
          </p:cNvPr>
          <p:cNvCxnSpPr>
            <a:stCxn id="9" idx="0"/>
          </p:cNvCxnSpPr>
          <p:nvPr/>
        </p:nvCxnSpPr>
        <p:spPr>
          <a:xfrm flipH="1" flipV="1">
            <a:off x="2422634" y="2974428"/>
            <a:ext cx="215462" cy="99322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564F0D49-8EDF-4999-91AF-4B266CAAD6D6}"/>
              </a:ext>
            </a:extLst>
          </p:cNvPr>
          <p:cNvCxnSpPr>
            <a:cxnSpLocks/>
          </p:cNvCxnSpPr>
          <p:nvPr/>
        </p:nvCxnSpPr>
        <p:spPr>
          <a:xfrm flipH="1" flipV="1">
            <a:off x="4396475" y="3025669"/>
            <a:ext cx="76850" cy="48424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73E15DE4-157D-4771-82C9-90690E093FF6}"/>
              </a:ext>
            </a:extLst>
          </p:cNvPr>
          <p:cNvCxnSpPr>
            <a:cxnSpLocks/>
          </p:cNvCxnSpPr>
          <p:nvPr/>
        </p:nvCxnSpPr>
        <p:spPr>
          <a:xfrm flipH="1" flipV="1">
            <a:off x="5589324" y="2989424"/>
            <a:ext cx="76850" cy="48424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F1C18D78-99CD-44B7-9B85-7FE1CE81308B}"/>
              </a:ext>
            </a:extLst>
          </p:cNvPr>
          <p:cNvSpPr/>
          <p:nvPr/>
        </p:nvSpPr>
        <p:spPr>
          <a:xfrm>
            <a:off x="9263068" y="1518380"/>
            <a:ext cx="961141" cy="65834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RF 433MHz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4ABD64B3-7F89-4BE9-A41B-31C8EC31431A}"/>
              </a:ext>
            </a:extLst>
          </p:cNvPr>
          <p:cNvGrpSpPr/>
          <p:nvPr/>
        </p:nvGrpSpPr>
        <p:grpSpPr>
          <a:xfrm>
            <a:off x="9564961" y="1018702"/>
            <a:ext cx="357353" cy="483476"/>
            <a:chOff x="9716814" y="1022854"/>
            <a:chExt cx="357353" cy="483476"/>
          </a:xfrm>
        </p:grpSpPr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41FCF3ED-C9BB-406E-9ECE-AC933A6E2755}"/>
                </a:ext>
              </a:extLst>
            </p:cNvPr>
            <p:cNvCxnSpPr>
              <a:cxnSpLocks/>
            </p:cNvCxnSpPr>
            <p:nvPr/>
          </p:nvCxnSpPr>
          <p:spPr>
            <a:xfrm>
              <a:off x="9716814" y="1100959"/>
              <a:ext cx="173421" cy="13400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474A445-9DF2-4B8A-B08E-9E548F762AB4}"/>
                </a:ext>
              </a:extLst>
            </p:cNvPr>
            <p:cNvCxnSpPr>
              <a:cxnSpLocks/>
            </p:cNvCxnSpPr>
            <p:nvPr/>
          </p:nvCxnSpPr>
          <p:spPr>
            <a:xfrm>
              <a:off x="9890235" y="1022854"/>
              <a:ext cx="0" cy="4834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22173951-40EB-4767-9863-1B4CA2FAB3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00746" y="1100959"/>
              <a:ext cx="173421" cy="13400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C8E14D9-FC77-494C-8E88-A8CD9CEAC9C1}"/>
              </a:ext>
            </a:extLst>
          </p:cNvPr>
          <p:cNvCxnSpPr>
            <a:cxnSpLocks/>
          </p:cNvCxnSpPr>
          <p:nvPr/>
        </p:nvCxnSpPr>
        <p:spPr>
          <a:xfrm>
            <a:off x="9105410" y="1163810"/>
            <a:ext cx="391234" cy="49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F772D782-1E63-41D4-A49C-B837D7A4FCBF}"/>
              </a:ext>
            </a:extLst>
          </p:cNvPr>
          <p:cNvCxnSpPr>
            <a:cxnSpLocks/>
          </p:cNvCxnSpPr>
          <p:nvPr/>
        </p:nvCxnSpPr>
        <p:spPr>
          <a:xfrm flipV="1">
            <a:off x="9124614" y="1355418"/>
            <a:ext cx="353637" cy="37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A4F48F98-7CDF-446D-BBD7-CE386CC08BDE}"/>
              </a:ext>
            </a:extLst>
          </p:cNvPr>
          <p:cNvSpPr/>
          <p:nvPr/>
        </p:nvSpPr>
        <p:spPr>
          <a:xfrm>
            <a:off x="10186811" y="1745162"/>
            <a:ext cx="110757" cy="1525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E161B0B-7C46-4168-956F-702887DBF1B5}"/>
              </a:ext>
            </a:extLst>
          </p:cNvPr>
          <p:cNvSpPr txBox="1"/>
          <p:nvPr/>
        </p:nvSpPr>
        <p:spPr>
          <a:xfrm>
            <a:off x="10283663" y="1682956"/>
            <a:ext cx="444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USB</a:t>
            </a:r>
          </a:p>
        </p:txBody>
      </p:sp>
      <p:pic>
        <p:nvPicPr>
          <p:cNvPr id="104" name="Picture 103">
            <a:extLst>
              <a:ext uri="{FF2B5EF4-FFF2-40B4-BE49-F238E27FC236}">
                <a16:creationId xmlns:a16="http://schemas.microsoft.com/office/drawing/2014/main" id="{4E1F2C6F-78AA-4A53-B402-2A33DFAAD7F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0451020" y="617846"/>
            <a:ext cx="1240625" cy="906143"/>
          </a:xfrm>
          <a:prstGeom prst="rect">
            <a:avLst/>
          </a:prstGeom>
        </p:spPr>
      </p:pic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876ED3C1-6BE6-41CB-A7EC-1824E17D147E}"/>
              </a:ext>
            </a:extLst>
          </p:cNvPr>
          <p:cNvCxnSpPr>
            <a:cxnSpLocks/>
            <a:stCxn id="102" idx="3"/>
            <a:endCxn id="104" idx="2"/>
          </p:cNvCxnSpPr>
          <p:nvPr/>
        </p:nvCxnSpPr>
        <p:spPr>
          <a:xfrm flipV="1">
            <a:off x="10728015" y="1523989"/>
            <a:ext cx="343318" cy="297467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" name="Picture 111">
            <a:extLst>
              <a:ext uri="{FF2B5EF4-FFF2-40B4-BE49-F238E27FC236}">
                <a16:creationId xmlns:a16="http://schemas.microsoft.com/office/drawing/2014/main" id="{063195D2-9BFA-45B9-A552-C18ED03DFB8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5571595" y="1795713"/>
            <a:ext cx="733995" cy="609600"/>
          </a:xfrm>
          <a:prstGeom prst="rect">
            <a:avLst/>
          </a:prstGeom>
        </p:spPr>
      </p:pic>
      <p:sp>
        <p:nvSpPr>
          <p:cNvPr id="113" name="TextBox 112">
            <a:extLst>
              <a:ext uri="{FF2B5EF4-FFF2-40B4-BE49-F238E27FC236}">
                <a16:creationId xmlns:a16="http://schemas.microsoft.com/office/drawing/2014/main" id="{B6576EE0-50FF-4CA1-8AE7-6BFA95092BC0}"/>
              </a:ext>
            </a:extLst>
          </p:cNvPr>
          <p:cNvSpPr txBox="1"/>
          <p:nvPr/>
        </p:nvSpPr>
        <p:spPr>
          <a:xfrm>
            <a:off x="1967279" y="7043112"/>
            <a:ext cx="565714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7" tooltip="http://way2h.blogspot.com/2013/02/how-to-check-who-else-connected-on-my.html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8" tooltip="https://creativecommons.org/licenses/by-sa/3.0/"/>
              </a:rPr>
              <a:t>CC BY-SA</a:t>
            </a:r>
            <a:endParaRPr lang="en-US" sz="900"/>
          </a:p>
        </p:txBody>
      </p: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1D9C0BB1-85C0-4613-A8C7-E43EB30435FE}"/>
              </a:ext>
            </a:extLst>
          </p:cNvPr>
          <p:cNvSpPr/>
          <p:nvPr/>
        </p:nvSpPr>
        <p:spPr>
          <a:xfrm>
            <a:off x="8219110" y="4423600"/>
            <a:ext cx="1481958" cy="75677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Thinger.io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IoT Service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1856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03BFEC5-9D6B-4C39-8503-11FCCBB664CD}"/>
              </a:ext>
            </a:extLst>
          </p:cNvPr>
          <p:cNvSpPr/>
          <p:nvPr/>
        </p:nvSpPr>
        <p:spPr>
          <a:xfrm>
            <a:off x="7064870" y="4631227"/>
            <a:ext cx="1305835" cy="78655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rgbClr val="C00000"/>
                </a:solidFill>
              </a:rPr>
              <a:t>myGlobals.cpp</a:t>
            </a:r>
          </a:p>
          <a:p>
            <a:r>
              <a:rPr lang="en-US" sz="800" dirty="0">
                <a:solidFill>
                  <a:schemeClr val="tx1"/>
                </a:solidFill>
              </a:rPr>
              <a:t>Defines &amp; exports:</a:t>
            </a:r>
          </a:p>
          <a:p>
            <a:pPr marL="171466" indent="-171455">
              <a:buFont typeface="Arial" panose="020B0604020202020204" pitchFamily="34" charset="0"/>
              <a:buChar char="•"/>
            </a:pPr>
            <a:r>
              <a:rPr lang="en-US" sz="800" b="1" dirty="0">
                <a:solidFill>
                  <a:schemeClr val="tx1"/>
                </a:solidFill>
              </a:rPr>
              <a:t>Global::</a:t>
            </a:r>
            <a:r>
              <a:rPr lang="en-US" sz="800" b="1" dirty="0" err="1">
                <a:solidFill>
                  <a:schemeClr val="tx1"/>
                </a:solidFill>
              </a:rPr>
              <a:t>myp</a:t>
            </a:r>
            <a:endParaRPr lang="en-US" sz="800" b="1" dirty="0">
              <a:solidFill>
                <a:schemeClr val="tx1"/>
              </a:solidFill>
            </a:endParaRPr>
          </a:p>
          <a:p>
            <a:pPr marL="11"/>
            <a:r>
              <a:rPr lang="en-US" sz="800" dirty="0">
                <a:solidFill>
                  <a:schemeClr val="tx1"/>
                </a:solidFill>
              </a:rPr>
              <a:t>Allocates &amp; exports:</a:t>
            </a:r>
            <a:endParaRPr lang="en-US" sz="800" b="1" dirty="0">
              <a:solidFill>
                <a:schemeClr val="tx1"/>
              </a:solidFill>
            </a:endParaRPr>
          </a:p>
          <a:p>
            <a:pPr marL="171466" indent="-171455">
              <a:buFont typeface="Arial" panose="020B0604020202020204" pitchFamily="34" charset="0"/>
              <a:buChar char="•"/>
            </a:pPr>
            <a:r>
              <a:rPr lang="en-US" sz="800" b="1" dirty="0">
                <a:solidFill>
                  <a:schemeClr val="tx1"/>
                </a:solidFill>
              </a:rPr>
              <a:t>NMP </a:t>
            </a:r>
            <a:r>
              <a:rPr lang="en-US" sz="800" b="1" dirty="0" err="1">
                <a:solidFill>
                  <a:schemeClr val="tx1"/>
                </a:solidFill>
              </a:rPr>
              <a:t>nmp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218F03-16E1-409E-A057-E334BAB2D158}"/>
              </a:ext>
            </a:extLst>
          </p:cNvPr>
          <p:cNvSpPr/>
          <p:nvPr/>
        </p:nvSpPr>
        <p:spPr>
          <a:xfrm>
            <a:off x="4241351" y="2344058"/>
            <a:ext cx="1340472" cy="53344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b="1" dirty="0">
                <a:solidFill>
                  <a:srgbClr val="C00000"/>
                </a:solidFill>
              </a:rPr>
              <a:t>myCliHandlers.cpp</a:t>
            </a:r>
          </a:p>
          <a:p>
            <a:r>
              <a:rPr lang="en-US" sz="900" dirty="0">
                <a:solidFill>
                  <a:schemeClr val="tx1"/>
                </a:solidFill>
              </a:rPr>
              <a:t>Exports:</a:t>
            </a:r>
          </a:p>
          <a:p>
            <a:pPr algn="ctr"/>
            <a:r>
              <a:rPr lang="en-US" sz="900" b="1" dirty="0" err="1">
                <a:solidFill>
                  <a:schemeClr val="tx1"/>
                </a:solidFill>
              </a:rPr>
              <a:t>mypTable</a:t>
            </a:r>
            <a:r>
              <a:rPr lang="en-US" sz="900" b="1" dirty="0">
                <a:solidFill>
                  <a:schemeClr val="tx1"/>
                </a:solidFill>
              </a:rPr>
              <a:t>[ ]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F218F03-16E1-409E-A057-E334BAB2D158}"/>
              </a:ext>
            </a:extLst>
          </p:cNvPr>
          <p:cNvSpPr/>
          <p:nvPr/>
        </p:nvSpPr>
        <p:spPr>
          <a:xfrm>
            <a:off x="5297123" y="625430"/>
            <a:ext cx="1597754" cy="9303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tx1"/>
                </a:solidFill>
              </a:rPr>
              <a:t>Allocates (used locally only):</a:t>
            </a:r>
          </a:p>
          <a:p>
            <a:pPr marL="171466" indent="-171455">
              <a:buFont typeface="Arial" panose="020B0604020202020204" pitchFamily="34" charset="0"/>
              <a:buChar char="•"/>
            </a:pPr>
            <a:r>
              <a:rPr lang="en-US" sz="800" b="1" dirty="0">
                <a:solidFill>
                  <a:schemeClr val="tx1"/>
                </a:solidFill>
              </a:rPr>
              <a:t>CLI :: cli</a:t>
            </a:r>
          </a:p>
          <a:p>
            <a:pPr marL="171466" indent="-171455">
              <a:buFont typeface="Arial" panose="020B0604020202020204" pitchFamily="34" charset="0"/>
              <a:buChar char="•"/>
            </a:pPr>
            <a:r>
              <a:rPr lang="en-US" sz="800" b="1" dirty="0">
                <a:solidFill>
                  <a:schemeClr val="tx1"/>
                </a:solidFill>
              </a:rPr>
              <a:t>EXE::exe</a:t>
            </a:r>
          </a:p>
          <a:p>
            <a:pPr marL="171466" indent="-171455">
              <a:buFont typeface="Arial" panose="020B0604020202020204" pitchFamily="34" charset="0"/>
              <a:buChar char="•"/>
            </a:pPr>
            <a:r>
              <a:rPr lang="en-US" sz="800" b="1" dirty="0">
                <a:solidFill>
                  <a:schemeClr val="tx1"/>
                </a:solidFill>
              </a:rPr>
              <a:t>EEP::</a:t>
            </a:r>
            <a:r>
              <a:rPr lang="en-US" sz="800" b="1" dirty="0" err="1">
                <a:solidFill>
                  <a:schemeClr val="tx1"/>
                </a:solidFill>
              </a:rPr>
              <a:t>eep</a:t>
            </a:r>
            <a:endParaRPr lang="en-US" sz="800" b="1" dirty="0">
              <a:solidFill>
                <a:schemeClr val="tx1"/>
              </a:solidFill>
            </a:endParaRPr>
          </a:p>
          <a:p>
            <a:pPr marL="171466" indent="-171455">
              <a:buFont typeface="Arial" panose="020B0604020202020204" pitchFamily="34" charset="0"/>
              <a:buChar char="•"/>
            </a:pPr>
            <a:r>
              <a:rPr lang="en-US" sz="800" b="1" dirty="0">
                <a:solidFill>
                  <a:schemeClr val="tx1"/>
                </a:solidFill>
              </a:rPr>
              <a:t>BUF::buffer</a:t>
            </a:r>
          </a:p>
          <a:p>
            <a:pPr marL="171466" indent="-171455">
              <a:buFont typeface="Arial" panose="020B0604020202020204" pitchFamily="34" charset="0"/>
              <a:buChar char="•"/>
            </a:pPr>
            <a:r>
              <a:rPr lang="en-US" sz="800" b="1" dirty="0" err="1">
                <a:solidFill>
                  <a:schemeClr val="tx1"/>
                </a:solidFill>
              </a:rPr>
              <a:t>TICsec</a:t>
            </a:r>
            <a:r>
              <a:rPr lang="en-US" sz="800" b="1" dirty="0">
                <a:solidFill>
                  <a:schemeClr val="tx1"/>
                </a:solidFill>
              </a:rPr>
              <a:t>::</a:t>
            </a:r>
            <a:r>
              <a:rPr lang="en-US" sz="800" b="1" dirty="0" err="1">
                <a:solidFill>
                  <a:schemeClr val="tx1"/>
                </a:solidFill>
              </a:rPr>
              <a:t>pr</a:t>
            </a:r>
            <a:r>
              <a:rPr lang="en-US" sz="800" b="1" dirty="0">
                <a:solidFill>
                  <a:schemeClr val="tx1"/>
                </a:solidFill>
              </a:rPr>
              <a:t>, </a:t>
            </a:r>
            <a:r>
              <a:rPr lang="en-US" sz="800" b="1" dirty="0" err="1">
                <a:solidFill>
                  <a:schemeClr val="tx1"/>
                </a:solidFill>
              </a:rPr>
              <a:t>streamTic</a:t>
            </a:r>
            <a:endParaRPr lang="en-US" sz="800" b="1" dirty="0">
              <a:solidFill>
                <a:schemeClr val="tx1"/>
              </a:solidFill>
            </a:endParaRPr>
          </a:p>
          <a:p>
            <a:pPr marL="171466" indent="-171455">
              <a:buFont typeface="Arial" panose="020B0604020202020204" pitchFamily="34" charset="0"/>
              <a:buChar char="•"/>
            </a:pPr>
            <a:r>
              <a:rPr lang="en-US" sz="800" b="1" dirty="0">
                <a:solidFill>
                  <a:schemeClr val="tx1"/>
                </a:solidFill>
              </a:rPr>
              <a:t>PROF::prof</a:t>
            </a:r>
          </a:p>
        </p:txBody>
      </p:sp>
      <p:cxnSp>
        <p:nvCxnSpPr>
          <p:cNvPr id="16" name="Connector: Curved 12">
            <a:extLst>
              <a:ext uri="{FF2B5EF4-FFF2-40B4-BE49-F238E27FC236}">
                <a16:creationId xmlns:a16="http://schemas.microsoft.com/office/drawing/2014/main" id="{B14E7B0E-AA5B-4199-92B2-2A33663F9FCB}"/>
              </a:ext>
            </a:extLst>
          </p:cNvPr>
          <p:cNvCxnSpPr>
            <a:cxnSpLocks/>
            <a:stCxn id="13" idx="2"/>
            <a:endCxn id="11" idx="0"/>
          </p:cNvCxnSpPr>
          <p:nvPr/>
        </p:nvCxnSpPr>
        <p:spPr>
          <a:xfrm rot="5400000">
            <a:off x="5109655" y="1357713"/>
            <a:ext cx="788278" cy="118441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1D08F2D1-4C5E-49B5-95FB-F7415EB0D281}"/>
              </a:ext>
            </a:extLst>
          </p:cNvPr>
          <p:cNvSpPr/>
          <p:nvPr/>
        </p:nvSpPr>
        <p:spPr>
          <a:xfrm>
            <a:off x="5009055" y="152643"/>
            <a:ext cx="31047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err="1"/>
              <a:t>PwrMonitor.ino</a:t>
            </a:r>
            <a:r>
              <a:rPr lang="en-US" sz="1600" b="1" dirty="0"/>
              <a:t> setup() and loop()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95EACBD2-99F0-4D46-977A-A8FA025FF6FB}"/>
              </a:ext>
            </a:extLst>
          </p:cNvPr>
          <p:cNvSpPr/>
          <p:nvPr/>
        </p:nvSpPr>
        <p:spPr>
          <a:xfrm>
            <a:off x="5675816" y="2034591"/>
            <a:ext cx="1343165" cy="9618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rgbClr val="C00000"/>
                </a:solidFill>
              </a:rPr>
              <a:t>myThinger.cpp</a:t>
            </a:r>
          </a:p>
          <a:p>
            <a:r>
              <a:rPr lang="en-US" sz="900" dirty="0">
                <a:solidFill>
                  <a:schemeClr val="tx1"/>
                </a:solidFill>
              </a:rPr>
              <a:t>Exports: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THING_STREAM()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THING_HANDLE()</a:t>
            </a:r>
          </a:p>
          <a:p>
            <a:pPr algn="ctr"/>
            <a:r>
              <a:rPr lang="en-US" sz="900" dirty="0" err="1">
                <a:solidFill>
                  <a:schemeClr val="tx1"/>
                </a:solidFill>
              </a:rPr>
              <a:t>notifyViaIFTTT</a:t>
            </a:r>
            <a:r>
              <a:rPr lang="en-US" sz="900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US" sz="900" dirty="0" err="1">
                <a:solidFill>
                  <a:schemeClr val="tx1"/>
                </a:solidFill>
              </a:rPr>
              <a:t>sendtoDropbox</a:t>
            </a:r>
            <a:r>
              <a:rPr lang="en-US" sz="900" dirty="0">
                <a:solidFill>
                  <a:schemeClr val="tx1"/>
                </a:solidFill>
              </a:rPr>
              <a:t>()</a:t>
            </a:r>
          </a:p>
          <a:p>
            <a:endParaRPr lang="en-US" sz="900" dirty="0">
              <a:solidFill>
                <a:srgbClr val="C00000"/>
              </a:solidFill>
            </a:endParaRPr>
          </a:p>
        </p:txBody>
      </p:sp>
      <p:cxnSp>
        <p:nvCxnSpPr>
          <p:cNvPr id="163" name="Connector: Curved 12">
            <a:extLst>
              <a:ext uri="{FF2B5EF4-FFF2-40B4-BE49-F238E27FC236}">
                <a16:creationId xmlns:a16="http://schemas.microsoft.com/office/drawing/2014/main" id="{B14E7B0E-AA5B-4199-92B2-2A33663F9FCB}"/>
              </a:ext>
            </a:extLst>
          </p:cNvPr>
          <p:cNvCxnSpPr>
            <a:cxnSpLocks/>
            <a:stCxn id="13" idx="2"/>
            <a:endCxn id="158" idx="0"/>
          </p:cNvCxnSpPr>
          <p:nvPr/>
        </p:nvCxnSpPr>
        <p:spPr>
          <a:xfrm rot="16200000" flipH="1">
            <a:off x="5982294" y="1669485"/>
            <a:ext cx="478811" cy="25139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B6B330FD-2BF5-44C7-9A3C-1CBBED4856F0}"/>
              </a:ext>
            </a:extLst>
          </p:cNvPr>
          <p:cNvSpPr txBox="1"/>
          <p:nvPr/>
        </p:nvSpPr>
        <p:spPr>
          <a:xfrm>
            <a:off x="3121740" y="6190808"/>
            <a:ext cx="107347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C00000"/>
                </a:solidFill>
              </a:rPr>
              <a:t>mgnClass.cpp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6B330FD-2BF5-44C7-9A3C-1CBBED4856F0}"/>
              </a:ext>
            </a:extLst>
          </p:cNvPr>
          <p:cNvSpPr txBox="1"/>
          <p:nvPr/>
        </p:nvSpPr>
        <p:spPr>
          <a:xfrm>
            <a:off x="10580235" y="4019521"/>
            <a:ext cx="1275748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C00000"/>
                </a:solidFill>
              </a:rPr>
              <a:t>L1 Library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C00000"/>
                </a:solidFill>
              </a:rPr>
              <a:t>cpuClass.cpp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C00000"/>
                </a:solidFill>
              </a:rPr>
              <a:t>bufClass.cpp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C00000"/>
                </a:solidFill>
              </a:rPr>
              <a:t>cliClass.cpp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C00000"/>
                </a:solidFill>
              </a:rPr>
              <a:t>eepClass.cpp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C00000"/>
                </a:solidFill>
              </a:rPr>
              <a:t>nmpClass.cpp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C00000"/>
                </a:solidFill>
              </a:rPr>
              <a:t>ticClass.cpp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C00000"/>
                </a:solidFill>
              </a:rPr>
              <a:t>mgnClass.cpp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93BD6E9-B2FD-4F2F-B23D-B890D07A35F3}"/>
              </a:ext>
            </a:extLst>
          </p:cNvPr>
          <p:cNvSpPr txBox="1"/>
          <p:nvPr/>
        </p:nvSpPr>
        <p:spPr>
          <a:xfrm>
            <a:off x="8645323" y="6190808"/>
            <a:ext cx="10361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err="1">
                <a:solidFill>
                  <a:schemeClr val="accent6">
                    <a:lumMod val="75000"/>
                  </a:schemeClr>
                </a:solidFill>
              </a:rPr>
              <a:t>externIO.h</a:t>
            </a:r>
            <a:endParaRPr lang="en-US" sz="105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90" name="Straight Connector 289"/>
          <p:cNvCxnSpPr/>
          <p:nvPr/>
        </p:nvCxnSpPr>
        <p:spPr>
          <a:xfrm flipV="1">
            <a:off x="802336" y="6208702"/>
            <a:ext cx="10081156" cy="206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B6B330FD-2BF5-44C7-9A3C-1CBBED4856F0}"/>
              </a:ext>
            </a:extLst>
          </p:cNvPr>
          <p:cNvSpPr txBox="1"/>
          <p:nvPr/>
        </p:nvSpPr>
        <p:spPr>
          <a:xfrm>
            <a:off x="10537981" y="3019497"/>
            <a:ext cx="1436559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C00000"/>
                </a:solidFill>
              </a:rPr>
              <a:t>L2 Library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C00000"/>
                </a:solidFill>
              </a:rPr>
              <a:t>OneWire.cpp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C00000"/>
                </a:solidFill>
              </a:rPr>
              <a:t>ds18Class.cpp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C00000"/>
                </a:solidFill>
              </a:rPr>
              <a:t>SimpleDHT22.cpp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B6B330FD-2BF5-44C7-9A3C-1CBBED4856F0}"/>
              </a:ext>
            </a:extLst>
          </p:cNvPr>
          <p:cNvSpPr txBox="1"/>
          <p:nvPr/>
        </p:nvSpPr>
        <p:spPr>
          <a:xfrm>
            <a:off x="10526671" y="1831161"/>
            <a:ext cx="1436559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>
                <a:solidFill>
                  <a:schemeClr val="accent6">
                    <a:lumMod val="75000"/>
                  </a:schemeClr>
                </a:solidFill>
              </a:rPr>
              <a:t>externIO.h</a:t>
            </a:r>
            <a:r>
              <a:rPr lang="en-US" sz="1050" dirty="0">
                <a:solidFill>
                  <a:schemeClr val="accent6">
                    <a:lumMod val="75000"/>
                  </a:schemeClr>
                </a:solidFill>
              </a:rPr>
              <a:t> declares: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 err="1">
                <a:solidFill>
                  <a:schemeClr val="accent6">
                    <a:lumMod val="75000"/>
                  </a:schemeClr>
                </a:solidFill>
              </a:rPr>
              <a:t>cpu</a:t>
            </a:r>
            <a:endParaRPr lang="en-US" sz="1050" dirty="0">
              <a:solidFill>
                <a:schemeClr val="accent6">
                  <a:lumMod val="7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accent6">
                    <a:lumMod val="75000"/>
                  </a:schemeClr>
                </a:solidFill>
              </a:rPr>
              <a:t>cli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accent6">
                    <a:lumMod val="75000"/>
                  </a:schemeClr>
                </a:solidFill>
              </a:rPr>
              <a:t>exe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 err="1">
                <a:solidFill>
                  <a:schemeClr val="accent6">
                    <a:lumMod val="75000"/>
                  </a:schemeClr>
                </a:solidFill>
              </a:rPr>
              <a:t>eep</a:t>
            </a:r>
            <a:endParaRPr lang="en-US" sz="1050" dirty="0">
              <a:solidFill>
                <a:schemeClr val="accent6">
                  <a:lumMod val="7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accent6">
                    <a:lumMod val="75000"/>
                  </a:schemeClr>
                </a:solidFill>
              </a:rPr>
              <a:t>server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9111916" y="638982"/>
            <a:ext cx="2016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GKE Dec 2nd, </a:t>
            </a:r>
            <a:r>
              <a:rPr lang="en-US" dirty="0"/>
              <a:t>2019 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F218F03-16E1-409E-A057-E334BAB2D158}"/>
              </a:ext>
            </a:extLst>
          </p:cNvPr>
          <p:cNvSpPr/>
          <p:nvPr/>
        </p:nvSpPr>
        <p:spPr>
          <a:xfrm>
            <a:off x="7542339" y="2328557"/>
            <a:ext cx="1758293" cy="6909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rgbClr val="C00000"/>
                </a:solidFill>
              </a:rPr>
              <a:t>CommonCLI.cpp (in </a:t>
            </a:r>
            <a:r>
              <a:rPr lang="en-US" sz="900" dirty="0" err="1">
                <a:solidFill>
                  <a:srgbClr val="C00000"/>
                </a:solidFill>
              </a:rPr>
              <a:t>Lw</a:t>
            </a:r>
            <a:r>
              <a:rPr lang="en-US" sz="900" dirty="0">
                <a:solidFill>
                  <a:srgbClr val="C00000"/>
                </a:solidFill>
              </a:rPr>
              <a:t>)</a:t>
            </a:r>
          </a:p>
          <a:p>
            <a:r>
              <a:rPr lang="en-US" sz="900" dirty="0">
                <a:solidFill>
                  <a:schemeClr val="tx1"/>
                </a:solidFill>
              </a:rPr>
              <a:t>Exports: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b="1" dirty="0" err="1">
                <a:solidFill>
                  <a:schemeClr val="tx1"/>
                </a:solidFill>
              </a:rPr>
              <a:t>cmnTable</a:t>
            </a:r>
            <a:r>
              <a:rPr lang="en-US" sz="900" b="1" dirty="0">
                <a:solidFill>
                  <a:schemeClr val="tx1"/>
                </a:solidFill>
              </a:rPr>
              <a:t>[ 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inkParms2cmnTable()</a:t>
            </a:r>
          </a:p>
        </p:txBody>
      </p:sp>
      <p:cxnSp>
        <p:nvCxnSpPr>
          <p:cNvPr id="49" name="Connector: Curved 12">
            <a:extLst>
              <a:ext uri="{FF2B5EF4-FFF2-40B4-BE49-F238E27FC236}">
                <a16:creationId xmlns:a16="http://schemas.microsoft.com/office/drawing/2014/main" id="{B14E7B0E-AA5B-4199-92B2-2A33663F9FCB}"/>
              </a:ext>
            </a:extLst>
          </p:cNvPr>
          <p:cNvCxnSpPr>
            <a:cxnSpLocks/>
            <a:stCxn id="13" idx="2"/>
            <a:endCxn id="48" idx="0"/>
          </p:cNvCxnSpPr>
          <p:nvPr/>
        </p:nvCxnSpPr>
        <p:spPr>
          <a:xfrm rot="16200000" flipH="1">
            <a:off x="6872355" y="779425"/>
            <a:ext cx="772777" cy="232548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95EACBD2-99F0-4D46-977A-A8FA025FF6FB}"/>
              </a:ext>
            </a:extLst>
          </p:cNvPr>
          <p:cNvSpPr/>
          <p:nvPr/>
        </p:nvSpPr>
        <p:spPr>
          <a:xfrm>
            <a:off x="4319225" y="4465932"/>
            <a:ext cx="1468028" cy="14896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rgbClr val="C00000"/>
                </a:solidFill>
              </a:rPr>
              <a:t>myEngClasses.cpp</a:t>
            </a:r>
          </a:p>
          <a:p>
            <a:r>
              <a:rPr lang="en-US" sz="800" dirty="0">
                <a:solidFill>
                  <a:schemeClr val="tx1"/>
                </a:solidFill>
              </a:rPr>
              <a:t>Defines &amp; exports: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b="1" dirty="0">
                <a:solidFill>
                  <a:schemeClr val="tx1"/>
                </a:solidFill>
              </a:rPr>
              <a:t>PZENG::</a:t>
            </a:r>
            <a:r>
              <a:rPr lang="en-US" sz="800" b="1" dirty="0" err="1">
                <a:solidFill>
                  <a:schemeClr val="tx1"/>
                </a:solidFill>
              </a:rPr>
              <a:t>eng</a:t>
            </a:r>
            <a:endParaRPr lang="en-US" sz="800" b="1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b="1" dirty="0">
                <a:solidFill>
                  <a:schemeClr val="tx1"/>
                </a:solidFill>
              </a:rPr>
              <a:t>VWSTATS::</a:t>
            </a:r>
            <a:r>
              <a:rPr lang="en-US" sz="800" b="1" dirty="0" err="1">
                <a:solidFill>
                  <a:schemeClr val="tx1"/>
                </a:solidFill>
              </a:rPr>
              <a:t>shortT</a:t>
            </a:r>
            <a:r>
              <a:rPr lang="en-US" sz="800" b="1" dirty="0">
                <a:solidFill>
                  <a:schemeClr val="tx1"/>
                </a:solidFill>
              </a:rPr>
              <a:t>, </a:t>
            </a:r>
            <a:r>
              <a:rPr lang="en-US" sz="800" b="1" dirty="0" err="1">
                <a:solidFill>
                  <a:schemeClr val="tx1"/>
                </a:solidFill>
              </a:rPr>
              <a:t>longT</a:t>
            </a:r>
            <a:endParaRPr lang="en-US" sz="800" b="1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b="1" dirty="0">
                <a:solidFill>
                  <a:schemeClr val="tx1"/>
                </a:solidFill>
              </a:rPr>
              <a:t>ALARM::</a:t>
            </a:r>
            <a:r>
              <a:rPr lang="en-US" sz="800" b="1" dirty="0" err="1">
                <a:solidFill>
                  <a:schemeClr val="tx1"/>
                </a:solidFill>
              </a:rPr>
              <a:t>alm</a:t>
            </a:r>
            <a:endParaRPr lang="en-US" sz="800" b="1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b="1" dirty="0">
                <a:solidFill>
                  <a:schemeClr val="tx1"/>
                </a:solidFill>
              </a:rPr>
              <a:t>TMBASE::</a:t>
            </a:r>
            <a:r>
              <a:rPr lang="en-US" sz="800" b="1" dirty="0" err="1">
                <a:solidFill>
                  <a:schemeClr val="tx1"/>
                </a:solidFill>
              </a:rPr>
              <a:t>tmb</a:t>
            </a:r>
            <a:endParaRPr lang="en-US" sz="800" b="1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b="1" dirty="0" err="1">
                <a:solidFill>
                  <a:schemeClr val="tx1"/>
                </a:solidFill>
              </a:rPr>
              <a:t>TOCsec</a:t>
            </a:r>
            <a:r>
              <a:rPr lang="en-US" sz="800" b="1" dirty="0">
                <a:solidFill>
                  <a:schemeClr val="tx1"/>
                </a:solidFill>
              </a:rPr>
              <a:t>::</a:t>
            </a:r>
            <a:r>
              <a:rPr lang="en-US" sz="800" b="1" dirty="0" err="1">
                <a:solidFill>
                  <a:schemeClr val="tx1"/>
                </a:solidFill>
              </a:rPr>
              <a:t>ticMin</a:t>
            </a:r>
            <a:r>
              <a:rPr lang="en-US" sz="800" b="1" dirty="0">
                <a:solidFill>
                  <a:schemeClr val="tx1"/>
                </a:solidFill>
              </a:rPr>
              <a:t>, </a:t>
            </a:r>
            <a:r>
              <a:rPr lang="en-US" sz="800" b="1" dirty="0" err="1">
                <a:solidFill>
                  <a:schemeClr val="tx1"/>
                </a:solidFill>
              </a:rPr>
              <a:t>ticHr</a:t>
            </a:r>
            <a:endParaRPr lang="en-US" sz="800" b="1" dirty="0">
              <a:solidFill>
                <a:schemeClr val="tx1"/>
              </a:solidFill>
            </a:endParaRPr>
          </a:p>
          <a:p>
            <a:r>
              <a:rPr lang="en-US" sz="800" dirty="0">
                <a:solidFill>
                  <a:schemeClr val="tx1"/>
                </a:solidFill>
              </a:rPr>
              <a:t>Allocates &amp; exports</a:t>
            </a:r>
            <a:r>
              <a:rPr lang="en-US" sz="800" b="1" dirty="0">
                <a:solidFill>
                  <a:schemeClr val="tx1"/>
                </a:solidFill>
              </a:rPr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b="1" dirty="0">
                <a:solidFill>
                  <a:schemeClr val="tx1"/>
                </a:solidFill>
              </a:rPr>
              <a:t>CPU </a:t>
            </a:r>
            <a:r>
              <a:rPr lang="en-US" sz="800" dirty="0" err="1">
                <a:solidFill>
                  <a:schemeClr val="tx1"/>
                </a:solidFill>
              </a:rPr>
              <a:t>cpu</a:t>
            </a:r>
            <a:endParaRPr lang="en-US" sz="800" dirty="0">
              <a:solidFill>
                <a:schemeClr val="tx1"/>
              </a:solidFill>
            </a:endParaRPr>
          </a:p>
          <a:p>
            <a:pPr marL="171455" indent="-171455">
              <a:buFont typeface="Arial" panose="020B0604020202020204" pitchFamily="34" charset="0"/>
              <a:buChar char="•"/>
            </a:pPr>
            <a:r>
              <a:rPr lang="en-US" sz="800" b="1" dirty="0">
                <a:solidFill>
                  <a:schemeClr val="tx1"/>
                </a:solidFill>
              </a:rPr>
              <a:t>OLED </a:t>
            </a:r>
            <a:r>
              <a:rPr lang="en-US" sz="800" dirty="0" err="1">
                <a:solidFill>
                  <a:schemeClr val="tx1"/>
                </a:solidFill>
              </a:rPr>
              <a:t>oled</a:t>
            </a:r>
            <a:endParaRPr lang="en-US" sz="800" dirty="0">
              <a:solidFill>
                <a:schemeClr val="tx1"/>
              </a:solidFill>
            </a:endParaRPr>
          </a:p>
          <a:p>
            <a:pPr marL="171455" indent="-171455">
              <a:buFont typeface="Arial" panose="020B0604020202020204" pitchFamily="34" charset="0"/>
              <a:buChar char="•"/>
            </a:pPr>
            <a:r>
              <a:rPr lang="en-US" sz="800" b="1" dirty="0">
                <a:solidFill>
                  <a:schemeClr val="tx1"/>
                </a:solidFill>
              </a:rPr>
              <a:t>PZ16 </a:t>
            </a:r>
            <a:r>
              <a:rPr lang="en-US" sz="800" dirty="0" err="1">
                <a:solidFill>
                  <a:schemeClr val="tx1"/>
                </a:solidFill>
              </a:rPr>
              <a:t>pz</a:t>
            </a:r>
            <a:r>
              <a:rPr lang="en-US" sz="800" dirty="0">
                <a:solidFill>
                  <a:schemeClr val="tx1"/>
                </a:solidFill>
              </a:rPr>
              <a:t>( </a:t>
            </a:r>
            <a:r>
              <a:rPr lang="en-US" sz="800" dirty="0" err="1">
                <a:solidFill>
                  <a:schemeClr val="tx1"/>
                </a:solidFill>
              </a:rPr>
              <a:t>cpu</a:t>
            </a:r>
            <a:r>
              <a:rPr lang="en-US" sz="800" dirty="0">
                <a:solidFill>
                  <a:schemeClr val="tx1"/>
                </a:solidFill>
              </a:rPr>
              <a:t>, </a:t>
            </a:r>
            <a:r>
              <a:rPr lang="en-US" sz="800" dirty="0" err="1">
                <a:solidFill>
                  <a:schemeClr val="tx1"/>
                </a:solidFill>
              </a:rPr>
              <a:t>oled</a:t>
            </a:r>
            <a:r>
              <a:rPr lang="en-US" sz="800" dirty="0">
                <a:solidFill>
                  <a:schemeClr val="tx1"/>
                </a:solidFill>
              </a:rPr>
              <a:t> )</a:t>
            </a:r>
          </a:p>
        </p:txBody>
      </p: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F9F1DBBA-69CA-4C44-AEB7-4F4D4FE3A05A}"/>
              </a:ext>
            </a:extLst>
          </p:cNvPr>
          <p:cNvCxnSpPr>
            <a:cxnSpLocks/>
          </p:cNvCxnSpPr>
          <p:nvPr/>
        </p:nvCxnSpPr>
        <p:spPr>
          <a:xfrm>
            <a:off x="2321741" y="3078243"/>
            <a:ext cx="7756557" cy="78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823A448-3D69-4311-B491-7866E9551256}"/>
              </a:ext>
            </a:extLst>
          </p:cNvPr>
          <p:cNvCxnSpPr>
            <a:cxnSpLocks/>
          </p:cNvCxnSpPr>
          <p:nvPr/>
        </p:nvCxnSpPr>
        <p:spPr>
          <a:xfrm>
            <a:off x="2363808" y="4098070"/>
            <a:ext cx="7756557" cy="78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13B4BE8B-2BD6-4A51-A582-D542F6406897}"/>
              </a:ext>
            </a:extLst>
          </p:cNvPr>
          <p:cNvSpPr/>
          <p:nvPr/>
        </p:nvSpPr>
        <p:spPr>
          <a:xfrm>
            <a:off x="8506044" y="3302431"/>
            <a:ext cx="1211743" cy="6620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rgbClr val="C00000"/>
                </a:solidFill>
              </a:rPr>
              <a:t>SimpleSTA.cpp (in </a:t>
            </a:r>
            <a:r>
              <a:rPr lang="en-US" sz="900" dirty="0" err="1">
                <a:solidFill>
                  <a:srgbClr val="C00000"/>
                </a:solidFill>
              </a:rPr>
              <a:t>Lw</a:t>
            </a:r>
            <a:r>
              <a:rPr lang="en-US" sz="900" dirty="0">
                <a:solidFill>
                  <a:srgbClr val="C00000"/>
                </a:solidFill>
              </a:rPr>
              <a:t>)</a:t>
            </a:r>
          </a:p>
        </p:txBody>
      </p:sp>
      <p:cxnSp>
        <p:nvCxnSpPr>
          <p:cNvPr id="112" name="Connector: Curved 12">
            <a:extLst>
              <a:ext uri="{FF2B5EF4-FFF2-40B4-BE49-F238E27FC236}">
                <a16:creationId xmlns:a16="http://schemas.microsoft.com/office/drawing/2014/main" id="{EDF8FE5E-9E13-4497-82D8-88013602789F}"/>
              </a:ext>
            </a:extLst>
          </p:cNvPr>
          <p:cNvCxnSpPr>
            <a:cxnSpLocks/>
            <a:stCxn id="48" idx="2"/>
            <a:endCxn id="7" idx="0"/>
          </p:cNvCxnSpPr>
          <p:nvPr/>
        </p:nvCxnSpPr>
        <p:spPr>
          <a:xfrm rot="5400000">
            <a:off x="7263772" y="3473512"/>
            <a:ext cx="1611731" cy="703698"/>
          </a:xfrm>
          <a:prstGeom prst="curved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86ECAB70-8BF9-4DE4-B2AE-C63EAFE7B0F3}"/>
              </a:ext>
            </a:extLst>
          </p:cNvPr>
          <p:cNvGrpSpPr/>
          <p:nvPr/>
        </p:nvGrpSpPr>
        <p:grpSpPr>
          <a:xfrm>
            <a:off x="3658475" y="3302431"/>
            <a:ext cx="3745881" cy="662006"/>
            <a:chOff x="4195211" y="3836403"/>
            <a:chExt cx="3745881" cy="662006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2BB8B909-2D1E-4803-9666-F00A4E221CB0}"/>
                </a:ext>
              </a:extLst>
            </p:cNvPr>
            <p:cNvSpPr/>
            <p:nvPr/>
          </p:nvSpPr>
          <p:spPr>
            <a:xfrm>
              <a:off x="4195211" y="3837235"/>
              <a:ext cx="1281626" cy="66117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b="1" dirty="0">
                  <a:solidFill>
                    <a:srgbClr val="C00000"/>
                  </a:solidFill>
                </a:rPr>
                <a:t>mySupport.cpp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800" dirty="0" err="1">
                  <a:solidFill>
                    <a:schemeClr val="tx1"/>
                  </a:solidFill>
                </a:rPr>
                <a:t>TICsec</a:t>
              </a:r>
              <a:r>
                <a:rPr lang="en-US" sz="800" dirty="0">
                  <a:solidFill>
                    <a:schemeClr val="tx1"/>
                  </a:solidFill>
                </a:rPr>
                <a:t>::</a:t>
              </a:r>
              <a:r>
                <a:rPr lang="en-US" sz="800" dirty="0" err="1">
                  <a:solidFill>
                    <a:schemeClr val="tx1"/>
                  </a:solidFill>
                </a:rPr>
                <a:t>secTic</a:t>
              </a:r>
              <a:endParaRPr lang="en-US" sz="800" dirty="0">
                <a:solidFill>
                  <a:schemeClr val="tx1"/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800" dirty="0" err="1">
                  <a:solidFill>
                    <a:schemeClr val="tx1"/>
                  </a:solidFill>
                </a:rPr>
                <a:t>reportVAP</a:t>
              </a:r>
              <a:r>
                <a:rPr lang="en-US" sz="800" dirty="0">
                  <a:solidFill>
                    <a:schemeClr val="tx1"/>
                  </a:solidFill>
                </a:rPr>
                <a:t>()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800" dirty="0" err="1">
                  <a:solidFill>
                    <a:schemeClr val="tx1"/>
                  </a:solidFill>
                </a:rPr>
                <a:t>isSimulON</a:t>
              </a:r>
              <a:r>
                <a:rPr lang="en-US" sz="800" dirty="0">
                  <a:solidFill>
                    <a:schemeClr val="tx1"/>
                  </a:solidFill>
                </a:rPr>
                <a:t>()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800" dirty="0" err="1">
                  <a:solidFill>
                    <a:schemeClr val="tx1"/>
                  </a:solidFill>
                </a:rPr>
                <a:t>isNotifyON</a:t>
              </a:r>
              <a:r>
                <a:rPr lang="en-US" sz="800" dirty="0">
                  <a:solidFill>
                    <a:schemeClr val="tx1"/>
                  </a:solidFill>
                </a:rPr>
                <a:t>()</a:t>
              </a:r>
              <a:endParaRPr lang="en-US" sz="900" dirty="0">
                <a:solidFill>
                  <a:srgbClr val="C00000"/>
                </a:solidFill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F13448F-88D2-41E6-B032-D81033906188}"/>
                </a:ext>
              </a:extLst>
            </p:cNvPr>
            <p:cNvSpPr/>
            <p:nvPr/>
          </p:nvSpPr>
          <p:spPr>
            <a:xfrm>
              <a:off x="5435188" y="3836403"/>
              <a:ext cx="1219612" cy="66200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800" dirty="0" err="1">
                  <a:solidFill>
                    <a:schemeClr val="tx1"/>
                  </a:solidFill>
                </a:rPr>
                <a:t>setAnyMegParm</a:t>
              </a:r>
              <a:r>
                <a:rPr lang="en-US" sz="800" dirty="0">
                  <a:solidFill>
                    <a:schemeClr val="tx1"/>
                  </a:solidFill>
                </a:rPr>
                <a:t>()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800" dirty="0" err="1">
                  <a:solidFill>
                    <a:schemeClr val="tx1"/>
                  </a:solidFill>
                </a:rPr>
                <a:t>setAnyEEParm</a:t>
              </a:r>
              <a:r>
                <a:rPr lang="en-US" sz="800" dirty="0">
                  <a:solidFill>
                    <a:schemeClr val="tx1"/>
                  </a:solidFill>
                </a:rPr>
                <a:t>()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800" dirty="0" err="1">
                  <a:solidFill>
                    <a:schemeClr val="tx1"/>
                  </a:solidFill>
                </a:rPr>
                <a:t>getAllState</a:t>
              </a:r>
              <a:r>
                <a:rPr lang="en-US" sz="800" dirty="0">
                  <a:solidFill>
                    <a:schemeClr val="tx1"/>
                  </a:solidFill>
                </a:rPr>
                <a:t>()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800" dirty="0" err="1">
                  <a:solidFill>
                    <a:schemeClr val="tx1"/>
                  </a:solidFill>
                </a:rPr>
                <a:t>showMegAllParms</a:t>
              </a:r>
              <a:r>
                <a:rPr lang="en-US" sz="800" dirty="0">
                  <a:solidFill>
                    <a:schemeClr val="tx1"/>
                  </a:solidFill>
                </a:rPr>
                <a:t>()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9232FDC-5FE7-4176-A945-0633659786E7}"/>
                </a:ext>
              </a:extLst>
            </p:cNvPr>
            <p:cNvSpPr/>
            <p:nvPr/>
          </p:nvSpPr>
          <p:spPr>
            <a:xfrm>
              <a:off x="6654800" y="3836403"/>
              <a:ext cx="1286292" cy="66200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800" dirty="0" err="1">
                  <a:solidFill>
                    <a:schemeClr val="tx1"/>
                  </a:solidFill>
                </a:rPr>
                <a:t>readSimulPhase</a:t>
              </a:r>
              <a:r>
                <a:rPr lang="en-US" sz="800" dirty="0">
                  <a:solidFill>
                    <a:schemeClr val="tx1"/>
                  </a:solidFill>
                </a:rPr>
                <a:t>()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800" dirty="0" err="1">
                  <a:solidFill>
                    <a:schemeClr val="tx1"/>
                  </a:solidFill>
                </a:rPr>
                <a:t>getSimulPhase</a:t>
              </a:r>
              <a:endParaRPr lang="en-US" sz="800" dirty="0">
                <a:solidFill>
                  <a:schemeClr val="tx1"/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800" dirty="0" err="1">
                  <a:solidFill>
                    <a:schemeClr val="tx1"/>
                  </a:solidFill>
                </a:rPr>
                <a:t>refreshState</a:t>
              </a:r>
              <a:r>
                <a:rPr lang="en-US" sz="800" dirty="0">
                  <a:solidFill>
                    <a:schemeClr val="tx1"/>
                  </a:solidFill>
                </a:rPr>
                <a:t>()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8" name="Connector: Curved 12">
            <a:extLst>
              <a:ext uri="{FF2B5EF4-FFF2-40B4-BE49-F238E27FC236}">
                <a16:creationId xmlns:a16="http://schemas.microsoft.com/office/drawing/2014/main" id="{E7429FD7-4B2F-4CC1-945A-5B00616ABCA2}"/>
              </a:ext>
            </a:extLst>
          </p:cNvPr>
          <p:cNvCxnSpPr>
            <a:cxnSpLocks/>
            <a:stCxn id="11" idx="2"/>
            <a:endCxn id="31" idx="0"/>
          </p:cNvCxnSpPr>
          <p:nvPr/>
        </p:nvCxnSpPr>
        <p:spPr>
          <a:xfrm rot="16200000" flipH="1">
            <a:off x="4997460" y="2791633"/>
            <a:ext cx="424924" cy="596671"/>
          </a:xfrm>
          <a:prstGeom prst="curved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Curved 12">
            <a:extLst>
              <a:ext uri="{FF2B5EF4-FFF2-40B4-BE49-F238E27FC236}">
                <a16:creationId xmlns:a16="http://schemas.microsoft.com/office/drawing/2014/main" id="{BDB4CC57-895F-4F85-AAB2-4AAC007CE27E}"/>
              </a:ext>
            </a:extLst>
          </p:cNvPr>
          <p:cNvCxnSpPr>
            <a:cxnSpLocks/>
            <a:stCxn id="158" idx="2"/>
            <a:endCxn id="31" idx="0"/>
          </p:cNvCxnSpPr>
          <p:nvPr/>
        </p:nvCxnSpPr>
        <p:spPr>
          <a:xfrm rot="5400000">
            <a:off x="5774857" y="2729888"/>
            <a:ext cx="305945" cy="839141"/>
          </a:xfrm>
          <a:prstGeom prst="curved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Curved 12">
            <a:extLst>
              <a:ext uri="{FF2B5EF4-FFF2-40B4-BE49-F238E27FC236}">
                <a16:creationId xmlns:a16="http://schemas.microsoft.com/office/drawing/2014/main" id="{AE097C2A-FF8F-4A9A-B189-5A791EDB9470}"/>
              </a:ext>
            </a:extLst>
          </p:cNvPr>
          <p:cNvCxnSpPr>
            <a:cxnSpLocks/>
            <a:stCxn id="31" idx="2"/>
            <a:endCxn id="7" idx="0"/>
          </p:cNvCxnSpPr>
          <p:nvPr/>
        </p:nvCxnSpPr>
        <p:spPr>
          <a:xfrm rot="16200000" flipH="1">
            <a:off x="6279628" y="3193067"/>
            <a:ext cx="666790" cy="2209530"/>
          </a:xfrm>
          <a:prstGeom prst="curved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26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CAAB3FF-AEA5-48CB-8AC4-01CC65520E43}"/>
              </a:ext>
            </a:extLst>
          </p:cNvPr>
          <p:cNvSpPr/>
          <p:nvPr/>
        </p:nvSpPr>
        <p:spPr>
          <a:xfrm>
            <a:off x="3136052" y="1642531"/>
            <a:ext cx="2343575" cy="12564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setup()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Init OLED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Init </a:t>
            </a:r>
            <a:r>
              <a:rPr lang="en-US" sz="800" dirty="0" err="1">
                <a:solidFill>
                  <a:schemeClr val="tx1"/>
                </a:solidFill>
              </a:rPr>
              <a:t>Parms</a:t>
            </a:r>
            <a:endParaRPr lang="en-US" sz="8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Init CLI Tables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Wait for RETURN or BUTTON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Setup </a:t>
            </a:r>
            <a:r>
              <a:rPr lang="en-US" sz="800" dirty="0" err="1">
                <a:solidFill>
                  <a:schemeClr val="tx1"/>
                </a:solidFill>
              </a:rPr>
              <a:t>WiFi</a:t>
            </a:r>
            <a:endParaRPr lang="en-US" sz="8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Setup OTA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Setup </a:t>
            </a:r>
            <a:r>
              <a:rPr lang="en-US" sz="800" dirty="0" err="1">
                <a:solidFill>
                  <a:schemeClr val="tx1"/>
                </a:solidFill>
              </a:rPr>
              <a:t>Thinger</a:t>
            </a:r>
            <a:endParaRPr lang="en-US" sz="8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Setup EEPROM parameters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6500E46-FF9D-439B-B8A7-E8D42B72C523}"/>
              </a:ext>
            </a:extLst>
          </p:cNvPr>
          <p:cNvSpPr/>
          <p:nvPr/>
        </p:nvSpPr>
        <p:spPr>
          <a:xfrm>
            <a:off x="3136052" y="3376929"/>
            <a:ext cx="2343575" cy="12564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</a:rPr>
              <a:t>stdLoop</a:t>
            </a:r>
            <a:r>
              <a:rPr lang="en-US" sz="1400" b="1" dirty="0">
                <a:solidFill>
                  <a:schemeClr val="tx1"/>
                </a:solidFill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Handle OTA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On cli ready,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Handle CLI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On </a:t>
            </a:r>
            <a:r>
              <a:rPr lang="en-US" sz="800" dirty="0" err="1">
                <a:solidFill>
                  <a:schemeClr val="tx1"/>
                </a:solidFill>
              </a:rPr>
              <a:t>secTic</a:t>
            </a:r>
            <a:r>
              <a:rPr lang="en-US" sz="800" dirty="0">
                <a:solidFill>
                  <a:schemeClr val="tx1"/>
                </a:solidFill>
              </a:rPr>
              <a:t>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Read phases #1 &amp; #2 alternating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Compute short term stats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Compute long term stats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Check for Alarms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B5A8CD8-15DD-4530-9635-E4DAC0764A1B}"/>
              </a:ext>
            </a:extLst>
          </p:cNvPr>
          <p:cNvSpPr/>
          <p:nvPr/>
        </p:nvSpPr>
        <p:spPr>
          <a:xfrm>
            <a:off x="3136050" y="4697308"/>
            <a:ext cx="2343575" cy="10363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If </a:t>
            </a:r>
            <a:r>
              <a:rPr lang="en-US" sz="800" dirty="0" err="1">
                <a:solidFill>
                  <a:schemeClr val="tx1"/>
                </a:solidFill>
              </a:rPr>
              <a:t>WiFi</a:t>
            </a:r>
            <a:r>
              <a:rPr lang="en-US" sz="800" dirty="0">
                <a:solidFill>
                  <a:schemeClr val="tx1"/>
                </a:solidFill>
              </a:rPr>
              <a:t> OK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Send to Dropbox periodically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Check for alarms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Send notifications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Handle </a:t>
            </a:r>
            <a:r>
              <a:rPr lang="en-US" sz="800" dirty="0" err="1">
                <a:solidFill>
                  <a:schemeClr val="tx1"/>
                </a:solidFill>
              </a:rPr>
              <a:t>Thinger</a:t>
            </a:r>
            <a:endParaRPr lang="en-US" sz="8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Else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Reconnect </a:t>
            </a:r>
            <a:r>
              <a:rPr lang="en-US" sz="800" dirty="0" err="1">
                <a:solidFill>
                  <a:schemeClr val="tx1"/>
                </a:solidFill>
              </a:rPr>
              <a:t>WiFi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98DE0F6-3BE1-4659-B84F-56C159527B97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4307838" y="934719"/>
            <a:ext cx="2" cy="707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2644EF5-DD55-4469-B3B3-BCC2E486A40C}"/>
              </a:ext>
            </a:extLst>
          </p:cNvPr>
          <p:cNvCxnSpPr>
            <a:cxnSpLocks/>
            <a:stCxn id="2" idx="2"/>
            <a:endCxn id="28" idx="0"/>
          </p:cNvCxnSpPr>
          <p:nvPr/>
        </p:nvCxnSpPr>
        <p:spPr>
          <a:xfrm flipH="1">
            <a:off x="4307838" y="2898986"/>
            <a:ext cx="2" cy="123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8E76799F-9506-4E39-B03E-D19DDE1B5A75}"/>
              </a:ext>
            </a:extLst>
          </p:cNvPr>
          <p:cNvSpPr/>
          <p:nvPr/>
        </p:nvSpPr>
        <p:spPr>
          <a:xfrm>
            <a:off x="4183660" y="3022245"/>
            <a:ext cx="248356" cy="2314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48C6235F-9EB2-46BB-87E3-1E1524531C4A}"/>
              </a:ext>
            </a:extLst>
          </p:cNvPr>
          <p:cNvCxnSpPr>
            <a:cxnSpLocks/>
            <a:stCxn id="4" idx="2"/>
            <a:endCxn id="28" idx="2"/>
          </p:cNvCxnSpPr>
          <p:nvPr/>
        </p:nvCxnSpPr>
        <p:spPr>
          <a:xfrm rot="5400000" flipH="1">
            <a:off x="2947913" y="4373705"/>
            <a:ext cx="2595671" cy="124178"/>
          </a:xfrm>
          <a:prstGeom prst="bentConnector4">
            <a:avLst>
              <a:gd name="adj1" fmla="val -8807"/>
              <a:gd name="adj2" fmla="val 1127726"/>
            </a:avLst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2FDED2B-DB99-4496-A53C-C5C46A133B9B}"/>
              </a:ext>
            </a:extLst>
          </p:cNvPr>
          <p:cNvCxnSpPr>
            <a:cxnSpLocks/>
            <a:stCxn id="28" idx="4"/>
            <a:endCxn id="3" idx="0"/>
          </p:cNvCxnSpPr>
          <p:nvPr/>
        </p:nvCxnSpPr>
        <p:spPr>
          <a:xfrm>
            <a:off x="4307838" y="3253670"/>
            <a:ext cx="2" cy="123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DF9B64DE-AAC4-4136-B318-59C816F14C49}"/>
              </a:ext>
            </a:extLst>
          </p:cNvPr>
          <p:cNvSpPr/>
          <p:nvPr/>
        </p:nvSpPr>
        <p:spPr>
          <a:xfrm>
            <a:off x="5353750" y="4131734"/>
            <a:ext cx="623149" cy="1185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AF2DBE22-7B5C-4137-A9FA-9AD141918F8D}"/>
              </a:ext>
            </a:extLst>
          </p:cNvPr>
          <p:cNvSpPr/>
          <p:nvPr/>
        </p:nvSpPr>
        <p:spPr>
          <a:xfrm>
            <a:off x="5353750" y="4323292"/>
            <a:ext cx="2191743" cy="1185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lowchart: Document 51">
            <a:extLst>
              <a:ext uri="{FF2B5EF4-FFF2-40B4-BE49-F238E27FC236}">
                <a16:creationId xmlns:a16="http://schemas.microsoft.com/office/drawing/2014/main" id="{CDD0D6F8-65F3-4F03-8BEF-60504E8AE607}"/>
              </a:ext>
            </a:extLst>
          </p:cNvPr>
          <p:cNvSpPr/>
          <p:nvPr/>
        </p:nvSpPr>
        <p:spPr>
          <a:xfrm>
            <a:off x="5976899" y="4037861"/>
            <a:ext cx="938107" cy="795866"/>
          </a:xfrm>
          <a:prstGeom prst="flowChartDocumen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Measurements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err="1">
                <a:solidFill>
                  <a:schemeClr val="tx1"/>
                </a:solidFill>
              </a:rPr>
              <a:t>vap</a:t>
            </a:r>
            <a:r>
              <a:rPr lang="en-US" sz="800" dirty="0">
                <a:solidFill>
                  <a:schemeClr val="tx1"/>
                </a:solidFill>
              </a:rPr>
              <a:t>[1]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err="1">
                <a:solidFill>
                  <a:schemeClr val="tx1"/>
                </a:solidFill>
              </a:rPr>
              <a:t>Vap</a:t>
            </a:r>
            <a:r>
              <a:rPr lang="en-US" sz="800" dirty="0">
                <a:solidFill>
                  <a:schemeClr val="tx1"/>
                </a:solidFill>
              </a:rPr>
              <a:t>[2]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err="1">
                <a:solidFill>
                  <a:schemeClr val="tx1"/>
                </a:solidFill>
              </a:rPr>
              <a:t>Vap</a:t>
            </a:r>
            <a:r>
              <a:rPr lang="en-US" sz="800" dirty="0">
                <a:solidFill>
                  <a:schemeClr val="tx1"/>
                </a:solidFill>
              </a:rPr>
              <a:t>[1+2]</a:t>
            </a:r>
          </a:p>
        </p:txBody>
      </p:sp>
      <p:sp>
        <p:nvSpPr>
          <p:cNvPr id="56" name="Flowchart: Document 55">
            <a:extLst>
              <a:ext uri="{FF2B5EF4-FFF2-40B4-BE49-F238E27FC236}">
                <a16:creationId xmlns:a16="http://schemas.microsoft.com/office/drawing/2014/main" id="{15B77272-4D34-43E3-A736-7B46CDDC3C36}"/>
              </a:ext>
            </a:extLst>
          </p:cNvPr>
          <p:cNvSpPr/>
          <p:nvPr/>
        </p:nvSpPr>
        <p:spPr>
          <a:xfrm>
            <a:off x="7545494" y="4190999"/>
            <a:ext cx="873760" cy="1007533"/>
          </a:xfrm>
          <a:prstGeom prst="flowChartDocumen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Statistics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err="1">
                <a:solidFill>
                  <a:schemeClr val="tx1"/>
                </a:solidFill>
              </a:rPr>
              <a:t>Vmin</a:t>
            </a:r>
            <a:endParaRPr lang="en-US" sz="8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err="1">
                <a:solidFill>
                  <a:schemeClr val="tx1"/>
                </a:solidFill>
              </a:rPr>
              <a:t>Vavg</a:t>
            </a:r>
            <a:endParaRPr lang="en-US" sz="8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err="1">
                <a:solidFill>
                  <a:schemeClr val="tx1"/>
                </a:solidFill>
              </a:rPr>
              <a:t>Wavg</a:t>
            </a:r>
            <a:endParaRPr lang="en-US" sz="8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err="1">
                <a:solidFill>
                  <a:schemeClr val="tx1"/>
                </a:solidFill>
              </a:rPr>
              <a:t>Wmax</a:t>
            </a:r>
            <a:endParaRPr lang="en-US" sz="8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kWh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3096AF9-6526-4657-B2D6-D56330BF6B1C}"/>
              </a:ext>
            </a:extLst>
          </p:cNvPr>
          <p:cNvSpPr/>
          <p:nvPr/>
        </p:nvSpPr>
        <p:spPr>
          <a:xfrm>
            <a:off x="7003655" y="3117724"/>
            <a:ext cx="1415599" cy="5184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</a:rPr>
              <a:t>Thinger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F32A808A-523C-40C8-9139-E2B54A5C4BA3}"/>
              </a:ext>
            </a:extLst>
          </p:cNvPr>
          <p:cNvCxnSpPr>
            <a:cxnSpLocks/>
            <a:stCxn id="60" idx="6"/>
            <a:endCxn id="57" idx="1"/>
          </p:cNvCxnSpPr>
          <p:nvPr/>
        </p:nvCxnSpPr>
        <p:spPr>
          <a:xfrm flipV="1">
            <a:off x="4941709" y="3376929"/>
            <a:ext cx="2061946" cy="1990902"/>
          </a:xfrm>
          <a:prstGeom prst="bentConnector3">
            <a:avLst>
              <a:gd name="adj1" fmla="val 396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3A5B8081-DC74-4DFA-9D3F-8AF42007B4EF}"/>
              </a:ext>
            </a:extLst>
          </p:cNvPr>
          <p:cNvSpPr/>
          <p:nvPr/>
        </p:nvSpPr>
        <p:spPr>
          <a:xfrm>
            <a:off x="4845753" y="5321298"/>
            <a:ext cx="95956" cy="930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0C77BFE-1E4D-4336-B5EA-657D6B08E9E8}"/>
              </a:ext>
            </a:extLst>
          </p:cNvPr>
          <p:cNvSpPr/>
          <p:nvPr/>
        </p:nvSpPr>
        <p:spPr>
          <a:xfrm>
            <a:off x="6969788" y="2484788"/>
            <a:ext cx="1449464" cy="5184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</a:rPr>
              <a:t>Cli</a:t>
            </a:r>
            <a:r>
              <a:rPr lang="en-US" sz="1400" b="1" dirty="0">
                <a:solidFill>
                  <a:schemeClr val="tx1"/>
                </a:solidFill>
              </a:rPr>
              <a:t> Handlers</a:t>
            </a:r>
          </a:p>
        </p:txBody>
      </p: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4A1CED2B-8440-4F50-A8DB-E8C4857CB7A3}"/>
              </a:ext>
            </a:extLst>
          </p:cNvPr>
          <p:cNvCxnSpPr>
            <a:cxnSpLocks/>
            <a:stCxn id="68" idx="6"/>
            <a:endCxn id="64" idx="1"/>
          </p:cNvCxnSpPr>
          <p:nvPr/>
        </p:nvCxnSpPr>
        <p:spPr>
          <a:xfrm flipV="1">
            <a:off x="4941707" y="2743993"/>
            <a:ext cx="2028081" cy="1158626"/>
          </a:xfrm>
          <a:prstGeom prst="bentConnector3">
            <a:avLst>
              <a:gd name="adj1" fmla="val 346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028C97F1-05CC-4F31-9FB9-9C26FC374D0C}"/>
              </a:ext>
            </a:extLst>
          </p:cNvPr>
          <p:cNvSpPr/>
          <p:nvPr/>
        </p:nvSpPr>
        <p:spPr>
          <a:xfrm>
            <a:off x="4845751" y="3856086"/>
            <a:ext cx="95956" cy="930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922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>
            <a:extLst>
              <a:ext uri="{FF2B5EF4-FFF2-40B4-BE49-F238E27FC236}">
                <a16:creationId xmlns:a16="http://schemas.microsoft.com/office/drawing/2014/main" id="{BCEE889A-6FB0-4BBB-A8DC-6BF434C3ADEE}"/>
              </a:ext>
            </a:extLst>
          </p:cNvPr>
          <p:cNvGrpSpPr/>
          <p:nvPr/>
        </p:nvGrpSpPr>
        <p:grpSpPr>
          <a:xfrm>
            <a:off x="8469851" y="2280878"/>
            <a:ext cx="2205039" cy="1466856"/>
            <a:chOff x="8439149" y="2133594"/>
            <a:chExt cx="2205039" cy="146685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18960F5-328F-4B8E-A191-700A9105A79E}"/>
                </a:ext>
              </a:extLst>
            </p:cNvPr>
            <p:cNvSpPr/>
            <p:nvPr/>
          </p:nvSpPr>
          <p:spPr>
            <a:xfrm>
              <a:off x="8439149" y="2533650"/>
              <a:ext cx="2205039" cy="10668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rgbClr val="FF0000"/>
                </a:solidFill>
              </a:endParaRPr>
            </a:p>
            <a:p>
              <a:pPr algn="ctr"/>
              <a:r>
                <a:rPr lang="en-US" b="1" dirty="0" err="1">
                  <a:solidFill>
                    <a:srgbClr val="FF0000"/>
                  </a:solidFill>
                </a:rPr>
                <a:t>NodeMCU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6B720CF-2544-45B6-83E6-4C96F2DD8580}"/>
                </a:ext>
              </a:extLst>
            </p:cNvPr>
            <p:cNvGrpSpPr/>
            <p:nvPr/>
          </p:nvGrpSpPr>
          <p:grpSpPr>
            <a:xfrm rot="16200000">
              <a:off x="9077322" y="1593953"/>
              <a:ext cx="933456" cy="2012737"/>
              <a:chOff x="8772523" y="1673438"/>
              <a:chExt cx="933456" cy="2012737"/>
            </a:xfrm>
          </p:grpSpPr>
          <p:sp>
            <p:nvSpPr>
              <p:cNvPr id="11" name="Arrow: Right 10">
                <a:extLst>
                  <a:ext uri="{FF2B5EF4-FFF2-40B4-BE49-F238E27FC236}">
                    <a16:creationId xmlns:a16="http://schemas.microsoft.com/office/drawing/2014/main" id="{6BB3378F-442F-40B0-9A84-AF6F61D8A4A9}"/>
                  </a:ext>
                </a:extLst>
              </p:cNvPr>
              <p:cNvSpPr/>
              <p:nvPr/>
            </p:nvSpPr>
            <p:spPr>
              <a:xfrm>
                <a:off x="8772523" y="1673438"/>
                <a:ext cx="933456" cy="258319"/>
              </a:xfrm>
              <a:prstGeom prst="rightArrow">
                <a:avLst>
                  <a:gd name="adj1" fmla="val 100000"/>
                  <a:gd name="adj2" fmla="val 22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b="1" dirty="0">
                    <a:solidFill>
                      <a:schemeClr val="tx1"/>
                    </a:solidFill>
                  </a:rPr>
                  <a:t>D1-GPIO5-SCL</a:t>
                </a:r>
              </a:p>
            </p:txBody>
          </p:sp>
          <p:sp>
            <p:nvSpPr>
              <p:cNvPr id="12" name="Arrow: Right 11">
                <a:extLst>
                  <a:ext uri="{FF2B5EF4-FFF2-40B4-BE49-F238E27FC236}">
                    <a16:creationId xmlns:a16="http://schemas.microsoft.com/office/drawing/2014/main" id="{3FC515C8-B6E8-4774-8FAF-ACDCD065667E}"/>
                  </a:ext>
                </a:extLst>
              </p:cNvPr>
              <p:cNvSpPr/>
              <p:nvPr/>
            </p:nvSpPr>
            <p:spPr>
              <a:xfrm>
                <a:off x="8772523" y="1926137"/>
                <a:ext cx="924216" cy="258319"/>
              </a:xfrm>
              <a:prstGeom prst="rightArrow">
                <a:avLst>
                  <a:gd name="adj1" fmla="val 100000"/>
                  <a:gd name="adj2" fmla="val 22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b="1" dirty="0">
                    <a:solidFill>
                      <a:schemeClr val="tx1"/>
                    </a:solidFill>
                  </a:rPr>
                  <a:t>D2-GPIO4-SDA</a:t>
                </a:r>
              </a:p>
            </p:txBody>
          </p:sp>
          <p:sp>
            <p:nvSpPr>
              <p:cNvPr id="13" name="Arrow: Right 12">
                <a:extLst>
                  <a:ext uri="{FF2B5EF4-FFF2-40B4-BE49-F238E27FC236}">
                    <a16:creationId xmlns:a16="http://schemas.microsoft.com/office/drawing/2014/main" id="{DFA91CFC-E106-4259-A363-587B91622364}"/>
                  </a:ext>
                </a:extLst>
              </p:cNvPr>
              <p:cNvSpPr/>
              <p:nvPr/>
            </p:nvSpPr>
            <p:spPr>
              <a:xfrm>
                <a:off x="8772523" y="2418675"/>
                <a:ext cx="924216" cy="258319"/>
              </a:xfrm>
              <a:prstGeom prst="rightArrow">
                <a:avLst>
                  <a:gd name="adj1" fmla="val 100000"/>
                  <a:gd name="adj2" fmla="val 22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b="1" dirty="0">
                    <a:solidFill>
                      <a:schemeClr val="tx1"/>
                    </a:solidFill>
                  </a:rPr>
                  <a:t>D6-GPIO12-SEN</a:t>
                </a:r>
              </a:p>
            </p:txBody>
          </p:sp>
          <p:sp>
            <p:nvSpPr>
              <p:cNvPr id="14" name="Arrow: Right 13">
                <a:extLst>
                  <a:ext uri="{FF2B5EF4-FFF2-40B4-BE49-F238E27FC236}">
                    <a16:creationId xmlns:a16="http://schemas.microsoft.com/office/drawing/2014/main" id="{6BD261DD-E794-4B06-8F42-0EDF147C2511}"/>
                  </a:ext>
                </a:extLst>
              </p:cNvPr>
              <p:cNvSpPr/>
              <p:nvPr/>
            </p:nvSpPr>
            <p:spPr>
              <a:xfrm>
                <a:off x="8772523" y="2678143"/>
                <a:ext cx="924216" cy="258319"/>
              </a:xfrm>
              <a:prstGeom prst="rightArrow">
                <a:avLst>
                  <a:gd name="adj1" fmla="val 100000"/>
                  <a:gd name="adj2" fmla="val 22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b="1" dirty="0">
                    <a:solidFill>
                      <a:schemeClr val="tx1"/>
                    </a:solidFill>
                  </a:rPr>
                  <a:t>D7-GPIO13-RxD</a:t>
                </a:r>
              </a:p>
            </p:txBody>
          </p:sp>
          <p:sp>
            <p:nvSpPr>
              <p:cNvPr id="15" name="Arrow: Right 14">
                <a:extLst>
                  <a:ext uri="{FF2B5EF4-FFF2-40B4-BE49-F238E27FC236}">
                    <a16:creationId xmlns:a16="http://schemas.microsoft.com/office/drawing/2014/main" id="{8A64DC18-AC53-4274-9681-DDC76F5602C0}"/>
                  </a:ext>
                </a:extLst>
              </p:cNvPr>
              <p:cNvSpPr/>
              <p:nvPr/>
            </p:nvSpPr>
            <p:spPr>
              <a:xfrm>
                <a:off x="8772523" y="2934106"/>
                <a:ext cx="924216" cy="241220"/>
              </a:xfrm>
              <a:prstGeom prst="rightArrow">
                <a:avLst>
                  <a:gd name="adj1" fmla="val 100000"/>
                  <a:gd name="adj2" fmla="val 22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b="1" dirty="0">
                    <a:solidFill>
                      <a:schemeClr val="tx1"/>
                    </a:solidFill>
                  </a:rPr>
                  <a:t>D8-GPIO15-TxD</a:t>
                </a:r>
              </a:p>
            </p:txBody>
          </p:sp>
          <p:sp>
            <p:nvSpPr>
              <p:cNvPr id="16" name="Arrow: Right 15">
                <a:extLst>
                  <a:ext uri="{FF2B5EF4-FFF2-40B4-BE49-F238E27FC236}">
                    <a16:creationId xmlns:a16="http://schemas.microsoft.com/office/drawing/2014/main" id="{6A455CDE-D73D-4A91-B120-891956820EE3}"/>
                  </a:ext>
                </a:extLst>
              </p:cNvPr>
              <p:cNvSpPr/>
              <p:nvPr/>
            </p:nvSpPr>
            <p:spPr>
              <a:xfrm>
                <a:off x="8772523" y="3170681"/>
                <a:ext cx="924216" cy="258319"/>
              </a:xfrm>
              <a:prstGeom prst="rightArrow">
                <a:avLst>
                  <a:gd name="adj1" fmla="val 100000"/>
                  <a:gd name="adj2" fmla="val 22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b="1" dirty="0">
                    <a:solidFill>
                      <a:schemeClr val="tx1"/>
                    </a:solidFill>
                  </a:rPr>
                  <a:t>RxD-GPIO13</a:t>
                </a:r>
              </a:p>
            </p:txBody>
          </p:sp>
          <p:sp>
            <p:nvSpPr>
              <p:cNvPr id="17" name="Arrow: Right 16">
                <a:extLst>
                  <a:ext uri="{FF2B5EF4-FFF2-40B4-BE49-F238E27FC236}">
                    <a16:creationId xmlns:a16="http://schemas.microsoft.com/office/drawing/2014/main" id="{5F073259-6469-4848-BCCE-E2A6A446BE5E}"/>
                  </a:ext>
                </a:extLst>
              </p:cNvPr>
              <p:cNvSpPr/>
              <p:nvPr/>
            </p:nvSpPr>
            <p:spPr>
              <a:xfrm>
                <a:off x="8772523" y="3427856"/>
                <a:ext cx="924216" cy="258319"/>
              </a:xfrm>
              <a:prstGeom prst="rightArrow">
                <a:avLst>
                  <a:gd name="adj1" fmla="val 100000"/>
                  <a:gd name="adj2" fmla="val 22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b="1" dirty="0">
                    <a:solidFill>
                      <a:schemeClr val="tx1"/>
                    </a:solidFill>
                  </a:rPr>
                  <a:t>TxD-GPIO15</a:t>
                </a:r>
              </a:p>
            </p:txBody>
          </p:sp>
        </p:grp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C6E2FD6-1A5D-40AA-A2F4-E8F11A2821CA}"/>
              </a:ext>
            </a:extLst>
          </p:cNvPr>
          <p:cNvGrpSpPr/>
          <p:nvPr/>
        </p:nvGrpSpPr>
        <p:grpSpPr>
          <a:xfrm>
            <a:off x="7072098" y="2295665"/>
            <a:ext cx="1145139" cy="1304785"/>
            <a:chOff x="6905625" y="2295665"/>
            <a:chExt cx="1145139" cy="1304785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D33A66B-1C6F-4492-B3C7-DB097F17D692}"/>
                </a:ext>
              </a:extLst>
            </p:cNvPr>
            <p:cNvSpPr/>
            <p:nvPr/>
          </p:nvSpPr>
          <p:spPr>
            <a:xfrm>
              <a:off x="6905625" y="2533650"/>
              <a:ext cx="1145139" cy="10668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rgbClr val="FF0000"/>
                </a:solidFill>
              </a:endParaRPr>
            </a:p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OLED</a:t>
              </a:r>
            </a:p>
          </p:txBody>
        </p:sp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C6DD7338-97D5-460D-BEBB-27CE22B8ADBB}"/>
                </a:ext>
              </a:extLst>
            </p:cNvPr>
            <p:cNvSpPr/>
            <p:nvPr/>
          </p:nvSpPr>
          <p:spPr>
            <a:xfrm rot="16200000">
              <a:off x="7380123" y="2399870"/>
              <a:ext cx="466728" cy="258319"/>
            </a:xfrm>
            <a:prstGeom prst="rightArrow">
              <a:avLst>
                <a:gd name="adj1" fmla="val 100000"/>
                <a:gd name="adj2" fmla="val 22000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SCL</a:t>
              </a:r>
            </a:p>
          </p:txBody>
        </p:sp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B280E565-7B2E-428D-A399-26BA25D9F425}"/>
                </a:ext>
              </a:extLst>
            </p:cNvPr>
            <p:cNvSpPr/>
            <p:nvPr/>
          </p:nvSpPr>
          <p:spPr>
            <a:xfrm rot="16200000">
              <a:off x="7637442" y="2404490"/>
              <a:ext cx="457488" cy="258319"/>
            </a:xfrm>
            <a:prstGeom prst="rightArrow">
              <a:avLst>
                <a:gd name="adj1" fmla="val 100000"/>
                <a:gd name="adj2" fmla="val 22000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SDA</a:t>
              </a:r>
            </a:p>
          </p:txBody>
        </p:sp>
        <p:sp>
          <p:nvSpPr>
            <p:cNvPr id="22" name="Arrow: Right 21">
              <a:extLst>
                <a:ext uri="{FF2B5EF4-FFF2-40B4-BE49-F238E27FC236}">
                  <a16:creationId xmlns:a16="http://schemas.microsoft.com/office/drawing/2014/main" id="{1070F838-DF7E-4AE4-B0B0-F8B8A8A2A697}"/>
                </a:ext>
              </a:extLst>
            </p:cNvPr>
            <p:cNvSpPr/>
            <p:nvPr/>
          </p:nvSpPr>
          <p:spPr>
            <a:xfrm rot="16200000">
              <a:off x="6869189" y="2399870"/>
              <a:ext cx="466729" cy="258319"/>
            </a:xfrm>
            <a:prstGeom prst="rightArrow">
              <a:avLst>
                <a:gd name="adj1" fmla="val 100000"/>
                <a:gd name="adj2" fmla="val 22000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GND</a:t>
              </a:r>
            </a:p>
          </p:txBody>
        </p:sp>
        <p:sp>
          <p:nvSpPr>
            <p:cNvPr id="23" name="Arrow: Right 22">
              <a:extLst>
                <a:ext uri="{FF2B5EF4-FFF2-40B4-BE49-F238E27FC236}">
                  <a16:creationId xmlns:a16="http://schemas.microsoft.com/office/drawing/2014/main" id="{6AAD5495-447E-489B-A4A3-8314F9E0D9FA}"/>
                </a:ext>
              </a:extLst>
            </p:cNvPr>
            <p:cNvSpPr/>
            <p:nvPr/>
          </p:nvSpPr>
          <p:spPr>
            <a:xfrm rot="16200000">
              <a:off x="7126508" y="2404490"/>
              <a:ext cx="457489" cy="258319"/>
            </a:xfrm>
            <a:prstGeom prst="rightArrow">
              <a:avLst>
                <a:gd name="adj1" fmla="val 100000"/>
                <a:gd name="adj2" fmla="val 22000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VCC</a:t>
              </a:r>
            </a:p>
          </p:txBody>
        </p:sp>
      </p:grp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0BA31016-6636-4979-BD1B-9CD1961B6CA2}"/>
              </a:ext>
            </a:extLst>
          </p:cNvPr>
          <p:cNvCxnSpPr>
            <a:stCxn id="20" idx="3"/>
            <a:endCxn id="11" idx="3"/>
          </p:cNvCxnSpPr>
          <p:nvPr/>
        </p:nvCxnSpPr>
        <p:spPr>
          <a:xfrm rot="5400000" flipH="1" flipV="1">
            <a:off x="8231358" y="1829481"/>
            <a:ext cx="14788" cy="917583"/>
          </a:xfrm>
          <a:prstGeom prst="bentConnector3">
            <a:avLst>
              <a:gd name="adj1" fmla="val 3224378"/>
            </a:avLst>
          </a:prstGeom>
          <a:ln w="1905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7FC5772F-8949-4D36-85C4-61B7BF7D412A}"/>
              </a:ext>
            </a:extLst>
          </p:cNvPr>
          <p:cNvCxnSpPr>
            <a:cxnSpLocks/>
            <a:stCxn id="21" idx="3"/>
            <a:endCxn id="12" idx="3"/>
          </p:cNvCxnSpPr>
          <p:nvPr/>
        </p:nvCxnSpPr>
        <p:spPr>
          <a:xfrm rot="5400000" flipH="1" flipV="1">
            <a:off x="8484057" y="1838721"/>
            <a:ext cx="14788" cy="917583"/>
          </a:xfrm>
          <a:prstGeom prst="bentConnector3">
            <a:avLst>
              <a:gd name="adj1" fmla="val 2708128"/>
            </a:avLst>
          </a:prstGeom>
          <a:ln w="1905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98D40D56-C403-4ABB-BD22-A1EAE00F2CA1}"/>
              </a:ext>
            </a:extLst>
          </p:cNvPr>
          <p:cNvSpPr/>
          <p:nvPr/>
        </p:nvSpPr>
        <p:spPr>
          <a:xfrm>
            <a:off x="5297078" y="2509624"/>
            <a:ext cx="1402801" cy="1066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TXS101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21B9F24-EF79-4680-8345-6E5EC18E263D}"/>
              </a:ext>
            </a:extLst>
          </p:cNvPr>
          <p:cNvGrpSpPr/>
          <p:nvPr/>
        </p:nvGrpSpPr>
        <p:grpSpPr>
          <a:xfrm>
            <a:off x="5359371" y="2271637"/>
            <a:ext cx="1285088" cy="466731"/>
            <a:chOff x="5024818" y="2295662"/>
            <a:chExt cx="1285088" cy="466731"/>
          </a:xfrm>
        </p:grpSpPr>
        <p:sp>
          <p:nvSpPr>
            <p:cNvPr id="32" name="Arrow: Right 31">
              <a:extLst>
                <a:ext uri="{FF2B5EF4-FFF2-40B4-BE49-F238E27FC236}">
                  <a16:creationId xmlns:a16="http://schemas.microsoft.com/office/drawing/2014/main" id="{555C06F5-6908-413D-ABC0-3021511B8AE1}"/>
                </a:ext>
              </a:extLst>
            </p:cNvPr>
            <p:cNvSpPr/>
            <p:nvPr/>
          </p:nvSpPr>
          <p:spPr>
            <a:xfrm rot="16200000">
              <a:off x="5694684" y="2399869"/>
              <a:ext cx="466728" cy="258319"/>
            </a:xfrm>
            <a:prstGeom prst="rightArrow">
              <a:avLst>
                <a:gd name="adj1" fmla="val 100000"/>
                <a:gd name="adj2" fmla="val 22000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OE</a:t>
              </a:r>
            </a:p>
          </p:txBody>
        </p:sp>
        <p:sp>
          <p:nvSpPr>
            <p:cNvPr id="33" name="Arrow: Right 32">
              <a:extLst>
                <a:ext uri="{FF2B5EF4-FFF2-40B4-BE49-F238E27FC236}">
                  <a16:creationId xmlns:a16="http://schemas.microsoft.com/office/drawing/2014/main" id="{18D4FAA8-E731-402F-B0BB-964DF28F9B52}"/>
                </a:ext>
              </a:extLst>
            </p:cNvPr>
            <p:cNvSpPr/>
            <p:nvPr/>
          </p:nvSpPr>
          <p:spPr>
            <a:xfrm rot="16200000">
              <a:off x="5952003" y="2404489"/>
              <a:ext cx="457488" cy="258319"/>
            </a:xfrm>
            <a:prstGeom prst="rightArrow">
              <a:avLst>
                <a:gd name="adj1" fmla="val 100000"/>
                <a:gd name="adj2" fmla="val 22000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GND</a:t>
              </a:r>
            </a:p>
          </p:txBody>
        </p:sp>
        <p:sp>
          <p:nvSpPr>
            <p:cNvPr id="34" name="Arrow: Right 33">
              <a:extLst>
                <a:ext uri="{FF2B5EF4-FFF2-40B4-BE49-F238E27FC236}">
                  <a16:creationId xmlns:a16="http://schemas.microsoft.com/office/drawing/2014/main" id="{856E12E6-E33A-4E2B-85CC-12C68918C553}"/>
                </a:ext>
              </a:extLst>
            </p:cNvPr>
            <p:cNvSpPr/>
            <p:nvPr/>
          </p:nvSpPr>
          <p:spPr>
            <a:xfrm rot="16200000">
              <a:off x="5183750" y="2399869"/>
              <a:ext cx="466729" cy="258319"/>
            </a:xfrm>
            <a:prstGeom prst="rightArrow">
              <a:avLst>
                <a:gd name="adj1" fmla="val 100000"/>
                <a:gd name="adj2" fmla="val 22000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A1</a:t>
              </a:r>
            </a:p>
          </p:txBody>
        </p:sp>
        <p:sp>
          <p:nvSpPr>
            <p:cNvPr id="35" name="Arrow: Right 34">
              <a:extLst>
                <a:ext uri="{FF2B5EF4-FFF2-40B4-BE49-F238E27FC236}">
                  <a16:creationId xmlns:a16="http://schemas.microsoft.com/office/drawing/2014/main" id="{2B6D95EB-BB88-401D-989D-A31E847BC35A}"/>
                </a:ext>
              </a:extLst>
            </p:cNvPr>
            <p:cNvSpPr/>
            <p:nvPr/>
          </p:nvSpPr>
          <p:spPr>
            <a:xfrm rot="16200000">
              <a:off x="5441069" y="2404489"/>
              <a:ext cx="457489" cy="258319"/>
            </a:xfrm>
            <a:prstGeom prst="rightArrow">
              <a:avLst>
                <a:gd name="adj1" fmla="val 100000"/>
                <a:gd name="adj2" fmla="val 22000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 err="1">
                  <a:solidFill>
                    <a:schemeClr val="tx1"/>
                  </a:solidFill>
                </a:rPr>
                <a:t>Va</a:t>
              </a:r>
              <a:endParaRPr 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36" name="Arrow: Right 35">
              <a:extLst>
                <a:ext uri="{FF2B5EF4-FFF2-40B4-BE49-F238E27FC236}">
                  <a16:creationId xmlns:a16="http://schemas.microsoft.com/office/drawing/2014/main" id="{638BB67B-10E1-4EDD-A2FD-62DE49059988}"/>
                </a:ext>
              </a:extLst>
            </p:cNvPr>
            <p:cNvSpPr/>
            <p:nvPr/>
          </p:nvSpPr>
          <p:spPr>
            <a:xfrm rot="16200000">
              <a:off x="4920613" y="2399867"/>
              <a:ext cx="466729" cy="258319"/>
            </a:xfrm>
            <a:prstGeom prst="rightArrow">
              <a:avLst>
                <a:gd name="adj1" fmla="val 100000"/>
                <a:gd name="adj2" fmla="val 22000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A2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29B5A39-A24D-4BEC-97E9-7DFB4EC8F371}"/>
              </a:ext>
            </a:extLst>
          </p:cNvPr>
          <p:cNvGrpSpPr/>
          <p:nvPr/>
        </p:nvGrpSpPr>
        <p:grpSpPr>
          <a:xfrm flipV="1">
            <a:off x="5370160" y="3404974"/>
            <a:ext cx="1274300" cy="457489"/>
            <a:chOff x="5024818" y="2295662"/>
            <a:chExt cx="1285088" cy="466731"/>
          </a:xfrm>
        </p:grpSpPr>
        <p:sp>
          <p:nvSpPr>
            <p:cNvPr id="39" name="Arrow: Right 38">
              <a:extLst>
                <a:ext uri="{FF2B5EF4-FFF2-40B4-BE49-F238E27FC236}">
                  <a16:creationId xmlns:a16="http://schemas.microsoft.com/office/drawing/2014/main" id="{6FCD787B-00C4-495B-873F-9A83A6EAC757}"/>
                </a:ext>
              </a:extLst>
            </p:cNvPr>
            <p:cNvSpPr/>
            <p:nvPr/>
          </p:nvSpPr>
          <p:spPr>
            <a:xfrm rot="16200000">
              <a:off x="5694684" y="2399869"/>
              <a:ext cx="466728" cy="258319"/>
            </a:xfrm>
            <a:prstGeom prst="rightArrow">
              <a:avLst>
                <a:gd name="adj1" fmla="val 100000"/>
                <a:gd name="adj2" fmla="val 22000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40" name="Arrow: Right 39">
              <a:extLst>
                <a:ext uri="{FF2B5EF4-FFF2-40B4-BE49-F238E27FC236}">
                  <a16:creationId xmlns:a16="http://schemas.microsoft.com/office/drawing/2014/main" id="{36DD8B4C-4DDA-400C-83C2-3DFF48B250DA}"/>
                </a:ext>
              </a:extLst>
            </p:cNvPr>
            <p:cNvSpPr/>
            <p:nvPr/>
          </p:nvSpPr>
          <p:spPr>
            <a:xfrm rot="16200000">
              <a:off x="5952003" y="2404489"/>
              <a:ext cx="457488" cy="258319"/>
            </a:xfrm>
            <a:prstGeom prst="rightArrow">
              <a:avLst>
                <a:gd name="adj1" fmla="val 100000"/>
                <a:gd name="adj2" fmla="val 22000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GND</a:t>
              </a:r>
            </a:p>
          </p:txBody>
        </p:sp>
        <p:sp>
          <p:nvSpPr>
            <p:cNvPr id="41" name="Arrow: Right 40">
              <a:extLst>
                <a:ext uri="{FF2B5EF4-FFF2-40B4-BE49-F238E27FC236}">
                  <a16:creationId xmlns:a16="http://schemas.microsoft.com/office/drawing/2014/main" id="{DD2B657A-B8A7-4445-BA11-B70A763B87D5}"/>
                </a:ext>
              </a:extLst>
            </p:cNvPr>
            <p:cNvSpPr/>
            <p:nvPr/>
          </p:nvSpPr>
          <p:spPr>
            <a:xfrm rot="16200000">
              <a:off x="5183750" y="2399869"/>
              <a:ext cx="466729" cy="258319"/>
            </a:xfrm>
            <a:prstGeom prst="rightArrow">
              <a:avLst>
                <a:gd name="adj1" fmla="val 100000"/>
                <a:gd name="adj2" fmla="val 22000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B1</a:t>
              </a:r>
            </a:p>
          </p:txBody>
        </p:sp>
        <p:sp>
          <p:nvSpPr>
            <p:cNvPr id="42" name="Arrow: Right 41">
              <a:extLst>
                <a:ext uri="{FF2B5EF4-FFF2-40B4-BE49-F238E27FC236}">
                  <a16:creationId xmlns:a16="http://schemas.microsoft.com/office/drawing/2014/main" id="{D3AD91D0-7E47-4B47-9DF5-FFB5826FF7B2}"/>
                </a:ext>
              </a:extLst>
            </p:cNvPr>
            <p:cNvSpPr/>
            <p:nvPr/>
          </p:nvSpPr>
          <p:spPr>
            <a:xfrm rot="16200000">
              <a:off x="5441069" y="2404489"/>
              <a:ext cx="457489" cy="258319"/>
            </a:xfrm>
            <a:prstGeom prst="rightArrow">
              <a:avLst>
                <a:gd name="adj1" fmla="val 100000"/>
                <a:gd name="adj2" fmla="val 22000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 err="1">
                  <a:solidFill>
                    <a:schemeClr val="tx1"/>
                  </a:solidFill>
                </a:rPr>
                <a:t>Vb</a:t>
              </a:r>
              <a:endParaRPr 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43" name="Arrow: Right 42">
              <a:extLst>
                <a:ext uri="{FF2B5EF4-FFF2-40B4-BE49-F238E27FC236}">
                  <a16:creationId xmlns:a16="http://schemas.microsoft.com/office/drawing/2014/main" id="{90080430-327F-476B-90C1-7D18EA075659}"/>
                </a:ext>
              </a:extLst>
            </p:cNvPr>
            <p:cNvSpPr/>
            <p:nvPr/>
          </p:nvSpPr>
          <p:spPr>
            <a:xfrm rot="16200000">
              <a:off x="4920613" y="2399867"/>
              <a:ext cx="466729" cy="258319"/>
            </a:xfrm>
            <a:prstGeom prst="rightArrow">
              <a:avLst>
                <a:gd name="adj1" fmla="val 100000"/>
                <a:gd name="adj2" fmla="val 22000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B2</a:t>
              </a:r>
            </a:p>
          </p:txBody>
        </p:sp>
      </p:grp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97F71741-416C-4B92-B3A9-F1D7C9AD9973}"/>
              </a:ext>
            </a:extLst>
          </p:cNvPr>
          <p:cNvCxnSpPr>
            <a:cxnSpLocks/>
            <a:stCxn id="36" idx="3"/>
            <a:endCxn id="14" idx="3"/>
          </p:cNvCxnSpPr>
          <p:nvPr/>
        </p:nvCxnSpPr>
        <p:spPr>
          <a:xfrm rot="16200000" flipH="1">
            <a:off x="7586149" y="174018"/>
            <a:ext cx="18481" cy="4213718"/>
          </a:xfrm>
          <a:prstGeom prst="bentConnector3">
            <a:avLst>
              <a:gd name="adj1" fmla="val -5492051"/>
            </a:avLst>
          </a:prstGeom>
          <a:ln w="19050">
            <a:solidFill>
              <a:schemeClr val="accent4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F17EBD60-E8CB-45B4-B2FB-30BAC91C1E3D}"/>
              </a:ext>
            </a:extLst>
          </p:cNvPr>
          <p:cNvCxnSpPr>
            <a:cxnSpLocks/>
            <a:stCxn id="34" idx="3"/>
            <a:endCxn id="15" idx="3"/>
          </p:cNvCxnSpPr>
          <p:nvPr/>
        </p:nvCxnSpPr>
        <p:spPr>
          <a:xfrm rot="16200000" flipH="1">
            <a:off x="7841425" y="181881"/>
            <a:ext cx="18479" cy="4197994"/>
          </a:xfrm>
          <a:prstGeom prst="bentConnector3">
            <a:avLst>
              <a:gd name="adj1" fmla="val -6368921"/>
            </a:avLst>
          </a:prstGeom>
          <a:ln w="19050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ACCEC9FF-31CA-4312-A95D-5029E40C2686}"/>
              </a:ext>
            </a:extLst>
          </p:cNvPr>
          <p:cNvCxnSpPr>
            <a:cxnSpLocks/>
            <a:stCxn id="32" idx="3"/>
            <a:endCxn id="13" idx="3"/>
          </p:cNvCxnSpPr>
          <p:nvPr/>
        </p:nvCxnSpPr>
        <p:spPr>
          <a:xfrm rot="16200000" flipH="1">
            <a:off x="7843452" y="690790"/>
            <a:ext cx="18478" cy="3180179"/>
          </a:xfrm>
          <a:prstGeom prst="bentConnector3">
            <a:avLst>
              <a:gd name="adj1" fmla="val -3766100"/>
            </a:avLst>
          </a:prstGeom>
          <a:ln w="19050">
            <a:solidFill>
              <a:schemeClr val="accent2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3B26B309-45D0-4A78-8F87-093AB95FCCE0}"/>
              </a:ext>
            </a:extLst>
          </p:cNvPr>
          <p:cNvSpPr txBox="1"/>
          <p:nvPr/>
        </p:nvSpPr>
        <p:spPr>
          <a:xfrm>
            <a:off x="5834183" y="2094140"/>
            <a:ext cx="3626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3.3v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9A2C0ED-6992-4177-828A-A4E867515A1B}"/>
              </a:ext>
            </a:extLst>
          </p:cNvPr>
          <p:cNvSpPr txBox="1"/>
          <p:nvPr/>
        </p:nvSpPr>
        <p:spPr>
          <a:xfrm>
            <a:off x="5842404" y="3839120"/>
            <a:ext cx="3626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3.3v</a:t>
            </a: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2D7E84A5-3EE9-4C7A-9CB0-77EDC3F5F329}"/>
              </a:ext>
            </a:extLst>
          </p:cNvPr>
          <p:cNvGrpSpPr/>
          <p:nvPr/>
        </p:nvGrpSpPr>
        <p:grpSpPr>
          <a:xfrm>
            <a:off x="4217669" y="4471775"/>
            <a:ext cx="1152491" cy="1559790"/>
            <a:chOff x="5241392" y="4408181"/>
            <a:chExt cx="1152491" cy="1559790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6A3F11E-D51C-4D4B-8F89-DD8D2D4ABAD9}"/>
                </a:ext>
              </a:extLst>
            </p:cNvPr>
            <p:cNvSpPr/>
            <p:nvPr/>
          </p:nvSpPr>
          <p:spPr>
            <a:xfrm>
              <a:off x="5241392" y="4646168"/>
              <a:ext cx="1152491" cy="10668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RS485</a:t>
              </a:r>
            </a:p>
          </p:txBody>
        </p:sp>
        <p:sp>
          <p:nvSpPr>
            <p:cNvPr id="83" name="Arrow: Right 82">
              <a:extLst>
                <a:ext uri="{FF2B5EF4-FFF2-40B4-BE49-F238E27FC236}">
                  <a16:creationId xmlns:a16="http://schemas.microsoft.com/office/drawing/2014/main" id="{1110ACE2-B44E-42BA-B50A-80F45F84B1A8}"/>
                </a:ext>
              </a:extLst>
            </p:cNvPr>
            <p:cNvSpPr/>
            <p:nvPr/>
          </p:nvSpPr>
          <p:spPr>
            <a:xfrm rot="16200000">
              <a:off x="5973551" y="4512388"/>
              <a:ext cx="466728" cy="258319"/>
            </a:xfrm>
            <a:prstGeom prst="rightArrow">
              <a:avLst>
                <a:gd name="adj1" fmla="val 100000"/>
                <a:gd name="adj2" fmla="val 22000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 err="1">
                  <a:solidFill>
                    <a:schemeClr val="tx1"/>
                  </a:solidFill>
                </a:rPr>
                <a:t>Vcc</a:t>
              </a:r>
              <a:endParaRPr 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5" name="Arrow: Right 84">
              <a:extLst>
                <a:ext uri="{FF2B5EF4-FFF2-40B4-BE49-F238E27FC236}">
                  <a16:creationId xmlns:a16="http://schemas.microsoft.com/office/drawing/2014/main" id="{9C1476E5-0E64-4650-AB58-03F56B6B5136}"/>
                </a:ext>
              </a:extLst>
            </p:cNvPr>
            <p:cNvSpPr/>
            <p:nvPr/>
          </p:nvSpPr>
          <p:spPr>
            <a:xfrm rot="16200000">
              <a:off x="5462617" y="4512388"/>
              <a:ext cx="466729" cy="258319"/>
            </a:xfrm>
            <a:prstGeom prst="rightArrow">
              <a:avLst>
                <a:gd name="adj1" fmla="val 100000"/>
                <a:gd name="adj2" fmla="val 22000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 err="1">
                  <a:solidFill>
                    <a:schemeClr val="tx1"/>
                  </a:solidFill>
                </a:rPr>
                <a:t>RxD</a:t>
              </a:r>
              <a:endParaRPr 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6" name="Arrow: Right 85">
              <a:extLst>
                <a:ext uri="{FF2B5EF4-FFF2-40B4-BE49-F238E27FC236}">
                  <a16:creationId xmlns:a16="http://schemas.microsoft.com/office/drawing/2014/main" id="{9123BBE1-8EDC-47D2-8635-A7F2CD715D53}"/>
                </a:ext>
              </a:extLst>
            </p:cNvPr>
            <p:cNvSpPr/>
            <p:nvPr/>
          </p:nvSpPr>
          <p:spPr>
            <a:xfrm rot="16200000">
              <a:off x="5719936" y="4517008"/>
              <a:ext cx="457489" cy="258319"/>
            </a:xfrm>
            <a:prstGeom prst="rightArrow">
              <a:avLst>
                <a:gd name="adj1" fmla="val 100000"/>
                <a:gd name="adj2" fmla="val 22000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 err="1">
                  <a:solidFill>
                    <a:schemeClr val="tx1"/>
                  </a:solidFill>
                </a:rPr>
                <a:t>TxD</a:t>
              </a:r>
              <a:endParaRPr 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7" name="Arrow: Right 86">
              <a:extLst>
                <a:ext uri="{FF2B5EF4-FFF2-40B4-BE49-F238E27FC236}">
                  <a16:creationId xmlns:a16="http://schemas.microsoft.com/office/drawing/2014/main" id="{EA355091-5505-4D6C-80DD-4579BD8527E9}"/>
                </a:ext>
              </a:extLst>
            </p:cNvPr>
            <p:cNvSpPr/>
            <p:nvPr/>
          </p:nvSpPr>
          <p:spPr>
            <a:xfrm rot="16200000">
              <a:off x="5199480" y="4512386"/>
              <a:ext cx="466729" cy="258319"/>
            </a:xfrm>
            <a:prstGeom prst="rightArrow">
              <a:avLst>
                <a:gd name="adj1" fmla="val 100000"/>
                <a:gd name="adj2" fmla="val 22000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GND</a:t>
              </a:r>
            </a:p>
          </p:txBody>
        </p: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EFD438C6-6E62-4289-A95C-A9D023AAFA3C}"/>
                </a:ext>
              </a:extLst>
            </p:cNvPr>
            <p:cNvGrpSpPr/>
            <p:nvPr/>
          </p:nvGrpSpPr>
          <p:grpSpPr>
            <a:xfrm>
              <a:off x="5439260" y="5510482"/>
              <a:ext cx="767655" cy="457489"/>
              <a:chOff x="6629200" y="5158019"/>
              <a:chExt cx="767655" cy="457489"/>
            </a:xfrm>
          </p:grpSpPr>
          <p:sp>
            <p:nvSpPr>
              <p:cNvPr id="80" name="Arrow: Right 79">
                <a:extLst>
                  <a:ext uri="{FF2B5EF4-FFF2-40B4-BE49-F238E27FC236}">
                    <a16:creationId xmlns:a16="http://schemas.microsoft.com/office/drawing/2014/main" id="{05677016-64DD-4708-8C51-EE44C1243840}"/>
                  </a:ext>
                </a:extLst>
              </p:cNvPr>
              <p:cNvSpPr/>
              <p:nvPr/>
            </p:nvSpPr>
            <p:spPr>
              <a:xfrm rot="5400000" flipV="1">
                <a:off x="6789459" y="5258688"/>
                <a:ext cx="457487" cy="256150"/>
              </a:xfrm>
              <a:prstGeom prst="rightArrow">
                <a:avLst>
                  <a:gd name="adj1" fmla="val 100000"/>
                  <a:gd name="adj2" fmla="val 22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b="1" dirty="0">
                    <a:solidFill>
                      <a:schemeClr val="tx1"/>
                    </a:solidFill>
                  </a:rPr>
                  <a:t>B-</a:t>
                </a:r>
              </a:p>
            </p:txBody>
          </p:sp>
          <p:sp>
            <p:nvSpPr>
              <p:cNvPr id="81" name="Arrow: Right 80">
                <a:extLst>
                  <a:ext uri="{FF2B5EF4-FFF2-40B4-BE49-F238E27FC236}">
                    <a16:creationId xmlns:a16="http://schemas.microsoft.com/office/drawing/2014/main" id="{C97B2E09-762C-49F5-8AA6-5F4C8906D972}"/>
                  </a:ext>
                </a:extLst>
              </p:cNvPr>
              <p:cNvSpPr/>
              <p:nvPr/>
            </p:nvSpPr>
            <p:spPr>
              <a:xfrm rot="5400000" flipV="1">
                <a:off x="7044565" y="5254160"/>
                <a:ext cx="448430" cy="256150"/>
              </a:xfrm>
              <a:prstGeom prst="rightArrow">
                <a:avLst>
                  <a:gd name="adj1" fmla="val 100000"/>
                  <a:gd name="adj2" fmla="val 22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b="1" dirty="0">
                    <a:solidFill>
                      <a:schemeClr val="tx1"/>
                    </a:solidFill>
                  </a:rPr>
                  <a:t>A+</a:t>
                </a:r>
              </a:p>
            </p:txBody>
          </p:sp>
          <p:sp>
            <p:nvSpPr>
              <p:cNvPr id="82" name="Arrow: Right 81">
                <a:extLst>
                  <a:ext uri="{FF2B5EF4-FFF2-40B4-BE49-F238E27FC236}">
                    <a16:creationId xmlns:a16="http://schemas.microsoft.com/office/drawing/2014/main" id="{6FB9B6C5-E67D-480D-A650-E67691A1C711}"/>
                  </a:ext>
                </a:extLst>
              </p:cNvPr>
              <p:cNvSpPr/>
              <p:nvPr/>
            </p:nvSpPr>
            <p:spPr>
              <a:xfrm rot="5400000" flipV="1">
                <a:off x="6528531" y="5258690"/>
                <a:ext cx="457487" cy="256150"/>
              </a:xfrm>
              <a:prstGeom prst="rightArrow">
                <a:avLst>
                  <a:gd name="adj1" fmla="val 100000"/>
                  <a:gd name="adj2" fmla="val 22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b="1" dirty="0">
                    <a:solidFill>
                      <a:schemeClr val="tx1"/>
                    </a:solidFill>
                  </a:rPr>
                  <a:t>GND</a:t>
                </a:r>
              </a:p>
            </p:txBody>
          </p:sp>
        </p:grpSp>
      </p:grp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84DB9223-4326-43C7-B31E-69E51BB39A2A}"/>
              </a:ext>
            </a:extLst>
          </p:cNvPr>
          <p:cNvCxnSpPr>
            <a:cxnSpLocks/>
            <a:stCxn id="85" idx="3"/>
            <a:endCxn id="43" idx="3"/>
          </p:cNvCxnSpPr>
          <p:nvPr/>
        </p:nvCxnSpPr>
        <p:spPr>
          <a:xfrm rot="5400000" flipH="1" flipV="1">
            <a:off x="4780590" y="3754132"/>
            <a:ext cx="609314" cy="825977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4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2EF2898B-22A7-4C41-8B5D-DE305E7A10F7}"/>
              </a:ext>
            </a:extLst>
          </p:cNvPr>
          <p:cNvCxnSpPr>
            <a:cxnSpLocks/>
            <a:stCxn id="86" idx="3"/>
            <a:endCxn id="41" idx="3"/>
          </p:cNvCxnSpPr>
          <p:nvPr/>
        </p:nvCxnSpPr>
        <p:spPr>
          <a:xfrm rot="5400000" flipH="1" flipV="1">
            <a:off x="5032783" y="3754636"/>
            <a:ext cx="618556" cy="834206"/>
          </a:xfrm>
          <a:prstGeom prst="bentConnector3">
            <a:avLst>
              <a:gd name="adj1" fmla="val 31521"/>
            </a:avLst>
          </a:prstGeom>
          <a:ln w="19050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250A6D54-93F1-4240-9658-9333943AFE17}"/>
              </a:ext>
            </a:extLst>
          </p:cNvPr>
          <p:cNvSpPr txBox="1"/>
          <p:nvPr/>
        </p:nvSpPr>
        <p:spPr>
          <a:xfrm>
            <a:off x="5009304" y="4280823"/>
            <a:ext cx="3626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3.3v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6978CEB7-8877-4F9F-91A9-34EEA79FFE18}"/>
              </a:ext>
            </a:extLst>
          </p:cNvPr>
          <p:cNvSpPr/>
          <p:nvPr/>
        </p:nvSpPr>
        <p:spPr>
          <a:xfrm>
            <a:off x="3691591" y="2042892"/>
            <a:ext cx="893931" cy="1066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OR-’32</a:t>
            </a: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97D25102-9926-4168-AAE7-DAD05DF6B49F}"/>
              </a:ext>
            </a:extLst>
          </p:cNvPr>
          <p:cNvGrpSpPr/>
          <p:nvPr/>
        </p:nvGrpSpPr>
        <p:grpSpPr>
          <a:xfrm>
            <a:off x="3760850" y="1804908"/>
            <a:ext cx="769252" cy="466728"/>
            <a:chOff x="5540654" y="2295665"/>
            <a:chExt cx="769252" cy="466728"/>
          </a:xfrm>
        </p:grpSpPr>
        <p:sp>
          <p:nvSpPr>
            <p:cNvPr id="107" name="Arrow: Right 106">
              <a:extLst>
                <a:ext uri="{FF2B5EF4-FFF2-40B4-BE49-F238E27FC236}">
                  <a16:creationId xmlns:a16="http://schemas.microsoft.com/office/drawing/2014/main" id="{4CDAF66E-401D-4688-AD44-B045D614A279}"/>
                </a:ext>
              </a:extLst>
            </p:cNvPr>
            <p:cNvSpPr/>
            <p:nvPr/>
          </p:nvSpPr>
          <p:spPr>
            <a:xfrm rot="16200000">
              <a:off x="5694684" y="2399869"/>
              <a:ext cx="466728" cy="258319"/>
            </a:xfrm>
            <a:prstGeom prst="rightArrow">
              <a:avLst>
                <a:gd name="adj1" fmla="val 100000"/>
                <a:gd name="adj2" fmla="val 22000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108" name="Arrow: Right 107">
              <a:extLst>
                <a:ext uri="{FF2B5EF4-FFF2-40B4-BE49-F238E27FC236}">
                  <a16:creationId xmlns:a16="http://schemas.microsoft.com/office/drawing/2014/main" id="{26733A8D-15E5-4669-9AF8-195EC35089BB}"/>
                </a:ext>
              </a:extLst>
            </p:cNvPr>
            <p:cNvSpPr/>
            <p:nvPr/>
          </p:nvSpPr>
          <p:spPr>
            <a:xfrm rot="16200000">
              <a:off x="5952003" y="2404489"/>
              <a:ext cx="457488" cy="258319"/>
            </a:xfrm>
            <a:prstGeom prst="rightArrow">
              <a:avLst>
                <a:gd name="adj1" fmla="val 100000"/>
                <a:gd name="adj2" fmla="val 22000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10" name="Arrow: Right 109">
              <a:extLst>
                <a:ext uri="{FF2B5EF4-FFF2-40B4-BE49-F238E27FC236}">
                  <a16:creationId xmlns:a16="http://schemas.microsoft.com/office/drawing/2014/main" id="{AC3A9DC6-145C-4124-B630-E18BA6273228}"/>
                </a:ext>
              </a:extLst>
            </p:cNvPr>
            <p:cNvSpPr/>
            <p:nvPr/>
          </p:nvSpPr>
          <p:spPr>
            <a:xfrm rot="16200000">
              <a:off x="5441069" y="2404489"/>
              <a:ext cx="457489" cy="258319"/>
            </a:xfrm>
            <a:prstGeom prst="rightArrow">
              <a:avLst>
                <a:gd name="adj1" fmla="val 100000"/>
                <a:gd name="adj2" fmla="val 22000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GND</a:t>
              </a: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A35497FE-57DF-4709-98A5-DCDACF3A1BB3}"/>
              </a:ext>
            </a:extLst>
          </p:cNvPr>
          <p:cNvGrpSpPr/>
          <p:nvPr/>
        </p:nvGrpSpPr>
        <p:grpSpPr>
          <a:xfrm flipV="1">
            <a:off x="3767306" y="2938242"/>
            <a:ext cx="762794" cy="448430"/>
            <a:chOff x="5540654" y="2304904"/>
            <a:chExt cx="769252" cy="457489"/>
          </a:xfrm>
        </p:grpSpPr>
        <p:sp>
          <p:nvSpPr>
            <p:cNvPr id="103" name="Arrow: Right 102">
              <a:extLst>
                <a:ext uri="{FF2B5EF4-FFF2-40B4-BE49-F238E27FC236}">
                  <a16:creationId xmlns:a16="http://schemas.microsoft.com/office/drawing/2014/main" id="{9AE9B86F-AC51-4BDB-AD97-60A79A2A03A8}"/>
                </a:ext>
              </a:extLst>
            </p:cNvPr>
            <p:cNvSpPr/>
            <p:nvPr/>
          </p:nvSpPr>
          <p:spPr>
            <a:xfrm rot="16200000">
              <a:off x="5952003" y="2404489"/>
              <a:ext cx="457488" cy="258319"/>
            </a:xfrm>
            <a:prstGeom prst="rightArrow">
              <a:avLst>
                <a:gd name="adj1" fmla="val 100000"/>
                <a:gd name="adj2" fmla="val 22000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 err="1">
                  <a:solidFill>
                    <a:schemeClr val="tx1"/>
                  </a:solidFill>
                </a:rPr>
                <a:t>Vcc</a:t>
              </a:r>
              <a:endParaRPr 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05" name="Arrow: Right 104">
              <a:extLst>
                <a:ext uri="{FF2B5EF4-FFF2-40B4-BE49-F238E27FC236}">
                  <a16:creationId xmlns:a16="http://schemas.microsoft.com/office/drawing/2014/main" id="{0C8080A7-4A3E-4A3D-A768-24A3567F7A06}"/>
                </a:ext>
              </a:extLst>
            </p:cNvPr>
            <p:cNvSpPr/>
            <p:nvPr/>
          </p:nvSpPr>
          <p:spPr>
            <a:xfrm rot="16200000">
              <a:off x="5441069" y="2404489"/>
              <a:ext cx="457489" cy="258319"/>
            </a:xfrm>
            <a:prstGeom prst="rightArrow">
              <a:avLst>
                <a:gd name="adj1" fmla="val 100000"/>
                <a:gd name="adj2" fmla="val 22000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Y</a:t>
              </a:r>
            </a:p>
          </p:txBody>
        </p:sp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AD7BF5C6-36E7-4E00-9B91-5312F0A9811A}"/>
              </a:ext>
            </a:extLst>
          </p:cNvPr>
          <p:cNvSpPr txBox="1"/>
          <p:nvPr/>
        </p:nvSpPr>
        <p:spPr>
          <a:xfrm>
            <a:off x="4223173" y="3356738"/>
            <a:ext cx="3626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3.3v</a:t>
            </a:r>
          </a:p>
        </p:txBody>
      </p:sp>
      <p:cxnSp>
        <p:nvCxnSpPr>
          <p:cNvPr id="121" name="Connector: Elbow 120">
            <a:extLst>
              <a:ext uri="{FF2B5EF4-FFF2-40B4-BE49-F238E27FC236}">
                <a16:creationId xmlns:a16="http://schemas.microsoft.com/office/drawing/2014/main" id="{8CC86F6B-59D3-4F8E-8158-5B6F9A2AD103}"/>
              </a:ext>
            </a:extLst>
          </p:cNvPr>
          <p:cNvCxnSpPr>
            <a:cxnSpLocks/>
            <a:stCxn id="107" idx="3"/>
            <a:endCxn id="17" idx="3"/>
          </p:cNvCxnSpPr>
          <p:nvPr/>
        </p:nvCxnSpPr>
        <p:spPr>
          <a:xfrm rot="16200000" flipH="1">
            <a:off x="7057498" y="-1104345"/>
            <a:ext cx="485210" cy="6303717"/>
          </a:xfrm>
          <a:prstGeom prst="bentConnector3">
            <a:avLst>
              <a:gd name="adj1" fmla="val -223515"/>
            </a:avLst>
          </a:prstGeom>
          <a:ln w="19050">
            <a:solidFill>
              <a:schemeClr val="accent6">
                <a:lumMod val="60000"/>
                <a:lumOff val="4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16D84266-5BC2-48F0-8661-34EB8AF3EE31}"/>
              </a:ext>
            </a:extLst>
          </p:cNvPr>
          <p:cNvCxnSpPr>
            <a:cxnSpLocks/>
            <a:stCxn id="108" idx="3"/>
            <a:endCxn id="32" idx="3"/>
          </p:cNvCxnSpPr>
          <p:nvPr/>
        </p:nvCxnSpPr>
        <p:spPr>
          <a:xfrm rot="16200000" flipH="1">
            <a:off x="5103027" y="1112065"/>
            <a:ext cx="457492" cy="1861658"/>
          </a:xfrm>
          <a:prstGeom prst="bentConnector3">
            <a:avLst>
              <a:gd name="adj1" fmla="val -51519"/>
            </a:avLst>
          </a:prstGeom>
          <a:ln w="19050">
            <a:solidFill>
              <a:schemeClr val="accent2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5B2D384-98BD-45FF-9DBE-3150798116E5}"/>
              </a:ext>
            </a:extLst>
          </p:cNvPr>
          <p:cNvSpPr/>
          <p:nvPr/>
        </p:nvSpPr>
        <p:spPr>
          <a:xfrm>
            <a:off x="1740038" y="2041935"/>
            <a:ext cx="1529219" cy="1066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TXM</a:t>
            </a: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433MHz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673605D6-3A08-4077-95DE-FBED980896C1}"/>
              </a:ext>
            </a:extLst>
          </p:cNvPr>
          <p:cNvSpPr txBox="1"/>
          <p:nvPr/>
        </p:nvSpPr>
        <p:spPr>
          <a:xfrm>
            <a:off x="1814272" y="3392533"/>
            <a:ext cx="3626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3.3v</a:t>
            </a:r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DE0AB39B-3ED4-40D9-B438-861C502E5636}"/>
              </a:ext>
            </a:extLst>
          </p:cNvPr>
          <p:cNvGrpSpPr/>
          <p:nvPr/>
        </p:nvGrpSpPr>
        <p:grpSpPr>
          <a:xfrm flipV="1">
            <a:off x="1867497" y="2929183"/>
            <a:ext cx="1274300" cy="457489"/>
            <a:chOff x="5024818" y="2295662"/>
            <a:chExt cx="1285088" cy="466731"/>
          </a:xfrm>
        </p:grpSpPr>
        <p:sp>
          <p:nvSpPr>
            <p:cNvPr id="149" name="Arrow: Right 148">
              <a:extLst>
                <a:ext uri="{FF2B5EF4-FFF2-40B4-BE49-F238E27FC236}">
                  <a16:creationId xmlns:a16="http://schemas.microsoft.com/office/drawing/2014/main" id="{CA04831D-2D2E-4E88-A58E-684649BA23B1}"/>
                </a:ext>
              </a:extLst>
            </p:cNvPr>
            <p:cNvSpPr/>
            <p:nvPr/>
          </p:nvSpPr>
          <p:spPr>
            <a:xfrm rot="16200000">
              <a:off x="5694684" y="2399869"/>
              <a:ext cx="466728" cy="258319"/>
            </a:xfrm>
            <a:prstGeom prst="rightArrow">
              <a:avLst>
                <a:gd name="adj1" fmla="val 100000"/>
                <a:gd name="adj2" fmla="val 22000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 err="1">
                  <a:solidFill>
                    <a:schemeClr val="tx1"/>
                  </a:solidFill>
                </a:rPr>
                <a:t>TxD</a:t>
              </a:r>
              <a:endParaRPr 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50" name="Arrow: Right 149">
              <a:extLst>
                <a:ext uri="{FF2B5EF4-FFF2-40B4-BE49-F238E27FC236}">
                  <a16:creationId xmlns:a16="http://schemas.microsoft.com/office/drawing/2014/main" id="{67C04531-4371-4F65-8FA1-EE5330410465}"/>
                </a:ext>
              </a:extLst>
            </p:cNvPr>
            <p:cNvSpPr/>
            <p:nvPr/>
          </p:nvSpPr>
          <p:spPr>
            <a:xfrm rot="16200000">
              <a:off x="5952003" y="2404489"/>
              <a:ext cx="457488" cy="258319"/>
            </a:xfrm>
            <a:prstGeom prst="rightArrow">
              <a:avLst>
                <a:gd name="adj1" fmla="val 100000"/>
                <a:gd name="adj2" fmla="val 22000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SET</a:t>
              </a:r>
            </a:p>
          </p:txBody>
        </p:sp>
        <p:sp>
          <p:nvSpPr>
            <p:cNvPr id="151" name="Arrow: Right 150">
              <a:extLst>
                <a:ext uri="{FF2B5EF4-FFF2-40B4-BE49-F238E27FC236}">
                  <a16:creationId xmlns:a16="http://schemas.microsoft.com/office/drawing/2014/main" id="{8B5A4962-B330-42E2-9766-239CB55BC898}"/>
                </a:ext>
              </a:extLst>
            </p:cNvPr>
            <p:cNvSpPr/>
            <p:nvPr/>
          </p:nvSpPr>
          <p:spPr>
            <a:xfrm rot="16200000">
              <a:off x="5183750" y="2399869"/>
              <a:ext cx="466729" cy="258319"/>
            </a:xfrm>
            <a:prstGeom prst="rightArrow">
              <a:avLst>
                <a:gd name="adj1" fmla="val 100000"/>
                <a:gd name="adj2" fmla="val 22000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GND</a:t>
              </a:r>
            </a:p>
          </p:txBody>
        </p:sp>
        <p:sp>
          <p:nvSpPr>
            <p:cNvPr id="152" name="Arrow: Right 151">
              <a:extLst>
                <a:ext uri="{FF2B5EF4-FFF2-40B4-BE49-F238E27FC236}">
                  <a16:creationId xmlns:a16="http://schemas.microsoft.com/office/drawing/2014/main" id="{F2F0115D-FF2C-46F7-8B6C-2870169737F7}"/>
                </a:ext>
              </a:extLst>
            </p:cNvPr>
            <p:cNvSpPr/>
            <p:nvPr/>
          </p:nvSpPr>
          <p:spPr>
            <a:xfrm rot="16200000">
              <a:off x="5441069" y="2404489"/>
              <a:ext cx="457489" cy="258319"/>
            </a:xfrm>
            <a:prstGeom prst="rightArrow">
              <a:avLst>
                <a:gd name="adj1" fmla="val 100000"/>
                <a:gd name="adj2" fmla="val 22000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 err="1">
                  <a:solidFill>
                    <a:schemeClr val="tx1"/>
                  </a:solidFill>
                </a:rPr>
                <a:t>RxD</a:t>
              </a:r>
              <a:endParaRPr 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53" name="Arrow: Right 152">
              <a:extLst>
                <a:ext uri="{FF2B5EF4-FFF2-40B4-BE49-F238E27FC236}">
                  <a16:creationId xmlns:a16="http://schemas.microsoft.com/office/drawing/2014/main" id="{2CA1BF2D-054E-44C9-A845-B8CBE8A27D56}"/>
                </a:ext>
              </a:extLst>
            </p:cNvPr>
            <p:cNvSpPr/>
            <p:nvPr/>
          </p:nvSpPr>
          <p:spPr>
            <a:xfrm rot="16200000">
              <a:off x="4920613" y="2399867"/>
              <a:ext cx="466729" cy="258319"/>
            </a:xfrm>
            <a:prstGeom prst="rightArrow">
              <a:avLst>
                <a:gd name="adj1" fmla="val 100000"/>
                <a:gd name="adj2" fmla="val 22000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 err="1">
                  <a:solidFill>
                    <a:schemeClr val="tx1"/>
                  </a:solidFill>
                </a:rPr>
                <a:t>Vcc</a:t>
              </a:r>
              <a:endParaRPr lang="en-US" sz="8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54" name="Connector: Elbow 153">
            <a:extLst>
              <a:ext uri="{FF2B5EF4-FFF2-40B4-BE49-F238E27FC236}">
                <a16:creationId xmlns:a16="http://schemas.microsoft.com/office/drawing/2014/main" id="{38E7CF12-5702-4951-B12A-5CEAF0F66B3A}"/>
              </a:ext>
            </a:extLst>
          </p:cNvPr>
          <p:cNvCxnSpPr>
            <a:cxnSpLocks/>
            <a:stCxn id="152" idx="3"/>
            <a:endCxn id="105" idx="3"/>
          </p:cNvCxnSpPr>
          <p:nvPr/>
        </p:nvCxnSpPr>
        <p:spPr>
          <a:xfrm rot="16200000" flipH="1">
            <a:off x="3196700" y="2687990"/>
            <a:ext cx="9059" cy="1388303"/>
          </a:xfrm>
          <a:prstGeom prst="bentConnector3">
            <a:avLst>
              <a:gd name="adj1" fmla="val 3917419"/>
            </a:avLst>
          </a:prstGeom>
          <a:ln w="19050">
            <a:solidFill>
              <a:schemeClr val="accent6">
                <a:lumMod val="60000"/>
                <a:lumOff val="4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D18921E8-A2D2-4AD9-B949-FD0D01799D90}"/>
              </a:ext>
            </a:extLst>
          </p:cNvPr>
          <p:cNvSpPr txBox="1"/>
          <p:nvPr/>
        </p:nvSpPr>
        <p:spPr>
          <a:xfrm>
            <a:off x="908446" y="699292"/>
            <a:ext cx="20113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Wiring Diagram</a:t>
            </a:r>
          </a:p>
          <a:p>
            <a:pPr algn="ctr"/>
            <a:r>
              <a:rPr lang="en-US" b="1" dirty="0" err="1"/>
              <a:t>PwrMonitor</a:t>
            </a:r>
            <a:endParaRPr lang="en-US" b="1" dirty="0"/>
          </a:p>
          <a:p>
            <a:pPr algn="ctr"/>
            <a:r>
              <a:rPr lang="en-US" b="1" dirty="0"/>
              <a:t>GKE Nov 30</a:t>
            </a:r>
            <a:r>
              <a:rPr lang="en-US" b="1" baseline="30000" dirty="0"/>
              <a:t>th</a:t>
            </a:r>
            <a:r>
              <a:rPr lang="en-US" b="1" dirty="0"/>
              <a:t>, 2019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42CC5272-B352-411B-908D-63455965CB56}"/>
              </a:ext>
            </a:extLst>
          </p:cNvPr>
          <p:cNvSpPr txBox="1"/>
          <p:nvPr/>
        </p:nvSpPr>
        <p:spPr>
          <a:xfrm>
            <a:off x="1169783" y="4264861"/>
            <a:ext cx="19720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OR’ Gate</a:t>
            </a:r>
          </a:p>
          <a:p>
            <a:r>
              <a:rPr lang="en-US" dirty="0"/>
              <a:t>IF A=LOW, Y=</a:t>
            </a:r>
            <a:r>
              <a:rPr lang="en-US" dirty="0" err="1"/>
              <a:t>TxD</a:t>
            </a:r>
            <a:endParaRPr lang="en-US" dirty="0"/>
          </a:p>
          <a:p>
            <a:r>
              <a:rPr lang="en-US" dirty="0"/>
              <a:t>IF A=HIGH, Y=HIGH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768C9317-D3BF-41F6-9EC2-6F7BB9C31C84}"/>
              </a:ext>
            </a:extLst>
          </p:cNvPr>
          <p:cNvSpPr txBox="1"/>
          <p:nvPr/>
        </p:nvSpPr>
        <p:spPr>
          <a:xfrm>
            <a:off x="6131519" y="4421385"/>
            <a:ext cx="27726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/>
              <a:t>SecondaryUART</a:t>
            </a:r>
            <a:endParaRPr lang="en-US" b="1" dirty="0"/>
          </a:p>
          <a:p>
            <a:pPr algn="ctr"/>
            <a:r>
              <a:rPr lang="en-US" dirty="0"/>
              <a:t>To enable, set SEN (A) HIGH</a:t>
            </a:r>
          </a:p>
        </p:txBody>
      </p:sp>
    </p:spTree>
    <p:extLst>
      <p:ext uri="{BB962C8B-B14F-4D97-AF65-F5344CB8AC3E}">
        <p14:creationId xmlns:p14="http://schemas.microsoft.com/office/powerpoint/2010/main" val="1213894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</TotalTime>
  <Words>493</Words>
  <Application>Microsoft Office PowerPoint</Application>
  <PresentationFormat>Widescreen</PresentationFormat>
  <Paragraphs>203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George Kontopidis</dc:creator>
  <cp:lastModifiedBy>Kontopidis, George</cp:lastModifiedBy>
  <cp:revision>36</cp:revision>
  <dcterms:created xsi:type="dcterms:W3CDTF">2019-07-14T19:18:20Z</dcterms:created>
  <dcterms:modified xsi:type="dcterms:W3CDTF">2019-12-28T18:41:48Z</dcterms:modified>
</cp:coreProperties>
</file>