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90" r:id="rId1"/>
  </p:sldMasterIdLst>
  <p:notesMasterIdLst>
    <p:notesMasterId r:id="rId22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BEFDD-CF3A-4F6D-8384-4567EC0CC881}" type="datetimeFigureOut">
              <a:rPr lang="el-GR" smtClean="0"/>
              <a:t>8/1/2024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047F-7957-4D93-8104-D8B4B217FD5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073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21-D0BD-403C-B49E-66B0414B4ACB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55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9E-1130-4932-9775-366CBB05F8D9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5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F08B-3E61-458F-B317-0CF8E27F1293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4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9181-06F5-4765-9305-3102793D6FDF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515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9-A38E-4449-9A75-5A0D533BFEC9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10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07C1-C4B7-4D45-8F0B-D279AAC59FEC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10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B63E-9F1B-4C9A-882C-B1A4CE6E0160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476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D15A-578E-4713-B67F-140B38F132FD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14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35C-5609-4AB0-943E-22BDAC76E45D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96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FC8E-6AB3-4DED-9E7F-7EC0234276F9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823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BA1-CB60-465F-BA33-D512D8A6D747}" type="datetime1">
              <a:rPr lang="el-GR" smtClean="0"/>
              <a:t>8/1/2024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546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886A-F522-4DD5-8E2A-313F99F6116B}" type="datetime1">
              <a:rPr lang="el-GR" smtClean="0"/>
              <a:t>8/1/2024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37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CBAF-2EDC-404C-B561-36A53B859205}" type="datetime1">
              <a:rPr lang="el-GR" smtClean="0"/>
              <a:t>8/1/2024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57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A566-6D1E-4185-8E5E-6258CF5808DC}" type="datetime1">
              <a:rPr lang="el-GR" smtClean="0"/>
              <a:t>8/1/2024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43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91D7-CA80-4ADB-9D02-9E85D1601F05}" type="datetime1">
              <a:rPr lang="el-GR" smtClean="0"/>
              <a:t>8/1/2024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352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7065-A94F-442C-A147-3A4450B49D4F}" type="datetime1">
              <a:rPr lang="el-GR" smtClean="0"/>
              <a:t>8/1/2024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825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9A91-4DD2-4543-8037-CBDB5B6C077C}" type="datetime1">
              <a:rPr lang="el-GR" smtClean="0"/>
              <a:t>8/1/2024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Εξαμηνιαία Εργασία            Γεώργιος Κρομμύδας                     Θετικά Πραγματικές Συναρτήσεις και Ευστάθεια LTI Συστημάτων Ανάδρασης      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2897A-9487-447B-AEDA-66423687A51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36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1" r:id="rId1"/>
    <p:sldLayoutId id="2147485492" r:id="rId2"/>
    <p:sldLayoutId id="2147485493" r:id="rId3"/>
    <p:sldLayoutId id="2147485494" r:id="rId4"/>
    <p:sldLayoutId id="2147485495" r:id="rId5"/>
    <p:sldLayoutId id="2147485496" r:id="rId6"/>
    <p:sldLayoutId id="2147485497" r:id="rId7"/>
    <p:sldLayoutId id="2147485498" r:id="rId8"/>
    <p:sldLayoutId id="2147485499" r:id="rId9"/>
    <p:sldLayoutId id="2147485500" r:id="rId10"/>
    <p:sldLayoutId id="2147485501" r:id="rId11"/>
    <p:sldLayoutId id="2147485502" r:id="rId12"/>
    <p:sldLayoutId id="2147485503" r:id="rId13"/>
    <p:sldLayoutId id="2147485504" r:id="rId14"/>
    <p:sldLayoutId id="2147485505" r:id="rId15"/>
    <p:sldLayoutId id="214748550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40413-8080-8883-7DB5-0A0E8122EE36}"/>
              </a:ext>
            </a:extLst>
          </p:cNvPr>
          <p:cNvSpPr txBox="1"/>
          <p:nvPr/>
        </p:nvSpPr>
        <p:spPr>
          <a:xfrm>
            <a:off x="2459110" y="1401807"/>
            <a:ext cx="680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latin typeface="Georgia" panose="02040502050405020303" pitchFamily="18" charset="0"/>
              </a:rPr>
              <a:t>Εθνικό Μετσόβιο Πολυτεχνείο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0ED6D8-3B11-9E93-34F3-0DC2CB62625D}"/>
              </a:ext>
            </a:extLst>
          </p:cNvPr>
          <p:cNvSpPr txBox="1"/>
          <p:nvPr/>
        </p:nvSpPr>
        <p:spPr>
          <a:xfrm>
            <a:off x="2459110" y="1919825"/>
            <a:ext cx="6800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latin typeface="Georgia" panose="02040502050405020303" pitchFamily="18" charset="0"/>
              </a:rPr>
              <a:t>ΔΠΜΣ Συστήματα Αυτοματισμού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B17800-7480-D30C-B359-4027F935679F}"/>
              </a:ext>
            </a:extLst>
          </p:cNvPr>
          <p:cNvSpPr txBox="1"/>
          <p:nvPr/>
        </p:nvSpPr>
        <p:spPr>
          <a:xfrm>
            <a:off x="615513" y="2631736"/>
            <a:ext cx="10487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>
                <a:latin typeface="Georgia" panose="02040502050405020303" pitchFamily="18" charset="0"/>
              </a:rPr>
              <a:t>Μάθημα: Ευφυή Συστήματα Ελέγχου και Ρομποτικής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1BF442-C224-0EA1-9B76-ADA0BBE07A99}"/>
              </a:ext>
            </a:extLst>
          </p:cNvPr>
          <p:cNvSpPr txBox="1"/>
          <p:nvPr/>
        </p:nvSpPr>
        <p:spPr>
          <a:xfrm>
            <a:off x="2372274" y="2986834"/>
            <a:ext cx="6800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>
                <a:latin typeface="Georgia" panose="02040502050405020303" pitchFamily="18" charset="0"/>
              </a:rPr>
              <a:t>Εργασία Εξαμήνου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7916EB-A428-F1F3-A9C6-06F26FECF46B}"/>
              </a:ext>
            </a:extLst>
          </p:cNvPr>
          <p:cNvSpPr txBox="1"/>
          <p:nvPr/>
        </p:nvSpPr>
        <p:spPr>
          <a:xfrm>
            <a:off x="1759414" y="3870981"/>
            <a:ext cx="8026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Georgia" panose="02040502050405020303" pitchFamily="18" charset="0"/>
              </a:rPr>
              <a:t>Θετικά Πραγματικές Συναρτήσεις και Ευστάθεια Γραμμικών και Χρονικά Αμετάβλητων Συστημάτων Ανάδρασης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366F40-8AC0-B96D-F432-39063A3C5F74}"/>
              </a:ext>
            </a:extLst>
          </p:cNvPr>
          <p:cNvSpPr txBox="1"/>
          <p:nvPr/>
        </p:nvSpPr>
        <p:spPr>
          <a:xfrm>
            <a:off x="2459111" y="5709237"/>
            <a:ext cx="680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Georgia" panose="02040502050405020303" pitchFamily="18" charset="0"/>
              </a:rPr>
              <a:t>Γεώργιος Κρομμύδας - 0212120</a:t>
            </a:r>
            <a:r>
              <a:rPr lang="en-US" sz="2400" dirty="0">
                <a:latin typeface="Georgia" panose="02040502050405020303" pitchFamily="18" charset="0"/>
              </a:rPr>
              <a:t>8</a:t>
            </a:r>
            <a:endParaRPr lang="el-GR" sz="2400" dirty="0">
              <a:latin typeface="Georgia" panose="02040502050405020303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F38234-74D3-4CC0-F3EB-7FFC9EA48148}"/>
              </a:ext>
            </a:extLst>
          </p:cNvPr>
          <p:cNvSpPr txBox="1"/>
          <p:nvPr/>
        </p:nvSpPr>
        <p:spPr>
          <a:xfrm>
            <a:off x="5391705" y="6488668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latin typeface="Georgia" panose="02040502050405020303" pitchFamily="18" charset="0"/>
              </a:rPr>
              <a:t>Αθήνα, Ιανουάριος 2024</a:t>
            </a:r>
          </a:p>
        </p:txBody>
      </p:sp>
      <p:pic>
        <p:nvPicPr>
          <p:cNvPr id="3" name="Εικόνα 2" descr="Εικόνα που περιέχει σύμβολο, εμπρόσθια όψη&#10;&#10;Περιγραφή που δημιουργήθηκε αυτόματα">
            <a:extLst>
              <a:ext uri="{FF2B5EF4-FFF2-40B4-BE49-F238E27FC236}">
                <a16:creationId xmlns:a16="http://schemas.microsoft.com/office/drawing/2014/main" id="{25980C87-BA15-0D53-5FD4-4BB9D952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39" y="151347"/>
            <a:ext cx="1315217" cy="13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10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11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8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12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0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13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3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14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15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0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16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4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17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5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18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55" y="315170"/>
            <a:ext cx="8596668" cy="71317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chemeClr val="tx1"/>
                </a:solidFill>
                <a:latin typeface="Georgia" panose="02040502050405020303" pitchFamily="18" charset="0"/>
              </a:rPr>
              <a:t>Βιβλιογραφία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A256A86-8BDD-2864-E0C9-B72C4B93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792" y="6374273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19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Θέση υποσέλιδου 3">
            <a:extLst>
              <a:ext uri="{FF2B5EF4-FFF2-40B4-BE49-F238E27FC236}">
                <a16:creationId xmlns:a16="http://schemas.microsoft.com/office/drawing/2014/main" id="{35CC60CF-5DBE-0CDF-7513-BF39FB283D96}"/>
              </a:ext>
            </a:extLst>
          </p:cNvPr>
          <p:cNvSpPr txBox="1">
            <a:spLocks/>
          </p:cNvSpPr>
          <p:nvPr/>
        </p:nvSpPr>
        <p:spPr>
          <a:xfrm>
            <a:off x="150920" y="6314974"/>
            <a:ext cx="10819248" cy="483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31F6E-DFAF-8C26-C379-029F8B7E4084}"/>
              </a:ext>
            </a:extLst>
          </p:cNvPr>
          <p:cNvSpPr txBox="1"/>
          <p:nvPr/>
        </p:nvSpPr>
        <p:spPr>
          <a:xfrm>
            <a:off x="603010" y="1219975"/>
            <a:ext cx="103671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Georgia" panose="02040502050405020303" pitchFamily="18" charset="0"/>
              </a:rPr>
              <a:t>[1] 	Petros A. Ioannou and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Jing Sun. </a:t>
            </a:r>
            <a:r>
              <a:rPr lang="en-US" i="1" dirty="0">
                <a:latin typeface="Georgia" panose="02040502050405020303" pitchFamily="18" charset="0"/>
              </a:rPr>
              <a:t>Robust Adaptive Control</a:t>
            </a:r>
            <a:r>
              <a:rPr lang="en-US" dirty="0">
                <a:latin typeface="Georgia" panose="02040502050405020303" pitchFamily="18" charset="0"/>
              </a:rPr>
              <a:t>. Dover Publications, 2012. 	</a:t>
            </a:r>
            <a:r>
              <a:rPr lang="en-US" dirty="0" err="1">
                <a:latin typeface="Georgia" panose="02040502050405020303" pitchFamily="18" charset="0"/>
              </a:rPr>
              <a:t>isbn</a:t>
            </a:r>
            <a:r>
              <a:rPr lang="en-US" dirty="0">
                <a:latin typeface="Georgia" panose="02040502050405020303" pitchFamily="18" charset="0"/>
              </a:rPr>
              <a:t>: 978-	0486498171.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[2]	Hassan K. Khalil. </a:t>
            </a:r>
            <a:r>
              <a:rPr lang="en-US" i="1" dirty="0">
                <a:latin typeface="Georgia" panose="02040502050405020303" pitchFamily="18" charset="0"/>
              </a:rPr>
              <a:t>Nonlinear Systems</a:t>
            </a:r>
            <a:r>
              <a:rPr lang="en-US" dirty="0">
                <a:latin typeface="Georgia" panose="02040502050405020303" pitchFamily="18" charset="0"/>
              </a:rPr>
              <a:t>. 3rd Edition. Pearson, 2001. </a:t>
            </a:r>
            <a:r>
              <a:rPr lang="en-US" dirty="0" err="1">
                <a:latin typeface="Georgia" panose="02040502050405020303" pitchFamily="18" charset="0"/>
              </a:rPr>
              <a:t>isbn</a:t>
            </a:r>
            <a:r>
              <a:rPr lang="en-US" dirty="0">
                <a:latin typeface="Georgia" panose="02040502050405020303" pitchFamily="18" charset="0"/>
              </a:rPr>
              <a:t>: 978-	0130673893.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[3]	Jay A. Farrell and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Marios</a:t>
            </a:r>
            <a:r>
              <a:rPr lang="en-US" dirty="0">
                <a:latin typeface="Georgia" panose="02040502050405020303" pitchFamily="18" charset="0"/>
              </a:rPr>
              <a:t> M. </a:t>
            </a:r>
            <a:r>
              <a:rPr lang="en-US" dirty="0" err="1">
                <a:latin typeface="Georgia" panose="02040502050405020303" pitchFamily="18" charset="0"/>
              </a:rPr>
              <a:t>Polycarpou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i="1" dirty="0">
                <a:latin typeface="Georgia" panose="02040502050405020303" pitchFamily="18" charset="0"/>
              </a:rPr>
              <a:t>Adaptive Approximation Based Control: Unifying 	Neural, Fuzzy and Traditional Adaptive Approximation Approaches</a:t>
            </a:r>
            <a:r>
              <a:rPr lang="en-US" dirty="0">
                <a:latin typeface="Georgia" panose="02040502050405020303" pitchFamily="18" charset="0"/>
              </a:rPr>
              <a:t>. John Wiley Sons, Inc., 	2006. </a:t>
            </a:r>
            <a:r>
              <a:rPr lang="en-US" dirty="0" err="1">
                <a:latin typeface="Georgia" panose="02040502050405020303" pitchFamily="18" charset="0"/>
              </a:rPr>
              <a:t>isbn</a:t>
            </a:r>
            <a:r>
              <a:rPr lang="en-US" dirty="0">
                <a:latin typeface="Georgia" panose="02040502050405020303" pitchFamily="18" charset="0"/>
              </a:rPr>
              <a:t>: 978-0-471-72788-0. </a:t>
            </a:r>
            <a:r>
              <a:rPr lang="en-US" dirty="0" err="1">
                <a:latin typeface="Georgia" panose="02040502050405020303" pitchFamily="18" charset="0"/>
              </a:rPr>
              <a:t>doi</a:t>
            </a:r>
            <a:r>
              <a:rPr lang="en-US" dirty="0">
                <a:latin typeface="Georgia" panose="02040502050405020303" pitchFamily="18" charset="0"/>
              </a:rPr>
              <a:t>: 10.1007/978-0-471-	72788-0.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[4]	P. Ioannou and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B. Fidan. </a:t>
            </a:r>
            <a:r>
              <a:rPr lang="en-US" i="1" dirty="0">
                <a:latin typeface="Georgia" panose="02040502050405020303" pitchFamily="18" charset="0"/>
              </a:rPr>
              <a:t>Adaptive Control Tutorial</a:t>
            </a:r>
            <a:r>
              <a:rPr lang="en-US" dirty="0">
                <a:latin typeface="Georgia" panose="02040502050405020303" pitchFamily="18" charset="0"/>
              </a:rPr>
              <a:t>. SIAM, 2006. </a:t>
            </a:r>
            <a:r>
              <a:rPr lang="en-US" dirty="0" err="1">
                <a:latin typeface="Georgia" panose="02040502050405020303" pitchFamily="18" charset="0"/>
              </a:rPr>
              <a:t>isbn</a:t>
            </a:r>
            <a:r>
              <a:rPr lang="en-US" dirty="0">
                <a:latin typeface="Georgia" panose="02040502050405020303" pitchFamily="18" charset="0"/>
              </a:rPr>
              <a:t>: 978-0-89871-615-3. 	doi:10.1007/978-0-89871-615-3.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[5]	Jean-Jacques E. </a:t>
            </a:r>
            <a:r>
              <a:rPr lang="en-US" dirty="0" err="1">
                <a:latin typeface="Georgia" panose="02040502050405020303" pitchFamily="18" charset="0"/>
              </a:rPr>
              <a:t>Slotine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και </a:t>
            </a:r>
            <a:r>
              <a:rPr lang="en-US" dirty="0" err="1">
                <a:latin typeface="Georgia" panose="02040502050405020303" pitchFamily="18" charset="0"/>
              </a:rPr>
              <a:t>Weiping</a:t>
            </a:r>
            <a:r>
              <a:rPr lang="en-US" dirty="0">
                <a:latin typeface="Georgia" panose="02040502050405020303" pitchFamily="18" charset="0"/>
              </a:rPr>
              <a:t> Li. </a:t>
            </a:r>
            <a:r>
              <a:rPr lang="en-US" i="1" dirty="0">
                <a:latin typeface="Georgia" panose="02040502050405020303" pitchFamily="18" charset="0"/>
              </a:rPr>
              <a:t>Applied Nonlinear Control</a:t>
            </a:r>
            <a:r>
              <a:rPr lang="en-US" dirty="0">
                <a:latin typeface="Georgia" panose="02040502050405020303" pitchFamily="18" charset="0"/>
              </a:rPr>
              <a:t>. Prentice Hall, 1991. 	isbn:0-13-040890-5.</a:t>
            </a:r>
          </a:p>
          <a:p>
            <a:pPr algn="just"/>
            <a:endParaRPr lang="en-US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[6]	Norm S. </a:t>
            </a:r>
            <a:r>
              <a:rPr lang="en-US" dirty="0" err="1">
                <a:latin typeface="Georgia" panose="02040502050405020303" pitchFamily="18" charset="0"/>
              </a:rPr>
              <a:t>Nise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i="1" dirty="0">
                <a:latin typeface="Georgia" panose="02040502050405020303" pitchFamily="18" charset="0"/>
              </a:rPr>
              <a:t>Control Systems Engineering</a:t>
            </a:r>
            <a:r>
              <a:rPr lang="en-US" dirty="0">
                <a:latin typeface="Georgia" panose="02040502050405020303" pitchFamily="18" charset="0"/>
              </a:rPr>
              <a:t>. 8th Edition. John Wiley Sons, 2019. </a:t>
            </a:r>
            <a:r>
              <a:rPr lang="en-US" dirty="0" err="1">
                <a:latin typeface="Georgia" panose="02040502050405020303" pitchFamily="18" charset="0"/>
              </a:rPr>
              <a:t>isbn</a:t>
            </a:r>
            <a:r>
              <a:rPr lang="en-US" dirty="0">
                <a:latin typeface="Georgia" panose="02040502050405020303" pitchFamily="18" charset="0"/>
              </a:rPr>
              <a:t>: 978-</a:t>
            </a:r>
          </a:p>
          <a:p>
            <a:pPr algn="just"/>
            <a:r>
              <a:rPr lang="en-US" dirty="0">
                <a:latin typeface="Georgia" panose="02040502050405020303" pitchFamily="18" charset="0"/>
              </a:rPr>
              <a:t>	1119590132.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18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2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9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9B0E-7DBD-25E9-10B3-C710BDB50CA2}"/>
              </a:ext>
            </a:extLst>
          </p:cNvPr>
          <p:cNvSpPr txBox="1"/>
          <p:nvPr/>
        </p:nvSpPr>
        <p:spPr>
          <a:xfrm>
            <a:off x="2123665" y="2659559"/>
            <a:ext cx="739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400" dirty="0">
                <a:latin typeface="Georgia" panose="02040502050405020303" pitchFamily="18" charset="0"/>
              </a:rPr>
              <a:t>Σας Ευχαριστώ!!!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285AC-5046-E9D4-5FC8-F52F3BCC8009}"/>
              </a:ext>
            </a:extLst>
          </p:cNvPr>
          <p:cNvSpPr txBox="1"/>
          <p:nvPr/>
        </p:nvSpPr>
        <p:spPr>
          <a:xfrm>
            <a:off x="2771735" y="3429000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200" dirty="0">
                <a:latin typeface="Georgia" panose="02040502050405020303" pitchFamily="18" charset="0"/>
              </a:rPr>
              <a:t>Ερωτήσεις;</a:t>
            </a:r>
          </a:p>
        </p:txBody>
      </p:sp>
      <p:sp>
        <p:nvSpPr>
          <p:cNvPr id="9" name="Θέση υποσέλιδου 3">
            <a:extLst>
              <a:ext uri="{FF2B5EF4-FFF2-40B4-BE49-F238E27FC236}">
                <a16:creationId xmlns:a16="http://schemas.microsoft.com/office/drawing/2014/main" id="{C67E3F9E-26B9-2725-FC7A-16B23B8B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287" y="632953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8" name="Θέση αριθμού διαφάνειας 7">
            <a:extLst>
              <a:ext uri="{FF2B5EF4-FFF2-40B4-BE49-F238E27FC236}">
                <a16:creationId xmlns:a16="http://schemas.microsoft.com/office/drawing/2014/main" id="{07429913-72B5-5345-6A3C-2E7764C1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70" y="638883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20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3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4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5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6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3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7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8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8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5EFB24-8CB1-46BF-B8E5-213A8C4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E9FF1F-27DB-4835-A4CE-3E558EDD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l-GR" dirty="0">
              <a:latin typeface="Georgia" panose="02040502050405020303" pitchFamily="18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0C28788-D749-DAF5-4859-9D3E2B2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4" y="6315999"/>
            <a:ext cx="10819248" cy="483725"/>
          </a:xfrm>
        </p:spPr>
        <p:txBody>
          <a:bodyPr/>
          <a:lstStyle/>
          <a:p>
            <a:pPr algn="ctr"/>
            <a:r>
              <a:rPr lang="el-GR" sz="1100" dirty="0">
                <a:solidFill>
                  <a:schemeClr val="tx1"/>
                </a:solidFill>
                <a:latin typeface="Georgia" panose="02040502050405020303" pitchFamily="18" charset="0"/>
              </a:rPr>
              <a:t>Εξαμηνιαία Εργασία                                                              Γεώργιος Κρομμύδας                              Θετικά Πραγματικές Συναρτήσεις και Ευστάθεια LTI Συστημάτων Ανάδρασης      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B73AFB-9465-A611-EC08-305E8B48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84" y="6375298"/>
            <a:ext cx="683339" cy="365125"/>
          </a:xfrm>
        </p:spPr>
        <p:txBody>
          <a:bodyPr/>
          <a:lstStyle/>
          <a:p>
            <a:pPr algn="ctr"/>
            <a:fld id="{ABB2897A-9487-447B-AEDA-66423687A51B}" type="slidenum">
              <a:rPr lang="el-GR" sz="1800" smtClean="0">
                <a:solidFill>
                  <a:schemeClr val="tx1"/>
                </a:solidFill>
                <a:latin typeface="Georgia" panose="02040502050405020303" pitchFamily="18" charset="0"/>
              </a:rPr>
              <a:pPr algn="ctr"/>
              <a:t>9</a:t>
            </a:fld>
            <a:endParaRPr lang="el-GR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07669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473</Words>
  <Application>Microsoft Office PowerPoint</Application>
  <PresentationFormat>Ευρεία οθόνη</PresentationFormat>
  <Paragraphs>60</Paragraphs>
  <Slides>20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Trebuchet MS</vt:lpstr>
      <vt:lpstr>Wingdings 3</vt:lpstr>
      <vt:lpstr>Όψη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Βιβλιογραφία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georgekrommydas@ntua.gr</dc:creator>
  <cp:lastModifiedBy>georgekrommydas@ntua.gr</cp:lastModifiedBy>
  <cp:revision>32</cp:revision>
  <dcterms:created xsi:type="dcterms:W3CDTF">2024-01-03T15:44:45Z</dcterms:created>
  <dcterms:modified xsi:type="dcterms:W3CDTF">2024-01-08T18:22:17Z</dcterms:modified>
</cp:coreProperties>
</file>