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Lst>
  <p:sldSz cx="12192000" cy="6858000"/>
  <p:notesSz cx="6858000" cy="9144000"/>
  <p:defaultTextStyle>
    <a:defPPr>
      <a:defRPr lang="ka-G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5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40A668-132D-4CAD-9F06-CC57E1419980}" type="datetimeFigureOut">
              <a:rPr lang="ka-GE" smtClean="0"/>
              <a:t>20.01.2018</a:t>
            </a:fld>
            <a:endParaRPr lang="ka-GE"/>
          </a:p>
        </p:txBody>
      </p:sp>
      <p:sp>
        <p:nvSpPr>
          <p:cNvPr id="5" name="Footer Placeholder 4"/>
          <p:cNvSpPr>
            <a:spLocks noGrp="1"/>
          </p:cNvSpPr>
          <p:nvPr>
            <p:ph type="ftr" sz="quarter" idx="11"/>
          </p:nvPr>
        </p:nvSpPr>
        <p:spPr/>
        <p:txBody>
          <a:bodyPr/>
          <a:lstStyle/>
          <a:p>
            <a:endParaRPr lang="ka-GE"/>
          </a:p>
        </p:txBody>
      </p:sp>
      <p:sp>
        <p:nvSpPr>
          <p:cNvPr id="6" name="Slide Number Placeholder 5"/>
          <p:cNvSpPr>
            <a:spLocks noGrp="1"/>
          </p:cNvSpPr>
          <p:nvPr>
            <p:ph type="sldNum" sz="quarter" idx="12"/>
          </p:nvPr>
        </p:nvSpPr>
        <p:spPr/>
        <p:txBody>
          <a:bodyPr/>
          <a:lstStyle/>
          <a:p>
            <a:fld id="{AD80F77B-9C62-4610-A507-DBC421218BE3}" type="slidenum">
              <a:rPr lang="ka-GE" smtClean="0"/>
              <a:t>‹#›</a:t>
            </a:fld>
            <a:endParaRPr lang="ka-GE"/>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5452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9E40A668-132D-4CAD-9F06-CC57E1419980}" type="datetimeFigureOut">
              <a:rPr lang="ka-GE" smtClean="0"/>
              <a:t>20.01.2018</a:t>
            </a:fld>
            <a:endParaRPr lang="ka-GE"/>
          </a:p>
        </p:txBody>
      </p:sp>
      <p:sp>
        <p:nvSpPr>
          <p:cNvPr id="4" name="Footer Placeholder 3"/>
          <p:cNvSpPr>
            <a:spLocks noGrp="1"/>
          </p:cNvSpPr>
          <p:nvPr>
            <p:ph type="ftr" sz="quarter" idx="11"/>
          </p:nvPr>
        </p:nvSpPr>
        <p:spPr/>
        <p:txBody>
          <a:bodyPr/>
          <a:lstStyle/>
          <a:p>
            <a:endParaRPr lang="ka-GE"/>
          </a:p>
        </p:txBody>
      </p:sp>
      <p:sp>
        <p:nvSpPr>
          <p:cNvPr id="5" name="Slide Number Placeholder 4"/>
          <p:cNvSpPr>
            <a:spLocks noGrp="1"/>
          </p:cNvSpPr>
          <p:nvPr>
            <p:ph type="sldNum" sz="quarter" idx="12"/>
          </p:nvPr>
        </p:nvSpPr>
        <p:spPr/>
        <p:txBody>
          <a:bodyPr/>
          <a:lstStyle/>
          <a:p>
            <a:fld id="{AD80F77B-9C62-4610-A507-DBC421218BE3}" type="slidenum">
              <a:rPr lang="ka-GE" smtClean="0"/>
              <a:t>‹#›</a:t>
            </a:fld>
            <a:endParaRPr lang="ka-GE"/>
          </a:p>
        </p:txBody>
      </p:sp>
    </p:spTree>
    <p:extLst>
      <p:ext uri="{BB962C8B-B14F-4D97-AF65-F5344CB8AC3E}">
        <p14:creationId xmlns:p14="http://schemas.microsoft.com/office/powerpoint/2010/main" val="3679957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40A668-132D-4CAD-9F06-CC57E1419980}" type="datetimeFigureOut">
              <a:rPr lang="ka-GE" smtClean="0"/>
              <a:t>20.01.2018</a:t>
            </a:fld>
            <a:endParaRPr lang="ka-GE"/>
          </a:p>
        </p:txBody>
      </p:sp>
      <p:sp>
        <p:nvSpPr>
          <p:cNvPr id="5" name="Footer Placeholder 4"/>
          <p:cNvSpPr>
            <a:spLocks noGrp="1"/>
          </p:cNvSpPr>
          <p:nvPr>
            <p:ph type="ftr" sz="quarter" idx="11"/>
          </p:nvPr>
        </p:nvSpPr>
        <p:spPr/>
        <p:txBody>
          <a:bodyPr/>
          <a:lstStyle/>
          <a:p>
            <a:endParaRPr lang="ka-GE"/>
          </a:p>
        </p:txBody>
      </p:sp>
      <p:sp>
        <p:nvSpPr>
          <p:cNvPr id="6" name="Slide Number Placeholder 5"/>
          <p:cNvSpPr>
            <a:spLocks noGrp="1"/>
          </p:cNvSpPr>
          <p:nvPr>
            <p:ph type="sldNum" sz="quarter" idx="12"/>
          </p:nvPr>
        </p:nvSpPr>
        <p:spPr/>
        <p:txBody>
          <a:bodyPr/>
          <a:lstStyle/>
          <a:p>
            <a:fld id="{AD80F77B-9C62-4610-A507-DBC421218BE3}" type="slidenum">
              <a:rPr lang="ka-GE" smtClean="0"/>
              <a:t>‹#›</a:t>
            </a:fld>
            <a:endParaRPr lang="ka-GE"/>
          </a:p>
        </p:txBody>
      </p:sp>
    </p:spTree>
    <p:extLst>
      <p:ext uri="{BB962C8B-B14F-4D97-AF65-F5344CB8AC3E}">
        <p14:creationId xmlns:p14="http://schemas.microsoft.com/office/powerpoint/2010/main" val="3574845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40A668-132D-4CAD-9F06-CC57E1419980}" type="datetimeFigureOut">
              <a:rPr lang="ka-GE" smtClean="0"/>
              <a:t>20.01.2018</a:t>
            </a:fld>
            <a:endParaRPr lang="ka-GE"/>
          </a:p>
        </p:txBody>
      </p:sp>
      <p:sp>
        <p:nvSpPr>
          <p:cNvPr id="5" name="Footer Placeholder 4"/>
          <p:cNvSpPr>
            <a:spLocks noGrp="1"/>
          </p:cNvSpPr>
          <p:nvPr>
            <p:ph type="ftr" sz="quarter" idx="11"/>
          </p:nvPr>
        </p:nvSpPr>
        <p:spPr/>
        <p:txBody>
          <a:bodyPr/>
          <a:lstStyle/>
          <a:p>
            <a:endParaRPr lang="ka-GE"/>
          </a:p>
        </p:txBody>
      </p:sp>
      <p:sp>
        <p:nvSpPr>
          <p:cNvPr id="6" name="Slide Number Placeholder 5"/>
          <p:cNvSpPr>
            <a:spLocks noGrp="1"/>
          </p:cNvSpPr>
          <p:nvPr>
            <p:ph type="sldNum" sz="quarter" idx="12"/>
          </p:nvPr>
        </p:nvSpPr>
        <p:spPr/>
        <p:txBody>
          <a:bodyPr/>
          <a:lstStyle/>
          <a:p>
            <a:fld id="{AD80F77B-9C62-4610-A507-DBC421218BE3}" type="slidenum">
              <a:rPr lang="ka-GE" smtClean="0"/>
              <a:t>‹#›</a:t>
            </a:fld>
            <a:endParaRPr lang="ka-GE"/>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55095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40A668-132D-4CAD-9F06-CC57E1419980}" type="datetimeFigureOut">
              <a:rPr lang="ka-GE" smtClean="0"/>
              <a:t>20.01.2018</a:t>
            </a:fld>
            <a:endParaRPr lang="ka-GE"/>
          </a:p>
        </p:txBody>
      </p:sp>
      <p:sp>
        <p:nvSpPr>
          <p:cNvPr id="5" name="Footer Placeholder 4"/>
          <p:cNvSpPr>
            <a:spLocks noGrp="1"/>
          </p:cNvSpPr>
          <p:nvPr>
            <p:ph type="ftr" sz="quarter" idx="11"/>
          </p:nvPr>
        </p:nvSpPr>
        <p:spPr/>
        <p:txBody>
          <a:bodyPr/>
          <a:lstStyle/>
          <a:p>
            <a:endParaRPr lang="ka-GE"/>
          </a:p>
        </p:txBody>
      </p:sp>
      <p:sp>
        <p:nvSpPr>
          <p:cNvPr id="6" name="Slide Number Placeholder 5"/>
          <p:cNvSpPr>
            <a:spLocks noGrp="1"/>
          </p:cNvSpPr>
          <p:nvPr>
            <p:ph type="sldNum" sz="quarter" idx="12"/>
          </p:nvPr>
        </p:nvSpPr>
        <p:spPr/>
        <p:txBody>
          <a:bodyPr/>
          <a:lstStyle/>
          <a:p>
            <a:fld id="{AD80F77B-9C62-4610-A507-DBC421218BE3}" type="slidenum">
              <a:rPr lang="ka-GE" smtClean="0"/>
              <a:t>‹#›</a:t>
            </a:fld>
            <a:endParaRPr lang="ka-GE"/>
          </a:p>
        </p:txBody>
      </p:sp>
    </p:spTree>
    <p:extLst>
      <p:ext uri="{BB962C8B-B14F-4D97-AF65-F5344CB8AC3E}">
        <p14:creationId xmlns:p14="http://schemas.microsoft.com/office/powerpoint/2010/main" val="2165448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40A668-132D-4CAD-9F06-CC57E1419980}" type="datetimeFigureOut">
              <a:rPr lang="ka-GE" smtClean="0"/>
              <a:t>20.01.2018</a:t>
            </a:fld>
            <a:endParaRPr lang="ka-GE"/>
          </a:p>
        </p:txBody>
      </p:sp>
      <p:sp>
        <p:nvSpPr>
          <p:cNvPr id="5" name="Footer Placeholder 4"/>
          <p:cNvSpPr>
            <a:spLocks noGrp="1"/>
          </p:cNvSpPr>
          <p:nvPr>
            <p:ph type="ftr" sz="quarter" idx="11"/>
          </p:nvPr>
        </p:nvSpPr>
        <p:spPr/>
        <p:txBody>
          <a:bodyPr/>
          <a:lstStyle/>
          <a:p>
            <a:endParaRPr lang="ka-GE"/>
          </a:p>
        </p:txBody>
      </p:sp>
      <p:sp>
        <p:nvSpPr>
          <p:cNvPr id="6" name="Slide Number Placeholder 5"/>
          <p:cNvSpPr>
            <a:spLocks noGrp="1"/>
          </p:cNvSpPr>
          <p:nvPr>
            <p:ph type="sldNum" sz="quarter" idx="12"/>
          </p:nvPr>
        </p:nvSpPr>
        <p:spPr/>
        <p:txBody>
          <a:bodyPr/>
          <a:lstStyle/>
          <a:p>
            <a:fld id="{AD80F77B-9C62-4610-A507-DBC421218BE3}" type="slidenum">
              <a:rPr lang="ka-GE" smtClean="0"/>
              <a:t>‹#›</a:t>
            </a:fld>
            <a:endParaRPr lang="ka-GE"/>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45873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40A668-132D-4CAD-9F06-CC57E1419980}" type="datetimeFigureOut">
              <a:rPr lang="ka-GE" smtClean="0"/>
              <a:t>20.01.2018</a:t>
            </a:fld>
            <a:endParaRPr lang="ka-GE"/>
          </a:p>
        </p:txBody>
      </p:sp>
      <p:sp>
        <p:nvSpPr>
          <p:cNvPr id="5" name="Footer Placeholder 4"/>
          <p:cNvSpPr>
            <a:spLocks noGrp="1"/>
          </p:cNvSpPr>
          <p:nvPr>
            <p:ph type="ftr" sz="quarter" idx="11"/>
          </p:nvPr>
        </p:nvSpPr>
        <p:spPr/>
        <p:txBody>
          <a:bodyPr/>
          <a:lstStyle/>
          <a:p>
            <a:endParaRPr lang="ka-GE"/>
          </a:p>
        </p:txBody>
      </p:sp>
      <p:sp>
        <p:nvSpPr>
          <p:cNvPr id="6" name="Slide Number Placeholder 5"/>
          <p:cNvSpPr>
            <a:spLocks noGrp="1"/>
          </p:cNvSpPr>
          <p:nvPr>
            <p:ph type="sldNum" sz="quarter" idx="12"/>
          </p:nvPr>
        </p:nvSpPr>
        <p:spPr/>
        <p:txBody>
          <a:bodyPr/>
          <a:lstStyle/>
          <a:p>
            <a:fld id="{AD80F77B-9C62-4610-A507-DBC421218BE3}" type="slidenum">
              <a:rPr lang="ka-GE" smtClean="0"/>
              <a:t>‹#›</a:t>
            </a:fld>
            <a:endParaRPr lang="ka-GE"/>
          </a:p>
        </p:txBody>
      </p:sp>
    </p:spTree>
    <p:extLst>
      <p:ext uri="{BB962C8B-B14F-4D97-AF65-F5344CB8AC3E}">
        <p14:creationId xmlns:p14="http://schemas.microsoft.com/office/powerpoint/2010/main" val="2582536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40A668-132D-4CAD-9F06-CC57E1419980}" type="datetimeFigureOut">
              <a:rPr lang="ka-GE" smtClean="0"/>
              <a:t>20.01.2018</a:t>
            </a:fld>
            <a:endParaRPr lang="ka-GE"/>
          </a:p>
        </p:txBody>
      </p:sp>
      <p:sp>
        <p:nvSpPr>
          <p:cNvPr id="5" name="Footer Placeholder 4"/>
          <p:cNvSpPr>
            <a:spLocks noGrp="1"/>
          </p:cNvSpPr>
          <p:nvPr>
            <p:ph type="ftr" sz="quarter" idx="11"/>
          </p:nvPr>
        </p:nvSpPr>
        <p:spPr/>
        <p:txBody>
          <a:bodyPr/>
          <a:lstStyle/>
          <a:p>
            <a:endParaRPr lang="ka-GE"/>
          </a:p>
        </p:txBody>
      </p:sp>
      <p:sp>
        <p:nvSpPr>
          <p:cNvPr id="6" name="Slide Number Placeholder 5"/>
          <p:cNvSpPr>
            <a:spLocks noGrp="1"/>
          </p:cNvSpPr>
          <p:nvPr>
            <p:ph type="sldNum" sz="quarter" idx="12"/>
          </p:nvPr>
        </p:nvSpPr>
        <p:spPr/>
        <p:txBody>
          <a:bodyPr/>
          <a:lstStyle/>
          <a:p>
            <a:fld id="{AD80F77B-9C62-4610-A507-DBC421218BE3}" type="slidenum">
              <a:rPr lang="ka-GE" smtClean="0"/>
              <a:t>‹#›</a:t>
            </a:fld>
            <a:endParaRPr lang="ka-GE"/>
          </a:p>
        </p:txBody>
      </p:sp>
    </p:spTree>
    <p:extLst>
      <p:ext uri="{BB962C8B-B14F-4D97-AF65-F5344CB8AC3E}">
        <p14:creationId xmlns:p14="http://schemas.microsoft.com/office/powerpoint/2010/main" val="2927095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40A668-132D-4CAD-9F06-CC57E1419980}" type="datetimeFigureOut">
              <a:rPr lang="ka-GE" smtClean="0"/>
              <a:t>20.01.2018</a:t>
            </a:fld>
            <a:endParaRPr lang="ka-GE"/>
          </a:p>
        </p:txBody>
      </p:sp>
      <p:sp>
        <p:nvSpPr>
          <p:cNvPr id="5" name="Footer Placeholder 4"/>
          <p:cNvSpPr>
            <a:spLocks noGrp="1"/>
          </p:cNvSpPr>
          <p:nvPr>
            <p:ph type="ftr" sz="quarter" idx="11"/>
          </p:nvPr>
        </p:nvSpPr>
        <p:spPr/>
        <p:txBody>
          <a:bodyPr/>
          <a:lstStyle/>
          <a:p>
            <a:endParaRPr lang="ka-GE"/>
          </a:p>
        </p:txBody>
      </p:sp>
      <p:sp>
        <p:nvSpPr>
          <p:cNvPr id="6" name="Slide Number Placeholder 5"/>
          <p:cNvSpPr>
            <a:spLocks noGrp="1"/>
          </p:cNvSpPr>
          <p:nvPr>
            <p:ph type="sldNum" sz="quarter" idx="12"/>
          </p:nvPr>
        </p:nvSpPr>
        <p:spPr/>
        <p:txBody>
          <a:bodyPr/>
          <a:lstStyle/>
          <a:p>
            <a:fld id="{AD80F77B-9C62-4610-A507-DBC421218BE3}" type="slidenum">
              <a:rPr lang="ka-GE" smtClean="0"/>
              <a:t>‹#›</a:t>
            </a:fld>
            <a:endParaRPr lang="ka-GE"/>
          </a:p>
        </p:txBody>
      </p:sp>
    </p:spTree>
    <p:extLst>
      <p:ext uri="{BB962C8B-B14F-4D97-AF65-F5344CB8AC3E}">
        <p14:creationId xmlns:p14="http://schemas.microsoft.com/office/powerpoint/2010/main" val="497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40A668-132D-4CAD-9F06-CC57E1419980}" type="datetimeFigureOut">
              <a:rPr lang="ka-GE" smtClean="0"/>
              <a:t>20.01.2018</a:t>
            </a:fld>
            <a:endParaRPr lang="ka-GE"/>
          </a:p>
        </p:txBody>
      </p:sp>
      <p:sp>
        <p:nvSpPr>
          <p:cNvPr id="5" name="Footer Placeholder 4"/>
          <p:cNvSpPr>
            <a:spLocks noGrp="1"/>
          </p:cNvSpPr>
          <p:nvPr>
            <p:ph type="ftr" sz="quarter" idx="11"/>
          </p:nvPr>
        </p:nvSpPr>
        <p:spPr/>
        <p:txBody>
          <a:bodyPr/>
          <a:lstStyle/>
          <a:p>
            <a:endParaRPr lang="ka-GE"/>
          </a:p>
        </p:txBody>
      </p:sp>
      <p:sp>
        <p:nvSpPr>
          <p:cNvPr id="6" name="Slide Number Placeholder 5"/>
          <p:cNvSpPr>
            <a:spLocks noGrp="1"/>
          </p:cNvSpPr>
          <p:nvPr>
            <p:ph type="sldNum" sz="quarter" idx="12"/>
          </p:nvPr>
        </p:nvSpPr>
        <p:spPr/>
        <p:txBody>
          <a:bodyPr/>
          <a:lstStyle/>
          <a:p>
            <a:fld id="{AD80F77B-9C62-4610-A507-DBC421218BE3}" type="slidenum">
              <a:rPr lang="ka-GE" smtClean="0"/>
              <a:t>‹#›</a:t>
            </a:fld>
            <a:endParaRPr lang="ka-GE"/>
          </a:p>
        </p:txBody>
      </p:sp>
    </p:spTree>
    <p:extLst>
      <p:ext uri="{BB962C8B-B14F-4D97-AF65-F5344CB8AC3E}">
        <p14:creationId xmlns:p14="http://schemas.microsoft.com/office/powerpoint/2010/main" val="212976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40A668-132D-4CAD-9F06-CC57E1419980}" type="datetimeFigureOut">
              <a:rPr lang="ka-GE" smtClean="0"/>
              <a:t>20.01.2018</a:t>
            </a:fld>
            <a:endParaRPr lang="ka-GE"/>
          </a:p>
        </p:txBody>
      </p:sp>
      <p:sp>
        <p:nvSpPr>
          <p:cNvPr id="5" name="Footer Placeholder 4"/>
          <p:cNvSpPr>
            <a:spLocks noGrp="1"/>
          </p:cNvSpPr>
          <p:nvPr>
            <p:ph type="ftr" sz="quarter" idx="11"/>
          </p:nvPr>
        </p:nvSpPr>
        <p:spPr/>
        <p:txBody>
          <a:bodyPr/>
          <a:lstStyle/>
          <a:p>
            <a:endParaRPr lang="ka-GE"/>
          </a:p>
        </p:txBody>
      </p:sp>
      <p:sp>
        <p:nvSpPr>
          <p:cNvPr id="6" name="Slide Number Placeholder 5"/>
          <p:cNvSpPr>
            <a:spLocks noGrp="1"/>
          </p:cNvSpPr>
          <p:nvPr>
            <p:ph type="sldNum" sz="quarter" idx="12"/>
          </p:nvPr>
        </p:nvSpPr>
        <p:spPr/>
        <p:txBody>
          <a:bodyPr/>
          <a:lstStyle/>
          <a:p>
            <a:fld id="{AD80F77B-9C62-4610-A507-DBC421218BE3}" type="slidenum">
              <a:rPr lang="ka-GE" smtClean="0"/>
              <a:t>‹#›</a:t>
            </a:fld>
            <a:endParaRPr lang="ka-GE"/>
          </a:p>
        </p:txBody>
      </p:sp>
    </p:spTree>
    <p:extLst>
      <p:ext uri="{BB962C8B-B14F-4D97-AF65-F5344CB8AC3E}">
        <p14:creationId xmlns:p14="http://schemas.microsoft.com/office/powerpoint/2010/main" val="4236492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40A668-132D-4CAD-9F06-CC57E1419980}" type="datetimeFigureOut">
              <a:rPr lang="ka-GE" smtClean="0"/>
              <a:t>20.01.2018</a:t>
            </a:fld>
            <a:endParaRPr lang="ka-GE"/>
          </a:p>
        </p:txBody>
      </p:sp>
      <p:sp>
        <p:nvSpPr>
          <p:cNvPr id="6" name="Footer Placeholder 5"/>
          <p:cNvSpPr>
            <a:spLocks noGrp="1"/>
          </p:cNvSpPr>
          <p:nvPr>
            <p:ph type="ftr" sz="quarter" idx="11"/>
          </p:nvPr>
        </p:nvSpPr>
        <p:spPr/>
        <p:txBody>
          <a:bodyPr/>
          <a:lstStyle/>
          <a:p>
            <a:endParaRPr lang="ka-GE"/>
          </a:p>
        </p:txBody>
      </p:sp>
      <p:sp>
        <p:nvSpPr>
          <p:cNvPr id="7" name="Slide Number Placeholder 6"/>
          <p:cNvSpPr>
            <a:spLocks noGrp="1"/>
          </p:cNvSpPr>
          <p:nvPr>
            <p:ph type="sldNum" sz="quarter" idx="12"/>
          </p:nvPr>
        </p:nvSpPr>
        <p:spPr/>
        <p:txBody>
          <a:bodyPr/>
          <a:lstStyle/>
          <a:p>
            <a:fld id="{AD80F77B-9C62-4610-A507-DBC421218BE3}" type="slidenum">
              <a:rPr lang="ka-GE" smtClean="0"/>
              <a:t>‹#›</a:t>
            </a:fld>
            <a:endParaRPr lang="ka-GE"/>
          </a:p>
        </p:txBody>
      </p:sp>
    </p:spTree>
    <p:extLst>
      <p:ext uri="{BB962C8B-B14F-4D97-AF65-F5344CB8AC3E}">
        <p14:creationId xmlns:p14="http://schemas.microsoft.com/office/powerpoint/2010/main" val="152331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40A668-132D-4CAD-9F06-CC57E1419980}" type="datetimeFigureOut">
              <a:rPr lang="ka-GE" smtClean="0"/>
              <a:t>20.01.2018</a:t>
            </a:fld>
            <a:endParaRPr lang="ka-GE"/>
          </a:p>
        </p:txBody>
      </p:sp>
      <p:sp>
        <p:nvSpPr>
          <p:cNvPr id="8" name="Footer Placeholder 7"/>
          <p:cNvSpPr>
            <a:spLocks noGrp="1"/>
          </p:cNvSpPr>
          <p:nvPr>
            <p:ph type="ftr" sz="quarter" idx="11"/>
          </p:nvPr>
        </p:nvSpPr>
        <p:spPr/>
        <p:txBody>
          <a:bodyPr/>
          <a:lstStyle/>
          <a:p>
            <a:endParaRPr lang="ka-GE"/>
          </a:p>
        </p:txBody>
      </p:sp>
      <p:sp>
        <p:nvSpPr>
          <p:cNvPr id="9" name="Slide Number Placeholder 8"/>
          <p:cNvSpPr>
            <a:spLocks noGrp="1"/>
          </p:cNvSpPr>
          <p:nvPr>
            <p:ph type="sldNum" sz="quarter" idx="12"/>
          </p:nvPr>
        </p:nvSpPr>
        <p:spPr/>
        <p:txBody>
          <a:bodyPr/>
          <a:lstStyle/>
          <a:p>
            <a:fld id="{AD80F77B-9C62-4610-A507-DBC421218BE3}" type="slidenum">
              <a:rPr lang="ka-GE" smtClean="0"/>
              <a:t>‹#›</a:t>
            </a:fld>
            <a:endParaRPr lang="ka-GE"/>
          </a:p>
        </p:txBody>
      </p:sp>
    </p:spTree>
    <p:extLst>
      <p:ext uri="{BB962C8B-B14F-4D97-AF65-F5344CB8AC3E}">
        <p14:creationId xmlns:p14="http://schemas.microsoft.com/office/powerpoint/2010/main" val="350095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40A668-132D-4CAD-9F06-CC57E1419980}" type="datetimeFigureOut">
              <a:rPr lang="ka-GE" smtClean="0"/>
              <a:t>20.01.2018</a:t>
            </a:fld>
            <a:endParaRPr lang="ka-GE"/>
          </a:p>
        </p:txBody>
      </p:sp>
      <p:sp>
        <p:nvSpPr>
          <p:cNvPr id="4" name="Footer Placeholder 3"/>
          <p:cNvSpPr>
            <a:spLocks noGrp="1"/>
          </p:cNvSpPr>
          <p:nvPr>
            <p:ph type="ftr" sz="quarter" idx="11"/>
          </p:nvPr>
        </p:nvSpPr>
        <p:spPr/>
        <p:txBody>
          <a:bodyPr/>
          <a:lstStyle/>
          <a:p>
            <a:endParaRPr lang="ka-GE"/>
          </a:p>
        </p:txBody>
      </p:sp>
      <p:sp>
        <p:nvSpPr>
          <p:cNvPr id="5" name="Slide Number Placeholder 4"/>
          <p:cNvSpPr>
            <a:spLocks noGrp="1"/>
          </p:cNvSpPr>
          <p:nvPr>
            <p:ph type="sldNum" sz="quarter" idx="12"/>
          </p:nvPr>
        </p:nvSpPr>
        <p:spPr/>
        <p:txBody>
          <a:bodyPr/>
          <a:lstStyle/>
          <a:p>
            <a:fld id="{AD80F77B-9C62-4610-A507-DBC421218BE3}" type="slidenum">
              <a:rPr lang="ka-GE" smtClean="0"/>
              <a:t>‹#›</a:t>
            </a:fld>
            <a:endParaRPr lang="ka-GE"/>
          </a:p>
        </p:txBody>
      </p:sp>
    </p:spTree>
    <p:extLst>
      <p:ext uri="{BB962C8B-B14F-4D97-AF65-F5344CB8AC3E}">
        <p14:creationId xmlns:p14="http://schemas.microsoft.com/office/powerpoint/2010/main" val="3958729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40A668-132D-4CAD-9F06-CC57E1419980}" type="datetimeFigureOut">
              <a:rPr lang="ka-GE" smtClean="0"/>
              <a:t>20.01.2018</a:t>
            </a:fld>
            <a:endParaRPr lang="ka-GE"/>
          </a:p>
        </p:txBody>
      </p:sp>
      <p:sp>
        <p:nvSpPr>
          <p:cNvPr id="3" name="Footer Placeholder 2"/>
          <p:cNvSpPr>
            <a:spLocks noGrp="1"/>
          </p:cNvSpPr>
          <p:nvPr>
            <p:ph type="ftr" sz="quarter" idx="11"/>
          </p:nvPr>
        </p:nvSpPr>
        <p:spPr/>
        <p:txBody>
          <a:bodyPr/>
          <a:lstStyle/>
          <a:p>
            <a:endParaRPr lang="ka-GE"/>
          </a:p>
        </p:txBody>
      </p:sp>
      <p:sp>
        <p:nvSpPr>
          <p:cNvPr id="4" name="Slide Number Placeholder 3"/>
          <p:cNvSpPr>
            <a:spLocks noGrp="1"/>
          </p:cNvSpPr>
          <p:nvPr>
            <p:ph type="sldNum" sz="quarter" idx="12"/>
          </p:nvPr>
        </p:nvSpPr>
        <p:spPr/>
        <p:txBody>
          <a:bodyPr/>
          <a:lstStyle/>
          <a:p>
            <a:fld id="{AD80F77B-9C62-4610-A507-DBC421218BE3}" type="slidenum">
              <a:rPr lang="ka-GE" smtClean="0"/>
              <a:t>‹#›</a:t>
            </a:fld>
            <a:endParaRPr lang="ka-GE"/>
          </a:p>
        </p:txBody>
      </p:sp>
    </p:spTree>
    <p:extLst>
      <p:ext uri="{BB962C8B-B14F-4D97-AF65-F5344CB8AC3E}">
        <p14:creationId xmlns:p14="http://schemas.microsoft.com/office/powerpoint/2010/main" val="1107550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40A668-132D-4CAD-9F06-CC57E1419980}" type="datetimeFigureOut">
              <a:rPr lang="ka-GE" smtClean="0"/>
              <a:t>20.01.2018</a:t>
            </a:fld>
            <a:endParaRPr lang="ka-GE"/>
          </a:p>
        </p:txBody>
      </p:sp>
      <p:sp>
        <p:nvSpPr>
          <p:cNvPr id="6" name="Footer Placeholder 5"/>
          <p:cNvSpPr>
            <a:spLocks noGrp="1"/>
          </p:cNvSpPr>
          <p:nvPr>
            <p:ph type="ftr" sz="quarter" idx="11"/>
          </p:nvPr>
        </p:nvSpPr>
        <p:spPr/>
        <p:txBody>
          <a:bodyPr/>
          <a:lstStyle/>
          <a:p>
            <a:endParaRPr lang="ka-GE"/>
          </a:p>
        </p:txBody>
      </p:sp>
      <p:sp>
        <p:nvSpPr>
          <p:cNvPr id="7" name="Slide Number Placeholder 6"/>
          <p:cNvSpPr>
            <a:spLocks noGrp="1"/>
          </p:cNvSpPr>
          <p:nvPr>
            <p:ph type="sldNum" sz="quarter" idx="12"/>
          </p:nvPr>
        </p:nvSpPr>
        <p:spPr/>
        <p:txBody>
          <a:bodyPr/>
          <a:lstStyle/>
          <a:p>
            <a:fld id="{AD80F77B-9C62-4610-A507-DBC421218BE3}" type="slidenum">
              <a:rPr lang="ka-GE" smtClean="0"/>
              <a:t>‹#›</a:t>
            </a:fld>
            <a:endParaRPr lang="ka-GE"/>
          </a:p>
        </p:txBody>
      </p:sp>
    </p:spTree>
    <p:extLst>
      <p:ext uri="{BB962C8B-B14F-4D97-AF65-F5344CB8AC3E}">
        <p14:creationId xmlns:p14="http://schemas.microsoft.com/office/powerpoint/2010/main" val="1616755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40A668-132D-4CAD-9F06-CC57E1419980}" type="datetimeFigureOut">
              <a:rPr lang="ka-GE" smtClean="0"/>
              <a:t>20.01.2018</a:t>
            </a:fld>
            <a:endParaRPr lang="ka-GE"/>
          </a:p>
        </p:txBody>
      </p:sp>
      <p:sp>
        <p:nvSpPr>
          <p:cNvPr id="6" name="Footer Placeholder 5"/>
          <p:cNvSpPr>
            <a:spLocks noGrp="1"/>
          </p:cNvSpPr>
          <p:nvPr>
            <p:ph type="ftr" sz="quarter" idx="11"/>
          </p:nvPr>
        </p:nvSpPr>
        <p:spPr/>
        <p:txBody>
          <a:bodyPr/>
          <a:lstStyle/>
          <a:p>
            <a:endParaRPr lang="ka-GE"/>
          </a:p>
        </p:txBody>
      </p:sp>
      <p:sp>
        <p:nvSpPr>
          <p:cNvPr id="7" name="Slide Number Placeholder 6"/>
          <p:cNvSpPr>
            <a:spLocks noGrp="1"/>
          </p:cNvSpPr>
          <p:nvPr>
            <p:ph type="sldNum" sz="quarter" idx="12"/>
          </p:nvPr>
        </p:nvSpPr>
        <p:spPr/>
        <p:txBody>
          <a:bodyPr/>
          <a:lstStyle/>
          <a:p>
            <a:fld id="{AD80F77B-9C62-4610-A507-DBC421218BE3}" type="slidenum">
              <a:rPr lang="ka-GE" smtClean="0"/>
              <a:t>‹#›</a:t>
            </a:fld>
            <a:endParaRPr lang="ka-GE"/>
          </a:p>
        </p:txBody>
      </p:sp>
    </p:spTree>
    <p:extLst>
      <p:ext uri="{BB962C8B-B14F-4D97-AF65-F5344CB8AC3E}">
        <p14:creationId xmlns:p14="http://schemas.microsoft.com/office/powerpoint/2010/main" val="377190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E40A668-132D-4CAD-9F06-CC57E1419980}" type="datetimeFigureOut">
              <a:rPr lang="ka-GE" smtClean="0"/>
              <a:t>20.01.2018</a:t>
            </a:fld>
            <a:endParaRPr lang="ka-GE"/>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ka-GE"/>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D80F77B-9C62-4610-A507-DBC421218BE3}" type="slidenum">
              <a:rPr lang="ka-GE" smtClean="0"/>
              <a:t>‹#›</a:t>
            </a:fld>
            <a:endParaRPr lang="ka-GE"/>
          </a:p>
        </p:txBody>
      </p:sp>
    </p:spTree>
    <p:extLst>
      <p:ext uri="{BB962C8B-B14F-4D97-AF65-F5344CB8AC3E}">
        <p14:creationId xmlns:p14="http://schemas.microsoft.com/office/powerpoint/2010/main" val="2378195134"/>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5982" y="2043820"/>
            <a:ext cx="8001000" cy="916664"/>
          </a:xfrm>
        </p:spPr>
        <p:txBody>
          <a:bodyPr>
            <a:noAutofit/>
          </a:bodyPr>
          <a:lstStyle/>
          <a:p>
            <a:pPr algn="ctr"/>
            <a:r>
              <a:rPr lang="ka-GE" sz="6600" dirty="0" smtClean="0">
                <a:effectLst>
                  <a:outerShdw blurRad="50800" dist="38100" dir="5400000" algn="t" rotWithShape="0">
                    <a:prstClr val="black">
                      <a:alpha val="40000"/>
                    </a:prstClr>
                  </a:outerShdw>
                </a:effectLst>
              </a:rPr>
              <a:t>ონლაინ კურსების საიტების განხილვა</a:t>
            </a:r>
            <a:endParaRPr lang="ka-GE" sz="6600" dirty="0">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2209707892"/>
      </p:ext>
    </p:extLst>
  </p:cSld>
  <p:clrMapOvr>
    <a:masterClrMapping/>
  </p:clrMapOvr>
  <mc:AlternateContent xmlns:mc="http://schemas.openxmlformats.org/markup-compatibility/2006">
    <mc:Choice xmlns:p14="http://schemas.microsoft.com/office/powerpoint/2010/main" Requires="p14">
      <p:transition spd="slow" p14:dur="1500">
        <p:fad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208473" y="290689"/>
            <a:ext cx="3497657" cy="3479535"/>
          </a:xfrm>
        </p:spPr>
      </p:pic>
      <p:sp>
        <p:nvSpPr>
          <p:cNvPr id="6" name="TextBox 5"/>
          <p:cNvSpPr txBox="1"/>
          <p:nvPr/>
        </p:nvSpPr>
        <p:spPr>
          <a:xfrm>
            <a:off x="1747318" y="290689"/>
            <a:ext cx="3766241" cy="707886"/>
          </a:xfrm>
          <a:prstGeom prst="rect">
            <a:avLst/>
          </a:prstGeom>
          <a:noFill/>
        </p:spPr>
        <p:txBody>
          <a:bodyPr wrap="square" rtlCol="0">
            <a:spAutoFit/>
          </a:bodyPr>
          <a:lstStyle/>
          <a:p>
            <a:pPr algn="ctr"/>
            <a:r>
              <a:rPr lang="en-US" sz="4000" dirty="0" smtClean="0">
                <a:ln w="0"/>
                <a:effectLst>
                  <a:glow rad="139700">
                    <a:schemeClr val="accent1">
                      <a:satMod val="175000"/>
                      <a:alpha val="40000"/>
                    </a:schemeClr>
                  </a:glow>
                  <a:outerShdw blurRad="38100" dist="19050" dir="2700000" algn="tl" rotWithShape="0">
                    <a:schemeClr val="dk1">
                      <a:alpha val="40000"/>
                    </a:schemeClr>
                  </a:outerShdw>
                </a:effectLst>
              </a:rPr>
              <a:t>Coursera.org</a:t>
            </a:r>
            <a:endParaRPr lang="ka-GE" sz="4000" dirty="0">
              <a:ln w="0"/>
              <a:effectLst>
                <a:glow rad="139700">
                  <a:schemeClr val="accent1">
                    <a:satMod val="175000"/>
                    <a:alpha val="40000"/>
                  </a:schemeClr>
                </a:glow>
                <a:outerShdw blurRad="38100" dist="19050" dir="2700000" algn="tl" rotWithShape="0">
                  <a:schemeClr val="dk1">
                    <a:alpha val="40000"/>
                  </a:schemeClr>
                </a:outerShdw>
              </a:effectLst>
            </a:endParaRPr>
          </a:p>
        </p:txBody>
      </p:sp>
      <p:sp>
        <p:nvSpPr>
          <p:cNvPr id="8" name="TextBox 7"/>
          <p:cNvSpPr txBox="1"/>
          <p:nvPr/>
        </p:nvSpPr>
        <p:spPr>
          <a:xfrm>
            <a:off x="452581" y="1163783"/>
            <a:ext cx="7296728" cy="5401479"/>
          </a:xfrm>
          <a:prstGeom prst="rect">
            <a:avLst/>
          </a:prstGeom>
          <a:noFill/>
        </p:spPr>
        <p:txBody>
          <a:bodyPr wrap="square" rtlCol="0">
            <a:spAutoFit/>
          </a:bodyPr>
          <a:lstStyle/>
          <a:p>
            <a:r>
              <a:rPr lang="ka-GE" sz="1500" dirty="0" smtClean="0">
                <a:effectLst>
                  <a:outerShdw blurRad="50800" dist="38100" dir="2700000" algn="tl" rotWithShape="0">
                    <a:prstClr val="black">
                      <a:alpha val="40000"/>
                    </a:prstClr>
                  </a:outerShdw>
                </a:effectLst>
              </a:rPr>
              <a:t>       </a:t>
            </a:r>
            <a:r>
              <a:rPr lang="en-US" sz="1500" dirty="0" smtClean="0">
                <a:effectLst>
                  <a:outerShdw blurRad="50800" dist="38100" dir="2700000" algn="tl" rotWithShape="0">
                    <a:prstClr val="black">
                      <a:alpha val="40000"/>
                    </a:prstClr>
                  </a:outerShdw>
                </a:effectLst>
              </a:rPr>
              <a:t>Coursera.org </a:t>
            </a:r>
            <a:r>
              <a:rPr lang="ka-GE" sz="1500" dirty="0" smtClean="0">
                <a:effectLst>
                  <a:outerShdw blurRad="50800" dist="38100" dir="2700000" algn="tl" rotWithShape="0">
                    <a:prstClr val="black">
                      <a:alpha val="40000"/>
                    </a:prstClr>
                  </a:outerShdw>
                </a:effectLst>
              </a:rPr>
              <a:t>არის ონლაინ კურსების საიტი რომელსაც აქვს მრავალფეროვანი კატალოგი, ნებისმიერი ასაკის და მრავალი</a:t>
            </a:r>
            <a:r>
              <a:rPr lang="en-US" sz="1500" dirty="0" smtClean="0">
                <a:effectLst>
                  <a:outerShdw blurRad="50800" dist="38100" dir="2700000" algn="tl" rotWithShape="0">
                    <a:prstClr val="black">
                      <a:alpha val="40000"/>
                    </a:prstClr>
                  </a:outerShdw>
                </a:effectLst>
              </a:rPr>
              <a:t> </a:t>
            </a:r>
            <a:r>
              <a:rPr lang="ka-GE" sz="1500" dirty="0" smtClean="0">
                <a:effectLst>
                  <a:outerShdw blurRad="50800" dist="38100" dir="2700000" algn="tl" rotWithShape="0">
                    <a:prstClr val="black">
                      <a:alpha val="40000"/>
                    </a:prstClr>
                  </a:outerShdw>
                </a:effectLst>
              </a:rPr>
              <a:t> პროფესიის ადამიანისთვის. აქ მომხმარებელს შეუძლია გაიაროს: ბიზნესის, კომპიუტერული მეცნიერების, მატემატიკის, უცხო ენების და ბევრი სხვა კატეგორიის კურსი.  საიტზე კურსის გავლა და სერთიფიკატის აღება ფასიანია, საცდელად შესაძლებელია ერთ კვირიანი საცდელი პერიოდის გამოყენება ნებისმიერ კრუსზე. </a:t>
            </a:r>
          </a:p>
          <a:p>
            <a:r>
              <a:rPr lang="ka-GE" sz="1500" dirty="0" smtClean="0">
                <a:effectLst>
                  <a:outerShdw blurRad="50800" dist="38100" dir="2700000" algn="tl" rotWithShape="0">
                    <a:prstClr val="black">
                      <a:alpha val="40000"/>
                    </a:prstClr>
                  </a:outerShdw>
                </a:effectLst>
              </a:rPr>
              <a:t>       ვებგვერდს აქვს კატალოგის მენიუ და საძიებო ველი საიდანაც ადვილად შეიზლება ნებისმიერი კურსის პოვნა.  გამოირჩევა სადა და მინიმალისტური დიზაინით. კურსები ძირითადად შედგება ვიდეო გაკვეთილებისგან</a:t>
            </a:r>
            <a:r>
              <a:rPr lang="en-US" sz="1500" dirty="0" smtClean="0">
                <a:effectLst>
                  <a:outerShdw blurRad="50800" dist="38100" dir="2700000" algn="tl" rotWithShape="0">
                    <a:prstClr val="black">
                      <a:alpha val="40000"/>
                    </a:prstClr>
                  </a:outerShdw>
                </a:effectLst>
              </a:rPr>
              <a:t> </a:t>
            </a:r>
            <a:r>
              <a:rPr lang="ka-GE" sz="1500" dirty="0" smtClean="0">
                <a:effectLst>
                  <a:outerShdw blurRad="50800" dist="38100" dir="2700000" algn="tl" rotWithShape="0">
                    <a:prstClr val="black">
                      <a:alpha val="40000"/>
                    </a:prstClr>
                  </a:outerShdw>
                </a:effectLst>
              </a:rPr>
              <a:t>და დავალებისთვის საჭირო მასალისგან სადაც ლექტორი უხსნის სტუდენტს ახალ მასალას და აძლევს დავალებას. დავალებებისთვის არსებობს </a:t>
            </a:r>
            <a:r>
              <a:rPr lang="en-US" sz="1500" dirty="0" err="1" smtClean="0">
                <a:effectLst>
                  <a:outerShdw blurRad="50800" dist="38100" dir="2700000" algn="tl" rotWithShape="0">
                    <a:prstClr val="black">
                      <a:alpha val="40000"/>
                    </a:prstClr>
                  </a:outerShdw>
                </a:effectLst>
              </a:rPr>
              <a:t>DeadLine</a:t>
            </a:r>
            <a:r>
              <a:rPr lang="en-US" sz="1500" dirty="0" smtClean="0">
                <a:effectLst>
                  <a:outerShdw blurRad="50800" dist="38100" dir="2700000" algn="tl" rotWithShape="0">
                    <a:prstClr val="black">
                      <a:alpha val="40000"/>
                    </a:prstClr>
                  </a:outerShdw>
                </a:effectLst>
              </a:rPr>
              <a:t> </a:t>
            </a:r>
            <a:r>
              <a:rPr lang="ka-GE" sz="1500" dirty="0" smtClean="0">
                <a:effectLst>
                  <a:outerShdw blurRad="50800" dist="38100" dir="2700000" algn="tl" rotWithShape="0">
                    <a:prstClr val="black">
                      <a:alpha val="40000"/>
                    </a:prstClr>
                  </a:outerShdw>
                </a:effectLst>
              </a:rPr>
              <a:t>რომლის ფარგლებშიც უნდა შესრულდეს ის. ასევე კურსს აქვს შიდა ფორუმი სადაც სტუდენტებს შეუძლიათ დავალებასთან დაკავშირებული კითხვების დასმა ლექტორთან ან სხვა სტუდენთებთან. საიტს არ აქვს კოდის წერის განყოფილება სადაც სტუდენტი ამ საიტზევე შეასრულებდა დავალებას ამიტომ დავალებებთან მუშაობა სტუდენტს საკუთარ კომპიუტერში უწევს და მომზადებული მასალა უნდა ატვირტოს შესაბამის განყოფილებაში.</a:t>
            </a:r>
            <a:r>
              <a:rPr lang="en-US" sz="1500" dirty="0" smtClean="0">
                <a:effectLst>
                  <a:outerShdw blurRad="50800" dist="38100" dir="2700000" algn="tl" rotWithShape="0">
                    <a:prstClr val="black">
                      <a:alpha val="40000"/>
                    </a:prstClr>
                  </a:outerShdw>
                </a:effectLst>
              </a:rPr>
              <a:t> </a:t>
            </a:r>
            <a:r>
              <a:rPr lang="ka-GE" sz="1500" dirty="0" smtClean="0">
                <a:effectLst>
                  <a:outerShdw blurRad="50800" dist="38100" dir="2700000" algn="tl" rotWithShape="0">
                    <a:prstClr val="black">
                      <a:alpha val="40000"/>
                    </a:prstClr>
                  </a:outerShdw>
                </a:effectLst>
              </a:rPr>
              <a:t>დავალებების შემოწმება ხდება სტუდენტების მიერ ანუ სტუდენტი თავისი დავალების დადასტურების შემდეგ ვალდებულია შეაფასოს სხვა მინიმუმ ხუთი სტუდენტის ნამუშევარი, შესაბამისი კრიტერიუმებით.</a:t>
            </a:r>
            <a:r>
              <a:rPr lang="en-US" sz="1500" dirty="0" smtClean="0">
                <a:effectLst>
                  <a:outerShdw blurRad="50800" dist="38100" dir="2700000" algn="tl" rotWithShape="0">
                    <a:prstClr val="black">
                      <a:alpha val="40000"/>
                    </a:prstClr>
                  </a:outerShdw>
                </a:effectLst>
              </a:rPr>
              <a:t> </a:t>
            </a:r>
            <a:r>
              <a:rPr lang="ka-GE" sz="1500" dirty="0" smtClean="0">
                <a:effectLst>
                  <a:outerShdw blurRad="50800" dist="38100" dir="2700000" algn="tl" rotWithShape="0">
                    <a:prstClr val="black">
                      <a:alpha val="40000"/>
                    </a:prstClr>
                  </a:outerShdw>
                </a:effectLst>
              </a:rPr>
              <a:t> კურსის მსვლელობისას სტუდენტები აფასებენ სწავლის დონეს ხუთ ვარსკვლავიანი სისტემით.</a:t>
            </a:r>
            <a:r>
              <a:rPr lang="en-US" sz="1500" dirty="0" smtClean="0">
                <a:effectLst>
                  <a:outerShdw blurRad="50800" dist="38100" dir="2700000" algn="tl" rotWithShape="0">
                    <a:prstClr val="black">
                      <a:alpha val="40000"/>
                    </a:prstClr>
                  </a:outerShdw>
                </a:effectLst>
              </a:rPr>
              <a:t> </a:t>
            </a:r>
            <a:r>
              <a:rPr lang="ka-GE" sz="1500" dirty="0" smtClean="0">
                <a:effectLst>
                  <a:outerShdw blurRad="50800" dist="38100" dir="2700000" algn="tl" rotWithShape="0">
                    <a:prstClr val="black">
                      <a:alpha val="40000"/>
                    </a:prstClr>
                  </a:outerShdw>
                </a:effectLst>
              </a:rPr>
              <a:t>სასწავლო კურსის დასაწყებად მომხმარებელი უნდა ჩაეწეროს და მას მიუვა შეტყობინება კურსის დაწყებასთან დაკავშირებით.</a:t>
            </a:r>
            <a:endParaRPr lang="ka-GE" sz="1500" dirty="0">
              <a:effectLst>
                <a:outerShdw blurRad="50800" dist="38100" dir="2700000" algn="tl" rotWithShape="0">
                  <a:prstClr val="black">
                    <a:alpha val="40000"/>
                  </a:prstClr>
                </a:outerShdw>
              </a:effectLst>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2570" y="4065006"/>
            <a:ext cx="3998622" cy="226942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870831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21" presetClass="entr" presetSubtype="1"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par>
                                <p:cTn id="13" presetID="26" presetClass="entr" presetSubtype="0" fill="hold"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down)">
                                      <p:cBhvr>
                                        <p:cTn id="15" dur="580">
                                          <p:stCondLst>
                                            <p:cond delay="0"/>
                                          </p:stCondLst>
                                        </p:cTn>
                                        <p:tgtEl>
                                          <p:spTgt spid="6">
                                            <p:txEl>
                                              <p:pRg st="0" end="0"/>
                                            </p:txEl>
                                          </p:spTgt>
                                        </p:tgtEl>
                                      </p:cBhvr>
                                    </p:animEffect>
                                    <p:anim calcmode="lin" valueType="num">
                                      <p:cBhvr>
                                        <p:cTn id="16"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6">
                                            <p:txEl>
                                              <p:pRg st="0" end="0"/>
                                            </p:txEl>
                                          </p:spTgt>
                                        </p:tgtEl>
                                      </p:cBhvr>
                                      <p:to x="100000" y="60000"/>
                                    </p:animScale>
                                    <p:animScale>
                                      <p:cBhvr>
                                        <p:cTn id="22" dur="166" decel="50000">
                                          <p:stCondLst>
                                            <p:cond delay="676"/>
                                          </p:stCondLst>
                                        </p:cTn>
                                        <p:tgtEl>
                                          <p:spTgt spid="6">
                                            <p:txEl>
                                              <p:pRg st="0" end="0"/>
                                            </p:txEl>
                                          </p:spTgt>
                                        </p:tgtEl>
                                      </p:cBhvr>
                                      <p:to x="100000" y="100000"/>
                                    </p:animScale>
                                    <p:animScale>
                                      <p:cBhvr>
                                        <p:cTn id="23" dur="26">
                                          <p:stCondLst>
                                            <p:cond delay="1312"/>
                                          </p:stCondLst>
                                        </p:cTn>
                                        <p:tgtEl>
                                          <p:spTgt spid="6">
                                            <p:txEl>
                                              <p:pRg st="0" end="0"/>
                                            </p:txEl>
                                          </p:spTgt>
                                        </p:tgtEl>
                                      </p:cBhvr>
                                      <p:to x="100000" y="80000"/>
                                    </p:animScale>
                                    <p:animScale>
                                      <p:cBhvr>
                                        <p:cTn id="24" dur="166" decel="50000">
                                          <p:stCondLst>
                                            <p:cond delay="1338"/>
                                          </p:stCondLst>
                                        </p:cTn>
                                        <p:tgtEl>
                                          <p:spTgt spid="6">
                                            <p:txEl>
                                              <p:pRg st="0" end="0"/>
                                            </p:txEl>
                                          </p:spTgt>
                                        </p:tgtEl>
                                      </p:cBhvr>
                                      <p:to x="100000" y="100000"/>
                                    </p:animScale>
                                    <p:animScale>
                                      <p:cBhvr>
                                        <p:cTn id="25" dur="26">
                                          <p:stCondLst>
                                            <p:cond delay="1642"/>
                                          </p:stCondLst>
                                        </p:cTn>
                                        <p:tgtEl>
                                          <p:spTgt spid="6">
                                            <p:txEl>
                                              <p:pRg st="0" end="0"/>
                                            </p:txEl>
                                          </p:spTgt>
                                        </p:tgtEl>
                                      </p:cBhvr>
                                      <p:to x="100000" y="90000"/>
                                    </p:animScale>
                                    <p:animScale>
                                      <p:cBhvr>
                                        <p:cTn id="26" dur="166" decel="50000">
                                          <p:stCondLst>
                                            <p:cond delay="1668"/>
                                          </p:stCondLst>
                                        </p:cTn>
                                        <p:tgtEl>
                                          <p:spTgt spid="6">
                                            <p:txEl>
                                              <p:pRg st="0" end="0"/>
                                            </p:txEl>
                                          </p:spTgt>
                                        </p:tgtEl>
                                      </p:cBhvr>
                                      <p:to x="100000" y="100000"/>
                                    </p:animScale>
                                    <p:animScale>
                                      <p:cBhvr>
                                        <p:cTn id="27" dur="26">
                                          <p:stCondLst>
                                            <p:cond delay="1808"/>
                                          </p:stCondLst>
                                        </p:cTn>
                                        <p:tgtEl>
                                          <p:spTgt spid="6">
                                            <p:txEl>
                                              <p:pRg st="0" end="0"/>
                                            </p:txEl>
                                          </p:spTgt>
                                        </p:tgtEl>
                                      </p:cBhvr>
                                      <p:to x="100000" y="95000"/>
                                    </p:animScale>
                                    <p:animScale>
                                      <p:cBhvr>
                                        <p:cTn id="28" dur="166" decel="50000">
                                          <p:stCondLst>
                                            <p:cond delay="1834"/>
                                          </p:stCondLst>
                                        </p:cTn>
                                        <p:tgtEl>
                                          <p:spTgt spid="6">
                                            <p:txEl>
                                              <p:pRg st="0" end="0"/>
                                            </p:txEl>
                                          </p:spTgt>
                                        </p:tgtEl>
                                      </p:cBhvr>
                                      <p:to x="100000" y="100000"/>
                                    </p:animScale>
                                  </p:childTnLst>
                                </p:cTn>
                              </p:par>
                              <p:par>
                                <p:cTn id="29" presetID="14" presetClass="entr" presetSubtype="1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randombar(horizontal)">
                                      <p:cBhvr>
                                        <p:cTn id="31" dur="1000"/>
                                        <p:tgtEl>
                                          <p:spTgt spid="9"/>
                                        </p:tgtEl>
                                      </p:cBhvr>
                                    </p:animEffect>
                                  </p:childTnLst>
                                </p:cTn>
                              </p:par>
                              <p:par>
                                <p:cTn id="32" presetID="42" presetClass="entr" presetSubtype="0" fill="hold" nodeType="withEffect">
                                  <p:stCondLst>
                                    <p:cond delay="0"/>
                                  </p:stCondLst>
                                  <p:childTnLst>
                                    <p:set>
                                      <p:cBhvr>
                                        <p:cTn id="33" dur="1" fill="hold">
                                          <p:stCondLst>
                                            <p:cond delay="0"/>
                                          </p:stCondLst>
                                        </p:cTn>
                                        <p:tgtEl>
                                          <p:spTgt spid="8">
                                            <p:txEl>
                                              <p:pRg st="1" end="1"/>
                                            </p:txEl>
                                          </p:spTgt>
                                        </p:tgtEl>
                                        <p:attrNameLst>
                                          <p:attrName>style.visibility</p:attrName>
                                        </p:attrNameLst>
                                      </p:cBhvr>
                                      <p:to>
                                        <p:strVal val="visible"/>
                                      </p:to>
                                    </p:set>
                                    <p:animEffect transition="in" filter="fade">
                                      <p:cBhvr>
                                        <p:cTn id="34" dur="1000"/>
                                        <p:tgtEl>
                                          <p:spTgt spid="8">
                                            <p:txEl>
                                              <p:pRg st="1" end="1"/>
                                            </p:txEl>
                                          </p:spTgt>
                                        </p:tgtEl>
                                      </p:cBhvr>
                                    </p:animEffect>
                                    <p:anim calcmode="lin" valueType="num">
                                      <p:cBhvr>
                                        <p:cTn id="3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102852" y="192202"/>
            <a:ext cx="3460927" cy="3460927"/>
          </a:xfrm>
          <a:prstGeom prst="ellipse">
            <a:avLst/>
          </a:prstGeom>
          <a:ln>
            <a:noFill/>
          </a:ln>
          <a:effectLst>
            <a:softEdge rad="112500"/>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58571" y="3965417"/>
            <a:ext cx="4349487" cy="2467069"/>
          </a:xfrm>
          <a:prstGeom prst="rect">
            <a:avLst/>
          </a:prstGeom>
          <a:ln>
            <a:noFill/>
          </a:ln>
          <a:effectLst>
            <a:outerShdw blurRad="190500" algn="tl" rotWithShape="0">
              <a:srgbClr val="000000">
                <a:alpha val="70000"/>
              </a:srgbClr>
            </a:outerShdw>
          </a:effectLst>
        </p:spPr>
      </p:pic>
      <p:sp>
        <p:nvSpPr>
          <p:cNvPr id="6" name="TextBox 5"/>
          <p:cNvSpPr txBox="1"/>
          <p:nvPr/>
        </p:nvSpPr>
        <p:spPr>
          <a:xfrm>
            <a:off x="1276538" y="347133"/>
            <a:ext cx="5151421" cy="707886"/>
          </a:xfrm>
          <a:prstGeom prst="rect">
            <a:avLst/>
          </a:prstGeom>
          <a:noFill/>
        </p:spPr>
        <p:txBody>
          <a:bodyPr wrap="square" rtlCol="0">
            <a:spAutoFit/>
          </a:bodyPr>
          <a:lstStyle/>
          <a:p>
            <a:r>
              <a:rPr lang="en-US" sz="4000" dirty="0" smtClean="0">
                <a:ln w="0"/>
                <a:effectLst>
                  <a:glow rad="228600">
                    <a:schemeClr val="accent1">
                      <a:satMod val="175000"/>
                      <a:alpha val="40000"/>
                    </a:schemeClr>
                  </a:glow>
                  <a:reflection blurRad="6350" stA="50000" endA="300" endPos="50000" dist="60007" dir="5400000" sy="-100000" algn="bl" rotWithShape="0"/>
                </a:effectLst>
              </a:rPr>
              <a:t>CodeCademy.com</a:t>
            </a:r>
            <a:endParaRPr lang="ka-GE" sz="4000" dirty="0">
              <a:ln w="0"/>
              <a:effectLst>
                <a:glow rad="228600">
                  <a:schemeClr val="accent1">
                    <a:satMod val="175000"/>
                    <a:alpha val="40000"/>
                  </a:schemeClr>
                </a:glow>
                <a:reflection blurRad="6350" stA="50000" endA="300" endPos="50000" dist="60007" dir="5400000" sy="-100000" algn="bl" rotWithShape="0"/>
              </a:effectLst>
            </a:endParaRPr>
          </a:p>
        </p:txBody>
      </p:sp>
      <p:sp>
        <p:nvSpPr>
          <p:cNvPr id="7" name="TextBox 6"/>
          <p:cNvSpPr txBox="1"/>
          <p:nvPr/>
        </p:nvSpPr>
        <p:spPr>
          <a:xfrm>
            <a:off x="344032" y="1285592"/>
            <a:ext cx="6944008" cy="5078313"/>
          </a:xfrm>
          <a:prstGeom prst="rect">
            <a:avLst/>
          </a:prstGeom>
          <a:noFill/>
        </p:spPr>
        <p:txBody>
          <a:bodyPr wrap="square" rtlCol="0">
            <a:spAutoFit/>
          </a:bodyPr>
          <a:lstStyle/>
          <a:p>
            <a:r>
              <a:rPr lang="ka-GE" sz="1400" dirty="0" smtClean="0"/>
              <a:t>   </a:t>
            </a:r>
            <a:r>
              <a:rPr lang="ka-GE" dirty="0" smtClean="0"/>
              <a:t>     </a:t>
            </a:r>
            <a:r>
              <a:rPr lang="en-US" dirty="0" smtClean="0">
                <a:effectLst>
                  <a:outerShdw blurRad="50800" dist="38100" dir="2700000" algn="tl" rotWithShape="0">
                    <a:prstClr val="black">
                      <a:alpha val="40000"/>
                    </a:prstClr>
                  </a:outerShdw>
                </a:effectLst>
              </a:rPr>
              <a:t>CodeCademy.com </a:t>
            </a:r>
            <a:r>
              <a:rPr lang="ka-GE" dirty="0" smtClean="0">
                <a:effectLst>
                  <a:outerShdw blurRad="50800" dist="38100" dir="2700000" algn="tl" rotWithShape="0">
                    <a:prstClr val="black">
                      <a:alpha val="40000"/>
                    </a:prstClr>
                  </a:outerShdw>
                </a:effectLst>
              </a:rPr>
              <a:t>არის</a:t>
            </a:r>
            <a:r>
              <a:rPr lang="en-US" dirty="0" smtClean="0">
                <a:effectLst>
                  <a:outerShdw blurRad="50800" dist="38100" dir="2700000" algn="tl" rotWithShape="0">
                    <a:prstClr val="black">
                      <a:alpha val="40000"/>
                    </a:prstClr>
                  </a:outerShdw>
                </a:effectLst>
              </a:rPr>
              <a:t> </a:t>
            </a:r>
            <a:r>
              <a:rPr lang="ka-GE" dirty="0" smtClean="0">
                <a:effectLst>
                  <a:outerShdw blurRad="50800" dist="38100" dir="2700000" algn="tl" rotWithShape="0">
                    <a:prstClr val="black">
                      <a:alpha val="40000"/>
                    </a:prstClr>
                  </a:outerShdw>
                </a:effectLst>
              </a:rPr>
              <a:t>ამერიკული ვებ-გვერდი სადაც ნებისმიერ მსურველს მარტივად შეუძლია შეისწავლოს პრობრამირების სხვადასხვა ენა</a:t>
            </a:r>
            <a:r>
              <a:rPr lang="en-US" dirty="0" smtClean="0">
                <a:effectLst>
                  <a:outerShdw blurRad="50800" dist="38100" dir="2700000" algn="tl" rotWithShape="0">
                    <a:prstClr val="black">
                      <a:alpha val="40000"/>
                    </a:prstClr>
                  </a:outerShdw>
                </a:effectLst>
              </a:rPr>
              <a:t>. (HTML &amp; CSS, Python, </a:t>
            </a:r>
            <a:r>
              <a:rPr lang="en-US" dirty="0" err="1" smtClean="0">
                <a:effectLst>
                  <a:outerShdw blurRad="50800" dist="38100" dir="2700000" algn="tl" rotWithShape="0">
                    <a:prstClr val="black">
                      <a:alpha val="40000"/>
                    </a:prstClr>
                  </a:outerShdw>
                </a:effectLst>
              </a:rPr>
              <a:t>Javascript</a:t>
            </a:r>
            <a:r>
              <a:rPr lang="en-US" dirty="0" smtClean="0">
                <a:effectLst>
                  <a:outerShdw blurRad="50800" dist="38100" dir="2700000" algn="tl" rotWithShape="0">
                    <a:prstClr val="black">
                      <a:alpha val="40000"/>
                    </a:prstClr>
                  </a:outerShdw>
                </a:effectLst>
              </a:rPr>
              <a:t>, SQL, Ruby … ) </a:t>
            </a:r>
            <a:r>
              <a:rPr lang="ka-GE" dirty="0" smtClean="0">
                <a:effectLst>
                  <a:outerShdw blurRad="50800" dist="38100" dir="2700000" algn="tl" rotWithShape="0">
                    <a:prstClr val="black">
                      <a:alpha val="40000"/>
                    </a:prstClr>
                  </a:outerShdw>
                </a:effectLst>
              </a:rPr>
              <a:t>საიტზე რეგისტრაცია და კურსების გავლა უფასოა, ასევე არის პრემიუმ ანუ ფასიანი კურსები სადაც უფრო საფუძვლიანად შეიძლება პროგრამირების შესწავლა</a:t>
            </a:r>
            <a:r>
              <a:rPr lang="en-US" dirty="0" smtClean="0">
                <a:effectLst>
                  <a:outerShdw blurRad="50800" dist="38100" dir="2700000" algn="tl" rotWithShape="0">
                    <a:prstClr val="black">
                      <a:alpha val="40000"/>
                    </a:prstClr>
                  </a:outerShdw>
                </a:effectLst>
              </a:rPr>
              <a:t>. </a:t>
            </a:r>
            <a:r>
              <a:rPr lang="ka-GE" dirty="0" smtClean="0">
                <a:effectLst>
                  <a:outerShdw blurRad="50800" dist="38100" dir="2700000" algn="tl" rotWithShape="0">
                    <a:prstClr val="black">
                      <a:alpha val="40000"/>
                    </a:prstClr>
                  </a:outerShdw>
                </a:effectLst>
              </a:rPr>
              <a:t>აქვს მოხერხებული და დახვეწილი დიზაინი რომელიც ძალიან მარტივია ნებისმიერი მომხმარებლისთვის.</a:t>
            </a:r>
            <a:r>
              <a:rPr lang="en-US" dirty="0" smtClean="0">
                <a:effectLst>
                  <a:outerShdw blurRad="50800" dist="38100" dir="2700000" algn="tl" rotWithShape="0">
                    <a:prstClr val="black">
                      <a:alpha val="40000"/>
                    </a:prstClr>
                  </a:outerShdw>
                </a:effectLst>
              </a:rPr>
              <a:t> </a:t>
            </a:r>
            <a:r>
              <a:rPr lang="ka-GE" dirty="0" smtClean="0">
                <a:effectLst>
                  <a:outerShdw blurRad="50800" dist="38100" dir="2700000" algn="tl" rotWithShape="0">
                    <a:prstClr val="black">
                      <a:alpha val="40000"/>
                    </a:prstClr>
                  </a:outerShdw>
                </a:effectLst>
              </a:rPr>
              <a:t>მომხმარებლის გვედძე შესაძლებელია დასრულებული და მიმდინარე კურსების ნახვა, პროგრესის პროცენტული მაჩვენებლით, რომლის ახლიდან დაწყება ნებისმიერ დროს არის შესაძლებელი. სასწავლებლის ერთერთი მთავარი პლიუსი არის ის რომ მომხმარებელს აქვს საშუალება უშუალოდ სწავლის პროცესში წეროს კოდი საიტიდან გაუსვლელად.  საიტს ასევე აქვს ფორუმი სადაც განიხილება ყველა ხელმისაწვდომი კურსი. კურსი იყოფა პატარ-პატარა ეტაპებად, თითოეული ეტაპის გავლის შემდეგ სტუდენტს აქვს ქვიზი და აქვს საკუთარი ცოდნის შემოწმების საშუალება.</a:t>
            </a:r>
            <a:endParaRPr lang="ka-GE"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67526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10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Slice</Template>
  <TotalTime>151</TotalTime>
  <Words>329</Words>
  <Application>Microsoft Office PowerPoint</Application>
  <PresentationFormat>Widescreen</PresentationFormat>
  <Paragraphs>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Century Gothic</vt:lpstr>
      <vt:lpstr>Sylfaen</vt:lpstr>
      <vt:lpstr>Wingdings 3</vt:lpstr>
      <vt:lpstr>Slice</vt:lpstr>
      <vt:lpstr>ონლაინ კურსების საიტების განხილვა</vt:lpstr>
      <vt:lpstr>PowerPoint Presentation</vt:lpstr>
      <vt:lpstr>PowerPoint Presentation</vt:lpstr>
    </vt:vector>
  </TitlesOfParts>
  <Company>diakov.net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ონლაინ კურსების საიტების განხილვა</dc:title>
  <dc:creator>Berdia</dc:creator>
  <cp:lastModifiedBy>Berdia</cp:lastModifiedBy>
  <cp:revision>12</cp:revision>
  <dcterms:created xsi:type="dcterms:W3CDTF">2018-01-20T12:37:23Z</dcterms:created>
  <dcterms:modified xsi:type="dcterms:W3CDTF">2018-01-20T15:09:22Z</dcterms:modified>
</cp:coreProperties>
</file>