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  <p:sldMasterId id="2147483719" r:id="rId5"/>
    <p:sldMasterId id="2147483648" r:id="rId6"/>
    <p:sldMasterId id="2147483716" r:id="rId7"/>
    <p:sldMasterId id="2147483660" r:id="rId8"/>
    <p:sldMasterId id="2147483663" r:id="rId9"/>
    <p:sldMasterId id="2147483666" r:id="rId10"/>
  </p:sldMasterIdLst>
  <p:notesMasterIdLst>
    <p:notesMasterId r:id="rId35"/>
  </p:notesMasterIdLst>
  <p:handoutMasterIdLst>
    <p:handoutMasterId r:id="rId36"/>
  </p:handoutMasterIdLst>
  <p:sldIdLst>
    <p:sldId id="270" r:id="rId11"/>
    <p:sldId id="272" r:id="rId12"/>
    <p:sldId id="273" r:id="rId13"/>
    <p:sldId id="287" r:id="rId14"/>
    <p:sldId id="285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77" r:id="rId25"/>
    <p:sldId id="278" r:id="rId26"/>
    <p:sldId id="280" r:id="rId27"/>
    <p:sldId id="295" r:id="rId28"/>
    <p:sldId id="281" r:id="rId29"/>
    <p:sldId id="284" r:id="rId30"/>
    <p:sldId id="282" r:id="rId31"/>
    <p:sldId id="283" r:id="rId32"/>
    <p:sldId id="297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74356C-B23B-4E0F-AD13-992398D21F5D}">
          <p14:sldIdLst>
            <p14:sldId id="270"/>
            <p14:sldId id="272"/>
            <p14:sldId id="273"/>
            <p14:sldId id="287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76"/>
            <p14:sldId id="277"/>
          </p14:sldIdLst>
        </p14:section>
        <p14:section name="Untitled Section" id="{76F09401-0C7D-4D0F-86A0-7F8651EE58C9}">
          <p14:sldIdLst>
            <p14:sldId id="278"/>
            <p14:sldId id="280"/>
            <p14:sldId id="295"/>
            <p14:sldId id="281"/>
            <p14:sldId id="284"/>
            <p14:sldId id="282"/>
            <p14:sldId id="283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745"/>
    <a:srgbClr val="002060"/>
    <a:srgbClr val="F2F2F2"/>
    <a:srgbClr val="D6DCE5"/>
    <a:srgbClr val="0A1F60"/>
    <a:srgbClr val="2ED0FF"/>
    <a:srgbClr val="6DD6EC"/>
    <a:srgbClr val="BEF7FA"/>
    <a:srgbClr val="A7F1FB"/>
    <a:srgbClr val="A6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9" autoAdjust="0"/>
    <p:restoredTop sz="84652" autoAdjust="0"/>
  </p:normalViewPr>
  <p:slideViewPr>
    <p:cSldViewPr snapToGrid="0" snapToObjects="1">
      <p:cViewPr varScale="1">
        <p:scale>
          <a:sx n="73" d="100"/>
          <a:sy n="73" d="100"/>
        </p:scale>
        <p:origin x="75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atin typeface="Times New Roman" panose="02020603050405020304" pitchFamily="18" charset="0"/>
              </a:rPr>
              <a:t>Transfer format for data not same as crate – JSON/CSV/XML more transparent, smaller, </a:t>
            </a:r>
            <a:r>
              <a:rPr lang="en-GB" altLang="en-US" dirty="0" err="1" smtClean="0">
                <a:latin typeface="Times New Roman" panose="02020603050405020304" pitchFamily="18" charset="0"/>
              </a:rPr>
              <a:t>ligherweight</a:t>
            </a:r>
            <a:r>
              <a:rPr lang="en-GB" altLang="en-US" dirty="0" smtClean="0">
                <a:latin typeface="Times New Roman" panose="02020603050405020304" pitchFamily="18" charset="0"/>
              </a:rPr>
              <a:t>, HTTP resolvable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68E6BB-91C4-419E-ACD4-A333EEC463BB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55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Times New Roman" panose="02020603050405020304" pitchFamily="18" charset="0"/>
              </a:rPr>
              <a:t>NetCDF, GRIB, BUFR, GF3, FITS, BAM, Shapefiles, etc will not go away</a:t>
            </a:r>
          </a:p>
          <a:p>
            <a:r>
              <a:rPr lang="en-GB" altLang="en-US" smtClean="0">
                <a:latin typeface="Times New Roman" panose="02020603050405020304" pitchFamily="18" charset="0"/>
              </a:rPr>
              <a:t>Contents currently on INSIDE of lid.</a:t>
            </a:r>
          </a:p>
          <a:p>
            <a:endParaRPr lang="en-GB" altLang="en-US" smtClean="0">
              <a:latin typeface="Times New Roman" panose="02020603050405020304" pitchFamily="18" charset="0"/>
            </a:endParaRPr>
          </a:p>
          <a:p>
            <a:r>
              <a:rPr lang="en-GB" altLang="en-US" smtClean="0">
                <a:latin typeface="Arial" panose="020B0604020202020204" pitchFamily="34" charset="0"/>
              </a:rPr>
              <a:t>~10km grid= 2560 x 1920 x70 levels x 100 timesteps x ~100 ensembles = 3x10**12 = 3 trillion points</a:t>
            </a:r>
          </a:p>
          <a:p>
            <a:r>
              <a:rPr lang="en-GB" altLang="en-US" smtClean="0">
                <a:latin typeface="Arial" panose="020B0604020202020204" pitchFamily="34" charset="0"/>
              </a:rPr>
              <a:t>= 15trillion values per forecast</a:t>
            </a:r>
          </a:p>
          <a:p>
            <a:r>
              <a:rPr lang="en-GB" altLang="en-US" smtClean="0">
                <a:latin typeface="Times New Roman" panose="02020603050405020304" pitchFamily="18" charset="0"/>
              </a:rPr>
              <a:t>= 60 PB = 5PB/hour = 5000TB = 85TB/min = 85000GB = 1500GB/sec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8065AE-44FB-44FB-B534-F5F8053DD641}" type="slidenum">
              <a:rPr lang="en-US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32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those days, Met Ocean DWG had its own GitHub repo, not an OGC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IBL is world leading Met software provider</a:t>
            </a:r>
          </a:p>
          <a:p>
            <a:r>
              <a:rPr lang="en-GB" dirty="0" smtClean="0"/>
              <a:t>There may be others in the pipeline – 16 repo forks</a:t>
            </a:r>
          </a:p>
          <a:p>
            <a:r>
              <a:rPr lang="en-GB" dirty="0" smtClean="0"/>
              <a:t>Wuhan usually times out in the Great Firewall</a:t>
            </a:r>
          </a:p>
          <a:p>
            <a:r>
              <a:rPr lang="en-GB" dirty="0" smtClean="0"/>
              <a:t>Most have demonstrated multiple retrievals against varied collections, whether </a:t>
            </a:r>
            <a:r>
              <a:rPr lang="en-GB" dirty="0" err="1" smtClean="0"/>
              <a:t>Obs</a:t>
            </a:r>
            <a:r>
              <a:rPr lang="en-GB" dirty="0" smtClean="0"/>
              <a:t>, Gridded, EO imagery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4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 NO votes</a:t>
            </a:r>
            <a:r>
              <a:rPr lang="en-GB" baseline="0" dirty="0" smtClean="0"/>
              <a:t> quoted same document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0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BBOX semantics:</a:t>
            </a:r>
            <a:r>
              <a:rPr lang="en-GB" baseline="0" dirty="0" smtClean="0"/>
              <a:t> approximate area of interest, precise boundary of data, sub-setting of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FD32-2F24-4FA9-B7DE-53D903241E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8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49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08114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A3E-7A4D-2D44-B741-6836F377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4490720"/>
            <a:ext cx="10515600" cy="160528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927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4B18D-9076-9647-83FB-D6F68658F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338FA-2266-9647-AE07-C542B665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" y="3911600"/>
            <a:ext cx="8184515" cy="579438"/>
          </a:xfrm>
          <a:prstGeom prst="rect">
            <a:avLst/>
          </a:prstGeom>
        </p:spPr>
        <p:txBody>
          <a:bodyPr anchor="b"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1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8220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42DF-6D35-4660-A896-32CC27CB151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674A-876E-4390-BDF2-2C40F5D8C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9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  <p:sldLayoutId id="2147483718" r:id="rId5"/>
    <p:sldLayoutId id="214748372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6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4400" b="1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33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813417" y="390301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148347" y="385390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2612387" y="386643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790891" y="43567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281325" y="43590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6747" y="385690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016" y="389524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12" y="43147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251" y="43392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274117" y="393201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461331" y="44365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927345" y="44359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3632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48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portal.ogc.org/files/?artifact_id=7958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EDR-API.SWG@lists.opengeospatial.org" TargetMode="External"/><Relationship Id="rId2" Type="http://schemas.openxmlformats.org/officeDocument/2006/relationships/hyperlink" Target="https://github.com/opengeospatial/Environmental-Data-Retrieval-API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opengeospatial.org/projects/initiatives/oapihackathon1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api-environmental-data-retrieval/blob/master/implementations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ogcapi-environmental-data-retrieva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6739B-6975-43ED-8A4D-46C87323EF67}"/>
              </a:ext>
            </a:extLst>
          </p:cNvPr>
          <p:cNvSpPr txBox="1"/>
          <p:nvPr/>
        </p:nvSpPr>
        <p:spPr>
          <a:xfrm>
            <a:off x="0" y="839964"/>
            <a:ext cx="6217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EDR API Draft Standard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Chris Little</a:t>
            </a:r>
            <a:endParaRPr lang="en-US" sz="28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D754F-60FE-ED49-B2CE-9D2A2B66C754}"/>
              </a:ext>
            </a:extLst>
          </p:cNvPr>
          <p:cNvSpPr txBox="1"/>
          <p:nvPr/>
        </p:nvSpPr>
        <p:spPr>
          <a:xfrm>
            <a:off x="153003" y="2348069"/>
            <a:ext cx="6217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118th OGC Member </a:t>
            </a:r>
            <a:r>
              <a:rPr lang="en-US" sz="24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  <a:endParaRPr lang="en-US" sz="24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Virtual | </a:t>
            </a:r>
            <a:r>
              <a:rPr lang="en-US" sz="2000" b="1" dirty="0" smtClean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 </a:t>
            </a:r>
            <a:r>
              <a:rPr lang="en-US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9738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EDR API Queries: position (and z)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0668000" cy="80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52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EDR API Queries: radius (&amp; time or z)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472440"/>
            <a:ext cx="10668000" cy="80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7754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674A-876E-4390-BDF2-2C40F5D8C2D8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0" y="-547688"/>
            <a:ext cx="10805489" cy="81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EDR API Queries: trajectory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21920" y="-350520"/>
            <a:ext cx="10789920" cy="78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60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883" y="3838103"/>
            <a:ext cx="4319117" cy="3231305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Weather on the Web – 2018: Fort Collins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050588" y="6545263"/>
            <a:ext cx="1141412" cy="284162"/>
          </a:xfrm>
        </p:spPr>
        <p:txBody>
          <a:bodyPr/>
          <a:lstStyle/>
          <a:p>
            <a:fld id="{0F9F7EA0-3F56-4C7E-9B2D-3423B3AF02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3" y="4860218"/>
            <a:ext cx="646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hlinkClick r:id="rId4"/>
              </a:rPr>
              <a:t>https</a:t>
            </a:r>
            <a:r>
              <a:rPr lang="en-GB" sz="2400" dirty="0">
                <a:hlinkClick r:id="rId4"/>
              </a:rPr>
              <a:t>://portal.ogc.org/files/?</a:t>
            </a:r>
            <a:r>
              <a:rPr lang="en-GB" sz="2400" dirty="0" smtClean="0">
                <a:hlinkClick r:id="rId4"/>
              </a:rPr>
              <a:t>artifact_id=79583</a:t>
            </a:r>
            <a:r>
              <a:rPr lang="en-GB" sz="2400" dirty="0" smtClean="0"/>
              <a:t> </a:t>
            </a:r>
            <a:endParaRPr lang="en-GB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502" y="2269440"/>
            <a:ext cx="4255673" cy="3227974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525" y="1504482"/>
            <a:ext cx="4256976" cy="3185953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924095"/>
            <a:ext cx="4290886" cy="3227294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2753" y="5538809"/>
            <a:ext cx="7432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Several </a:t>
            </a:r>
            <a:r>
              <a:rPr lang="en-GB" dirty="0" smtClean="0"/>
              <a:t>long established production </a:t>
            </a:r>
            <a:r>
              <a:rPr lang="en-GB" dirty="0"/>
              <a:t>weather APIs, </a:t>
            </a:r>
            <a:r>
              <a:rPr lang="en-GB" dirty="0" smtClean="0"/>
              <a:t>so </a:t>
            </a:r>
            <a:r>
              <a:rPr lang="en-GB" dirty="0"/>
              <a:t>market demand is </a:t>
            </a:r>
            <a:r>
              <a:rPr lang="en-GB" dirty="0" smtClean="0"/>
              <a:t>there</a:t>
            </a:r>
          </a:p>
          <a:p>
            <a:endParaRPr lang="en-GB" dirty="0"/>
          </a:p>
          <a:p>
            <a:r>
              <a:rPr lang="en-GB" dirty="0" smtClean="0"/>
              <a:t>Developed WCS/CIS Met Application Profile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8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052" y="1746696"/>
            <a:ext cx="4409948" cy="32955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Data Retrieval API – 2019: Toulouse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10" y="1322157"/>
            <a:ext cx="4389617" cy="32955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8621"/>
            <a:ext cx="4383808" cy="32955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2708" y="5546690"/>
            <a:ext cx="565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Various names discussed, EDR chosen as most appropriate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3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SWG – 2020: pre-Ottawa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439" y="1161213"/>
            <a:ext cx="4582561" cy="3460190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893" y="1028344"/>
            <a:ext cx="4638691" cy="3463850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899135"/>
            <a:ext cx="4589188" cy="3463849"/>
          </a:xfrm>
          <a:prstGeom prst="rect">
            <a:avLst/>
          </a:prstGeom>
          <a:ln w="15875"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544" y="4094154"/>
            <a:ext cx="4545909" cy="3450509"/>
          </a:xfrm>
          <a:prstGeom prst="rect">
            <a:avLst/>
          </a:prstGeom>
          <a:ln w="158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47" y="3646893"/>
            <a:ext cx="4605786" cy="34653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5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295598" y="151606"/>
            <a:ext cx="7391400" cy="649288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Environmental Data Retrieval </a:t>
            </a:r>
            <a:r>
              <a:rPr lang="en-GB" altLang="en-US" dirty="0" smtClean="0"/>
              <a:t>API - Timeline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27549" y="993513"/>
            <a:ext cx="11240037" cy="53978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GB" altLang="en-US" sz="2000" dirty="0" smtClean="0"/>
              <a:t>2018-12 Early </a:t>
            </a:r>
            <a:r>
              <a:rPr lang="en-GB" altLang="en-US" sz="2000" dirty="0"/>
              <a:t>Proof of Concept Hackathon </a:t>
            </a:r>
            <a:r>
              <a:rPr lang="en-GB" altLang="en-US" sz="2000" dirty="0" smtClean="0"/>
              <a:t>Washington </a:t>
            </a:r>
            <a:endParaRPr lang="en-GB" altLang="en-US" sz="2000" dirty="0"/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en-GB" altLang="en-US" sz="1600" dirty="0"/>
              <a:t>based on long standing meteorological production systems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GB" altLang="en-US" sz="2000" dirty="0" smtClean="0"/>
              <a:t>2019-06 </a:t>
            </a:r>
            <a:r>
              <a:rPr lang="en-GB" altLang="en-US" sz="2000" dirty="0" err="1" smtClean="0"/>
              <a:t>WeatherOnTheWeb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API renamed EDR API – hydrology, defence, space,…</a:t>
            </a: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en-GB" altLang="en-US" sz="1600" dirty="0" err="1"/>
              <a:t>Github</a:t>
            </a:r>
            <a:r>
              <a:rPr lang="en-GB" altLang="en-US" sz="1600" dirty="0"/>
              <a:t>  </a:t>
            </a:r>
            <a:r>
              <a:rPr lang="en-GB" altLang="en-US" sz="1600" dirty="0">
                <a:hlinkClick r:id="rId2"/>
              </a:rPr>
              <a:t>https://github.com/opengeospatial/Environmental-Data-Retrieval-API</a:t>
            </a:r>
            <a:r>
              <a:rPr lang="en-GB" altLang="en-US" sz="1600" dirty="0"/>
              <a:t> </a:t>
            </a: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en-GB" altLang="en-US" sz="1600" dirty="0"/>
              <a:t>Mailing list  </a:t>
            </a:r>
            <a:r>
              <a:rPr lang="en-GB" altLang="en-US" sz="1600" dirty="0">
                <a:hlinkClick r:id="rId3"/>
              </a:rPr>
              <a:t>EDR-API.SWG@lists.opengeospatial.org</a:t>
            </a:r>
            <a:r>
              <a:rPr lang="en-GB" altLang="en-US" sz="1400" dirty="0"/>
              <a:t> 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GB" altLang="en-US" sz="2000" dirty="0" smtClean="0"/>
              <a:t>2019-06 Other </a:t>
            </a:r>
            <a:r>
              <a:rPr lang="en-GB" altLang="en-US" sz="2000" dirty="0"/>
              <a:t>hackathons: </a:t>
            </a:r>
            <a:r>
              <a:rPr lang="en-GB" altLang="en-US" sz="2000" dirty="0" smtClean="0"/>
              <a:t>London </a:t>
            </a:r>
            <a:r>
              <a:rPr lang="en-GB" altLang="en-US" sz="1600" dirty="0" smtClean="0">
                <a:hlinkClick r:id="rId4"/>
              </a:rPr>
              <a:t>https</a:t>
            </a:r>
            <a:r>
              <a:rPr lang="en-GB" altLang="en-US" sz="1600" dirty="0">
                <a:hlinkClick r:id="rId4"/>
              </a:rPr>
              <a:t>://www.opengeospatial.org/projects/initiatives/oapihackathon19</a:t>
            </a:r>
            <a:r>
              <a:rPr lang="en-GB" altLang="en-US" sz="1600" dirty="0"/>
              <a:t> </a:t>
            </a:r>
            <a:endParaRPr lang="en-GB" altLang="en-US" sz="1600" dirty="0" smtClean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GB" altLang="en-US" sz="2000" dirty="0" smtClean="0"/>
              <a:t>2019-09 Ad Hoc EDR API WG            </a:t>
            </a:r>
            <a:r>
              <a:rPr lang="en-GB" altLang="en-US" sz="2000" dirty="0" smtClean="0">
                <a:solidFill>
                  <a:srgbClr val="FF0000"/>
                </a:solidFill>
              </a:rPr>
              <a:t>(name chosen)</a:t>
            </a:r>
            <a:endParaRPr lang="en-GB" altLang="en-US" sz="20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2019-11 Charter </a:t>
            </a:r>
            <a:r>
              <a:rPr lang="en-US" altLang="en-US" sz="2000" dirty="0"/>
              <a:t>established  </a:t>
            </a:r>
            <a:endParaRPr lang="en-US" altLang="en-US" sz="2000" dirty="0" smtClean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2019-12 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EDR </a:t>
            </a:r>
            <a:r>
              <a:rPr lang="en-US" altLang="en-US" sz="2000" dirty="0" smtClean="0"/>
              <a:t>API SWG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2020-03 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EDR API Hackathon </a:t>
            </a:r>
            <a:endParaRPr lang="en-US" altLang="en-US" sz="2000" dirty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2020-07 OGC </a:t>
            </a:r>
            <a:r>
              <a:rPr lang="en-US" altLang="en-US" sz="2000" dirty="0"/>
              <a:t>Architecture Board Review passed  </a:t>
            </a:r>
            <a:endParaRPr lang="en-US" altLang="en-US" sz="2000" dirty="0" smtClean="0"/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2020-08 Released </a:t>
            </a:r>
            <a:r>
              <a:rPr lang="en-US" altLang="en-US" sz="2000" dirty="0"/>
              <a:t>for Public Comment  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2020-09 Public Comment finish  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(4, late: Why not CIS JSON? What is “EDR Data Resource”?)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2020-11 2</a:t>
            </a:r>
            <a:r>
              <a:rPr lang="en-US" altLang="en-US" sz="2000" baseline="30000" dirty="0" smtClean="0"/>
              <a:t>nd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EDR API </a:t>
            </a:r>
            <a:r>
              <a:rPr lang="en-US" altLang="en-US" sz="2000" dirty="0" smtClean="0"/>
              <a:t>Hackathon         </a:t>
            </a:r>
            <a:r>
              <a:rPr lang="en-US" altLang="en-US" sz="2000" dirty="0" smtClean="0">
                <a:solidFill>
                  <a:srgbClr val="FF0000"/>
                </a:solidFill>
              </a:rPr>
              <a:t>(No comments)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/>
              <a:t>2020-12 Request </a:t>
            </a:r>
            <a:r>
              <a:rPr lang="en-US" altLang="en-US" sz="2000" dirty="0"/>
              <a:t>publication </a:t>
            </a:r>
            <a:r>
              <a:rPr lang="en-US" altLang="en-US" sz="2000" dirty="0" smtClean="0"/>
              <a:t>from TC </a:t>
            </a:r>
            <a:r>
              <a:rPr lang="en-US" altLang="en-US" sz="2000" dirty="0" smtClean="0">
                <a:solidFill>
                  <a:srgbClr val="FF0000"/>
                </a:solidFill>
              </a:rPr>
              <a:t>(NOTUC)</a:t>
            </a:r>
          </a:p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FF0000"/>
                </a:solidFill>
              </a:rPr>
              <a:t>2021-03 OGC TC E-Vote passed:       (23 YES, 8 Abstain, 4 NO,  Name change requested)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spcAft>
                <a:spcPct val="0"/>
              </a:spcAft>
            </a:pPr>
            <a:endParaRPr lang="en-GB" altLang="en-US" dirty="0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000">
                <a:solidFill>
                  <a:schemeClr val="bg1"/>
                </a:solidFill>
              </a:rPr>
              <a:t>© Crown copyright   Met Office</a:t>
            </a:r>
            <a:endParaRPr lang="en-GB" altLang="en-US" sz="140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187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Data Retrieval API 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Awaiting OGC Planning Committee approval next week.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6082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in one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22" y="1021435"/>
            <a:ext cx="12078878" cy="56904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GB" sz="3200" dirty="0">
                <a:solidFill>
                  <a:schemeClr val="accent1"/>
                </a:solidFill>
              </a:rPr>
              <a:t>https</a:t>
            </a:r>
            <a:r>
              <a:rPr lang="en-GB" sz="3200" dirty="0" smtClean="0">
                <a:solidFill>
                  <a:schemeClr val="accent1"/>
                </a:solidFill>
              </a:rPr>
              <a:t>://a.domain.or.other </a:t>
            </a:r>
            <a:r>
              <a:rPr lang="en-GB" sz="3200" dirty="0" smtClean="0">
                <a:solidFill>
                  <a:srgbClr val="C00000"/>
                </a:solidFill>
              </a:rPr>
              <a:t>/</a:t>
            </a:r>
            <a:r>
              <a:rPr lang="en-GB" sz="3200" dirty="0" smtClean="0">
                <a:solidFill>
                  <a:schemeClr val="accent1"/>
                </a:solidFill>
              </a:rPr>
              <a:t> collections / {</a:t>
            </a:r>
            <a:r>
              <a:rPr lang="en-GB" sz="3200" dirty="0" err="1">
                <a:solidFill>
                  <a:schemeClr val="accent1"/>
                </a:solidFill>
              </a:rPr>
              <a:t>collectionId</a:t>
            </a:r>
            <a:r>
              <a:rPr lang="en-GB" sz="3200" dirty="0" smtClean="0">
                <a:solidFill>
                  <a:schemeClr val="accent1"/>
                </a:solidFill>
              </a:rPr>
              <a:t>} / </a:t>
            </a:r>
            <a:r>
              <a:rPr lang="en-GB" sz="3200" dirty="0" smtClean="0">
                <a:solidFill>
                  <a:srgbClr val="C00000"/>
                </a:solidFill>
              </a:rPr>
              <a:t>{</a:t>
            </a:r>
            <a:r>
              <a:rPr lang="en-GB" sz="3200" dirty="0">
                <a:solidFill>
                  <a:srgbClr val="C00000"/>
                </a:solidFill>
              </a:rPr>
              <a:t>queryType</a:t>
            </a:r>
            <a:r>
              <a:rPr lang="en-GB" sz="3200" dirty="0" smtClean="0">
                <a:solidFill>
                  <a:srgbClr val="C00000"/>
                </a:solidFill>
              </a:rPr>
              <a:t>} </a:t>
            </a:r>
            <a:r>
              <a:rPr lang="en-US" sz="3200" dirty="0" smtClean="0">
                <a:solidFill>
                  <a:srgbClr val="C00000"/>
                </a:solidFill>
              </a:rPr>
              <a:t>? </a:t>
            </a:r>
            <a:r>
              <a:rPr lang="en-US" sz="3200" dirty="0" smtClean="0">
                <a:solidFill>
                  <a:schemeClr val="accent1"/>
                </a:solidFill>
              </a:rPr>
              <a:t>keyword=value </a:t>
            </a:r>
            <a:r>
              <a:rPr lang="en-US" sz="3200" dirty="0" smtClean="0">
                <a:solidFill>
                  <a:srgbClr val="C00000"/>
                </a:solidFill>
              </a:rPr>
              <a:t>&amp;</a:t>
            </a:r>
            <a:r>
              <a:rPr lang="en-US" sz="3200" dirty="0" smtClean="0">
                <a:solidFill>
                  <a:schemeClr val="accent1"/>
                </a:solidFill>
              </a:rPr>
              <a:t> keyword=value </a:t>
            </a:r>
            <a:r>
              <a:rPr lang="en-US" sz="3200" dirty="0" smtClean="0">
                <a:solidFill>
                  <a:srgbClr val="C00000"/>
                </a:solidFill>
              </a:rPr>
              <a:t>&amp;</a:t>
            </a:r>
            <a:r>
              <a:rPr lang="en-US" sz="3200" dirty="0" smtClean="0">
                <a:solidFill>
                  <a:schemeClr val="accent1"/>
                </a:solidFill>
              </a:rPr>
              <a:t>…</a:t>
            </a:r>
            <a:endParaRPr lang="en-US" sz="3200" dirty="0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/>
              <a:t>Position</a:t>
            </a:r>
            <a:r>
              <a:rPr lang="en-US" dirty="0" smtClean="0"/>
              <a:t>​</a:t>
            </a:r>
            <a:endParaRPr lang="en-US" sz="2000" dirty="0" smtClean="0"/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smtClean="0"/>
              <a:t>Area​           &amp;   Radius       &amp;    </a:t>
            </a:r>
            <a:r>
              <a:rPr lang="en-US" dirty="0"/>
              <a:t>Cube</a:t>
            </a:r>
            <a:r>
              <a:rPr lang="en-US" dirty="0" smtClean="0"/>
              <a:t>​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smtClean="0"/>
              <a:t>Trajectory</a:t>
            </a:r>
            <a:r>
              <a:rPr lang="en-US" dirty="0"/>
              <a:t>​   &amp;   Corridor</a:t>
            </a:r>
            <a:r>
              <a:rPr lang="en-US" dirty="0" smtClean="0"/>
              <a:t>​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Location     </a:t>
            </a:r>
            <a:r>
              <a:rPr lang="en-US" dirty="0">
                <a:solidFill>
                  <a:srgbClr val="FF0000"/>
                </a:solidFill>
              </a:rPr>
              <a:t>&amp;    Instance </a:t>
            </a:r>
            <a:r>
              <a:rPr lang="en-US" dirty="0" smtClean="0">
                <a:solidFill>
                  <a:srgbClr val="FF0000"/>
                </a:solidFill>
              </a:rPr>
              <a:t>​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Item                                                       API-Features compatible</a:t>
            </a:r>
            <a:endParaRPr lang="en-US" sz="11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endParaRPr lang="en-GB" sz="1400" dirty="0"/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 smtClean="0"/>
              <a:t>WKT </a:t>
            </a:r>
            <a:r>
              <a:rPr lang="en-GB" dirty="0"/>
              <a:t>for </a:t>
            </a:r>
            <a:r>
              <a:rPr lang="en-GB" dirty="0" smtClean="0"/>
              <a:t>coordinates / geometry </a:t>
            </a:r>
            <a:r>
              <a:rPr lang="en-GB" dirty="0"/>
              <a:t>(2D, 3D, or 4D) 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/>
              <a:t>ISO 8601/RFC 3339 for other time </a:t>
            </a:r>
            <a:r>
              <a:rPr lang="en-GB" dirty="0" smtClean="0"/>
              <a:t>ranges</a:t>
            </a:r>
            <a:endParaRPr lang="en-GB" dirty="0"/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/>
              <a:t>Compliant to </a:t>
            </a:r>
            <a:r>
              <a:rPr lang="en-GB" dirty="0" smtClean="0"/>
              <a:t>API - </a:t>
            </a:r>
            <a:r>
              <a:rPr lang="en-GB" dirty="0"/>
              <a:t>Common Core &amp; </a:t>
            </a:r>
            <a:r>
              <a:rPr lang="en-GB" dirty="0" smtClean="0"/>
              <a:t>Collections </a:t>
            </a:r>
            <a:r>
              <a:rPr lang="en-GB" dirty="0" smtClean="0">
                <a:solidFill>
                  <a:srgbClr val="FF0000"/>
                </a:solidFill>
              </a:rPr>
              <a:t>(moving goalposts)</a:t>
            </a:r>
            <a:endParaRPr lang="en-GB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 smtClean="0"/>
              <a:t>Compatible </a:t>
            </a:r>
            <a:r>
              <a:rPr lang="en-GB" dirty="0"/>
              <a:t>with </a:t>
            </a:r>
            <a:r>
              <a:rPr lang="en-GB" dirty="0" smtClean="0"/>
              <a:t>API - Features Core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GB" dirty="0" smtClean="0"/>
              <a:t>Shared parameters: ‘</a:t>
            </a:r>
            <a:r>
              <a:rPr lang="en-GB" dirty="0" err="1" smtClean="0"/>
              <a:t>coords</a:t>
            </a:r>
            <a:r>
              <a:rPr lang="en-GB" dirty="0" smtClean="0"/>
              <a:t>’, ‘</a:t>
            </a:r>
            <a:r>
              <a:rPr lang="en-GB" dirty="0" err="1" smtClean="0"/>
              <a:t>crs</a:t>
            </a:r>
            <a:r>
              <a:rPr lang="en-GB" dirty="0" smtClean="0"/>
              <a:t>’, ‘</a:t>
            </a:r>
            <a:r>
              <a:rPr lang="en-GB" dirty="0" err="1" smtClean="0"/>
              <a:t>datetime</a:t>
            </a:r>
            <a:r>
              <a:rPr lang="en-GB" dirty="0" smtClean="0"/>
              <a:t>’, ‘f’, ‘parameter-name’, ‘z’. Others are query specific</a:t>
            </a:r>
            <a:endParaRPr lang="en-GB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GB" sz="1600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GB" dirty="0"/>
              <a:t>Public </a:t>
            </a:r>
            <a:r>
              <a:rPr lang="en-GB" dirty="0" smtClean="0"/>
              <a:t>Review comments</a:t>
            </a:r>
            <a:r>
              <a:rPr lang="en-GB" dirty="0"/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GB" dirty="0"/>
              <a:t>Why recommend CoverageJSON, not GeoJSON, CIS JSON, NetCDF, </a:t>
            </a:r>
            <a:r>
              <a:rPr lang="en-GB" dirty="0" err="1"/>
              <a:t>GeoTIFF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?</a:t>
            </a:r>
          </a:p>
          <a:p>
            <a:pPr lvl="1">
              <a:spcAft>
                <a:spcPts val="0"/>
              </a:spcAft>
              <a:defRPr/>
            </a:pPr>
            <a:r>
              <a:rPr lang="en-GB" dirty="0"/>
              <a:t>CoverageJSON has significant use in communities, supports </a:t>
            </a:r>
            <a:r>
              <a:rPr lang="en-GB" dirty="0" err="1" smtClean="0"/>
              <a:t>obs</a:t>
            </a:r>
            <a:r>
              <a:rPr lang="en-GB" dirty="0" smtClean="0"/>
              <a:t>, features </a:t>
            </a:r>
            <a:r>
              <a:rPr lang="en-GB" dirty="0"/>
              <a:t>&amp;</a:t>
            </a:r>
            <a:r>
              <a:rPr lang="en-GB" dirty="0" smtClean="0"/>
              <a:t> </a:t>
            </a:r>
            <a:r>
              <a:rPr lang="en-GB" dirty="0"/>
              <a:t>coverages, </a:t>
            </a:r>
            <a:r>
              <a:rPr lang="en-GB" dirty="0" smtClean="0"/>
              <a:t>libraries, and </a:t>
            </a:r>
            <a:r>
              <a:rPr lang="en-GB" dirty="0"/>
              <a:t>is performant</a:t>
            </a:r>
          </a:p>
          <a:p>
            <a:pPr lvl="1">
              <a:spcAft>
                <a:spcPts val="0"/>
              </a:spcAft>
              <a:defRPr/>
            </a:pPr>
            <a:r>
              <a:rPr lang="en-GB" dirty="0"/>
              <a:t>NOT mandated - other payload formats can be used </a:t>
            </a:r>
            <a:endParaRPr lang="en-GB" dirty="0" smtClean="0"/>
          </a:p>
          <a:p>
            <a:pPr>
              <a:spcAft>
                <a:spcPts val="0"/>
              </a:spcAft>
              <a:defRPr/>
            </a:pPr>
            <a:r>
              <a:rPr lang="en-GB" dirty="0" smtClean="0"/>
              <a:t>What is an “Environmental Data Resource”? – Now defined as “</a:t>
            </a:r>
            <a:r>
              <a:rPr lang="en-GB" dirty="0" err="1" smtClean="0"/>
              <a:t>spatio</a:t>
            </a:r>
            <a:r>
              <a:rPr lang="en-GB" dirty="0" smtClean="0"/>
              <a:t>-temporal data”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858436" y="1523999"/>
            <a:ext cx="231112" cy="704193"/>
          </a:xfrm>
          <a:prstGeom prst="righ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5481509" y="1649212"/>
            <a:ext cx="3290333" cy="41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z or t extent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333776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C0B-C210-8846-96A8-DCE0069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EDR API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8E65-B263-EB40-A09E-7BFF2C77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Background</a:t>
            </a:r>
          </a:p>
          <a:p>
            <a:r>
              <a:rPr lang="en-US" dirty="0" smtClean="0"/>
              <a:t>Timeline of EDR API</a:t>
            </a:r>
          </a:p>
          <a:p>
            <a:r>
              <a:rPr lang="en-US" dirty="0" smtClean="0"/>
              <a:t>Now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Q&amp;A, Discussion</a:t>
            </a:r>
          </a:p>
        </p:txBody>
      </p:sp>
    </p:spTree>
    <p:extLst>
      <p:ext uri="{BB962C8B-B14F-4D97-AF65-F5344CB8AC3E}">
        <p14:creationId xmlns:p14="http://schemas.microsoft.com/office/powerpoint/2010/main" val="3204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Known Existing </a:t>
            </a:r>
            <a:r>
              <a:rPr lang="en-GB" dirty="0" smtClean="0"/>
              <a:t>and Planned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6" y="944544"/>
            <a:ext cx="11452609" cy="59134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Implemented. See </a:t>
            </a:r>
            <a:r>
              <a:rPr lang="en-US" b="1" dirty="0" smtClean="0">
                <a:hlinkClick r:id="rId3"/>
              </a:rPr>
              <a:t>Implementations Page </a:t>
            </a:r>
            <a:r>
              <a:rPr lang="en-US" b="1" dirty="0" smtClean="0"/>
              <a:t>on the GitHub repository. All committed to update quickly:</a:t>
            </a:r>
          </a:p>
          <a:p>
            <a:pPr lvl="1"/>
            <a:r>
              <a:rPr lang="en-US" dirty="0" smtClean="0"/>
              <a:t>UK </a:t>
            </a:r>
            <a:r>
              <a:rPr lang="en-US" dirty="0"/>
              <a:t>Met </a:t>
            </a:r>
            <a:r>
              <a:rPr lang="en-US" dirty="0" smtClean="0"/>
              <a:t>Office: open source demo, with production infrastructure being developed, Mark Burgoyne </a:t>
            </a:r>
            <a:endParaRPr lang="en-US" dirty="0"/>
          </a:p>
          <a:p>
            <a:pPr lvl="1"/>
            <a:r>
              <a:rPr lang="en-US" dirty="0"/>
              <a:t>US </a:t>
            </a:r>
            <a:r>
              <a:rPr lang="en-US" dirty="0" smtClean="0"/>
              <a:t>National Weather Service: open source demo to help explore future infrastructure and API Records link, Shane Mill </a:t>
            </a:r>
            <a:endParaRPr lang="en-US" dirty="0"/>
          </a:p>
          <a:p>
            <a:pPr lvl="1"/>
            <a:r>
              <a:rPr lang="en-US" dirty="0" smtClean="0"/>
              <a:t>IBL: commercial production-quality beta, Igor </a:t>
            </a:r>
            <a:r>
              <a:rPr lang="en-US" dirty="0" err="1" smtClean="0"/>
              <a:t>Andruska</a:t>
            </a:r>
            <a:r>
              <a:rPr lang="en-US" dirty="0" smtClean="0"/>
              <a:t> and colleagues</a:t>
            </a:r>
            <a:endParaRPr lang="en-US" dirty="0"/>
          </a:p>
          <a:p>
            <a:pPr lvl="1"/>
            <a:r>
              <a:rPr lang="en-US" dirty="0"/>
              <a:t>Wuhan </a:t>
            </a:r>
            <a:r>
              <a:rPr lang="en-US" dirty="0" smtClean="0"/>
              <a:t>University: Typhoon warning impact analysis, Peng Yue and colleagues</a:t>
            </a:r>
          </a:p>
          <a:p>
            <a:pPr lvl="1"/>
            <a:r>
              <a:rPr lang="en-US" dirty="0" smtClean="0"/>
              <a:t>Meteorological Service of Canada: </a:t>
            </a:r>
            <a:r>
              <a:rPr lang="en-US" dirty="0" err="1" smtClean="0"/>
              <a:t>pygeoapi</a:t>
            </a:r>
            <a:r>
              <a:rPr lang="en-US" dirty="0" smtClean="0"/>
              <a:t> open source library addition, Tom Kralidis</a:t>
            </a:r>
          </a:p>
          <a:p>
            <a:pPr lvl="1"/>
            <a:r>
              <a:rPr lang="en-US" dirty="0" smtClean="0"/>
              <a:t>ESRI </a:t>
            </a:r>
            <a:r>
              <a:rPr lang="en-US" dirty="0"/>
              <a:t>Image Server </a:t>
            </a:r>
            <a:r>
              <a:rPr lang="en-US" dirty="0" smtClean="0"/>
              <a:t>façade: proof of concept, Pete Trevelyan and ESRI consultants</a:t>
            </a:r>
            <a:endParaRPr lang="en-US" dirty="0"/>
          </a:p>
          <a:p>
            <a:pPr lvl="1"/>
            <a:r>
              <a:rPr lang="en-US" dirty="0"/>
              <a:t>USGS, Monitoring </a:t>
            </a:r>
            <a:r>
              <a:rPr lang="en-US" dirty="0" smtClean="0"/>
              <a:t>Networks: initially only web pages mock-up, but see below, Dave Blodgett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Further </a:t>
            </a:r>
            <a:r>
              <a:rPr lang="en-US" b="1" dirty="0" smtClean="0"/>
              <a:t>implementations budgeted and planned for </a:t>
            </a:r>
            <a:r>
              <a:rPr lang="en-US" b="1" dirty="0"/>
              <a:t>2021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Unidata </a:t>
            </a:r>
            <a:r>
              <a:rPr lang="en-US" dirty="0" err="1"/>
              <a:t>OpenDAP</a:t>
            </a:r>
            <a:r>
              <a:rPr lang="en-US" dirty="0"/>
              <a:t>/THREDDS </a:t>
            </a:r>
            <a:r>
              <a:rPr lang="en-US" dirty="0" smtClean="0"/>
              <a:t>enhancement, Ethan Davies</a:t>
            </a:r>
            <a:endParaRPr lang="en-US" dirty="0"/>
          </a:p>
          <a:p>
            <a:pPr lvl="1"/>
            <a:r>
              <a:rPr lang="en-US" dirty="0"/>
              <a:t>NASA/JPL enhancement to Extensible Data Gateway Environment (EDGE</a:t>
            </a:r>
            <a:r>
              <a:rPr lang="en-US" dirty="0" smtClean="0"/>
              <a:t>), Thomas Huang</a:t>
            </a: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USGS Hydrological Network Monitoring, Jim </a:t>
            </a:r>
            <a:r>
              <a:rPr lang="en-US" i="1" dirty="0" err="1" smtClean="0">
                <a:solidFill>
                  <a:schemeClr val="bg1"/>
                </a:solidFill>
              </a:rPr>
              <a:t>Kreft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British Oceanographic Data Centre: pilot access to at least two marine archives, Claire Postlethwaite, Alexandra </a:t>
            </a:r>
            <a:r>
              <a:rPr lang="en-US" dirty="0" err="1" smtClean="0"/>
              <a:t>Kokkinaki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Awaiting the </a:t>
            </a:r>
            <a:r>
              <a:rPr lang="en-US" b="1" dirty="0"/>
              <a:t>full formal standard </a:t>
            </a:r>
            <a:r>
              <a:rPr lang="en-US" b="1" dirty="0" smtClean="0"/>
              <a:t>before </a:t>
            </a:r>
            <a:r>
              <a:rPr lang="en-US" b="1" dirty="0"/>
              <a:t>committing resources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British Antarctic Survey (BAS)</a:t>
            </a:r>
            <a:endParaRPr lang="en-GB" dirty="0"/>
          </a:p>
          <a:p>
            <a:pPr lvl="1"/>
            <a:r>
              <a:rPr lang="en-US" dirty="0" smtClean="0"/>
              <a:t>European </a:t>
            </a:r>
            <a:r>
              <a:rPr lang="en-US" dirty="0"/>
              <a:t>Centre for Medium-range Weather Forecasts (ECWMF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381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Technical Committee E-vote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08" y="975339"/>
            <a:ext cx="11968291" cy="55144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TC E-vote, quorum achieved: </a:t>
            </a:r>
            <a:r>
              <a:rPr lang="en-GB" dirty="0" smtClean="0">
                <a:solidFill>
                  <a:srgbClr val="FF0000"/>
                </a:solidFill>
              </a:rPr>
              <a:t>23 YES, 8 Abstain, 4 NO</a:t>
            </a:r>
          </a:p>
          <a:p>
            <a:r>
              <a:rPr lang="en-GB" dirty="0" smtClean="0"/>
              <a:t>“Environmental” not entitled to be used, not defined</a:t>
            </a:r>
          </a:p>
          <a:p>
            <a:r>
              <a:rPr lang="en-GB" dirty="0" smtClean="0"/>
              <a:t>Did not use O&amp;M terminology</a:t>
            </a:r>
          </a:p>
          <a:p>
            <a:r>
              <a:rPr lang="en-GB" dirty="0" smtClean="0"/>
              <a:t>Did not like “parameter-name” for name of a parameter in OpenAPI</a:t>
            </a:r>
          </a:p>
          <a:p>
            <a:r>
              <a:rPr lang="en-GB" dirty="0"/>
              <a:t>Better name is </a:t>
            </a:r>
            <a:r>
              <a:rPr lang="en-GB" b="1" dirty="0"/>
              <a:t>SDR - Spatiotemporal Data Retrieval API </a:t>
            </a:r>
            <a:r>
              <a:rPr lang="en-GB" dirty="0">
                <a:solidFill>
                  <a:srgbClr val="FF0000"/>
                </a:solidFill>
              </a:rPr>
              <a:t>(suggested by Yes </a:t>
            </a:r>
            <a:r>
              <a:rPr lang="en-GB" dirty="0" smtClean="0">
                <a:solidFill>
                  <a:srgbClr val="FF0000"/>
                </a:solidFill>
              </a:rPr>
              <a:t>voters)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Did not explain relationship to </a:t>
            </a:r>
            <a:r>
              <a:rPr lang="en-GB" dirty="0" err="1" smtClean="0"/>
              <a:t>SensorThings</a:t>
            </a:r>
            <a:r>
              <a:rPr lang="en-GB" dirty="0" smtClean="0"/>
              <a:t> API</a:t>
            </a:r>
          </a:p>
          <a:p>
            <a:endParaRPr lang="en-GB" sz="1100" dirty="0" smtClean="0"/>
          </a:p>
          <a:p>
            <a:pPr marL="0" indent="0">
              <a:buNone/>
            </a:pPr>
            <a:r>
              <a:rPr lang="en-GB" dirty="0" smtClean="0"/>
              <a:t>EDR API SWG Responses: </a:t>
            </a:r>
          </a:p>
          <a:p>
            <a:r>
              <a:rPr lang="en-GB" dirty="0" smtClean="0"/>
              <a:t>PC to decide on name </a:t>
            </a:r>
          </a:p>
          <a:p>
            <a:pPr lvl="1"/>
            <a:r>
              <a:rPr lang="en-GB" dirty="0" smtClean="0"/>
              <a:t>Quite a lot of re-naming required by several implementers, editors, OGC staff</a:t>
            </a:r>
          </a:p>
          <a:p>
            <a:pPr lvl="1"/>
            <a:r>
              <a:rPr lang="en-GB" dirty="0" smtClean="0"/>
              <a:t>(spatiotemporal data definition created, as not actually defined anywhere)</a:t>
            </a:r>
          </a:p>
          <a:p>
            <a:r>
              <a:rPr lang="en-GB" dirty="0" smtClean="0"/>
              <a:t>O&amp;M metadata, or Coverage metadata, can be exposed by the service, not mandated</a:t>
            </a:r>
          </a:p>
          <a:p>
            <a:r>
              <a:rPr lang="en-GB" b="1" dirty="0" smtClean="0"/>
              <a:t>Informative Annex on relationships to some OGC standards added (some APIs, </a:t>
            </a:r>
            <a:r>
              <a:rPr lang="en-GB" b="1" dirty="0" err="1" smtClean="0"/>
              <a:t>WxSs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528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Breaking changes since TC E-Vote approval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" y="1162838"/>
            <a:ext cx="11648786" cy="538681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Changed OpenAPI parameters from </a:t>
            </a:r>
            <a:r>
              <a:rPr lang="en-GB" dirty="0" err="1" smtClean="0">
                <a:solidFill>
                  <a:srgbClr val="FF0000"/>
                </a:solidFill>
              </a:rPr>
              <a:t>CamelCase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lower-kebab-case</a:t>
            </a:r>
          </a:p>
          <a:p>
            <a:pPr lvl="1"/>
            <a:r>
              <a:rPr lang="en-GB" dirty="0" smtClean="0"/>
              <a:t>Agreed with APIs - Common, Coverages, Records, Features </a:t>
            </a:r>
            <a:r>
              <a:rPr lang="en-GB" b="1" dirty="0" smtClean="0"/>
              <a:t>- </a:t>
            </a:r>
            <a:r>
              <a:rPr lang="en-GB" b="1" dirty="0" smtClean="0">
                <a:solidFill>
                  <a:srgbClr val="FF0000"/>
                </a:solidFill>
              </a:rPr>
              <a:t>DONE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Change definition of ‘Cube’ from Polygon to BBOX</a:t>
            </a:r>
          </a:p>
          <a:p>
            <a:pPr lvl="1"/>
            <a:r>
              <a:rPr lang="en-GB" dirty="0" smtClean="0"/>
              <a:t>Not well supported in WKT but easier for users and less error prone</a:t>
            </a:r>
          </a:p>
          <a:p>
            <a:pPr lvl="1"/>
            <a:r>
              <a:rPr lang="en-GB" dirty="0" smtClean="0"/>
              <a:t>Opportunity to get common BBOX syntax (not semantics) across APIs </a:t>
            </a:r>
          </a:p>
          <a:p>
            <a:pPr lvl="1"/>
            <a:r>
              <a:rPr lang="en-GB" dirty="0"/>
              <a:t>All implementers willing to change </a:t>
            </a:r>
            <a:r>
              <a:rPr lang="en-GB" dirty="0" smtClean="0"/>
              <a:t>quickly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Change structure of machine-link, query specific, metadata to improve </a:t>
            </a:r>
            <a:r>
              <a:rPr lang="en-GB" dirty="0" err="1" smtClean="0"/>
              <a:t>automagic</a:t>
            </a:r>
            <a:r>
              <a:rPr lang="en-GB" dirty="0" smtClean="0"/>
              <a:t> binding to the data without prior knowledge</a:t>
            </a:r>
          </a:p>
          <a:p>
            <a:pPr lvl="1"/>
            <a:r>
              <a:rPr lang="en-GB" dirty="0" smtClean="0"/>
              <a:t>Reduces dependency on spec, and allows query extensions e.g. plume</a:t>
            </a:r>
          </a:p>
          <a:p>
            <a:pPr lvl="1"/>
            <a:r>
              <a:rPr lang="en-GB" dirty="0" smtClean="0"/>
              <a:t>All implementers willing to change quickly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All to avoid OGC API-EDR V2.0 in a few months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988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EDR API Future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6" y="1042258"/>
            <a:ext cx="11452609" cy="557960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Approval as Full </a:t>
            </a:r>
            <a:r>
              <a:rPr lang="en-GB" dirty="0"/>
              <a:t>OGC Standard 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github.com/opengeospatial/ogcapi-environmental-data-retrieval</a:t>
            </a:r>
            <a:r>
              <a:rPr lang="en-GB" dirty="0" smtClean="0"/>
              <a:t> </a:t>
            </a:r>
          </a:p>
          <a:p>
            <a:r>
              <a:rPr lang="en-GB" dirty="0" smtClean="0"/>
              <a:t>Outreach</a:t>
            </a:r>
          </a:p>
          <a:p>
            <a:r>
              <a:rPr lang="en-GB" dirty="0" smtClean="0"/>
              <a:t>Work on Metadata for Met Ocean uses cases with API-records</a:t>
            </a:r>
          </a:p>
          <a:p>
            <a:r>
              <a:rPr lang="en-GB" dirty="0" smtClean="0"/>
              <a:t>Explore combining and aligning with other APIs</a:t>
            </a:r>
          </a:p>
          <a:p>
            <a:r>
              <a:rPr lang="en-GB" dirty="0" smtClean="0"/>
              <a:t>Work on:</a:t>
            </a:r>
          </a:p>
          <a:p>
            <a:pPr lvl="1"/>
            <a:r>
              <a:rPr lang="en-GB" dirty="0" smtClean="0"/>
              <a:t>Ensembles/Stats</a:t>
            </a:r>
          </a:p>
          <a:p>
            <a:pPr lvl="1"/>
            <a:r>
              <a:rPr lang="en-GB" dirty="0" smtClean="0"/>
              <a:t>Other retrieval patterns (e.g. simple Plume)?</a:t>
            </a:r>
          </a:p>
          <a:p>
            <a:pPr lvl="1"/>
            <a:r>
              <a:rPr lang="en-GB" dirty="0" smtClean="0"/>
              <a:t>Envisage v1.1, not v2.0</a:t>
            </a:r>
          </a:p>
          <a:p>
            <a:r>
              <a:rPr lang="en-GB" dirty="0" smtClean="0"/>
              <a:t>Requested changes from outside OGC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63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  Met Office</a:t>
            </a:r>
            <a:endParaRPr lang="en-GB" sz="1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0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13C-DDE8-3A40-83D2-1CC6D80A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to EDR API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D7F88-512E-4245-8CBB-51D8173D6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0EED2-9AD7-A941-BC61-3A0063F7F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092E5C"/>
                </a:solidFill>
                <a:ea typeface="ＭＳ Ｐゴシック" panose="020B0600070205080204" pitchFamily="34" charset="-128"/>
              </a:rPr>
              <a:t>Copyright © 2017 Open Geospatial Consortium</a:t>
            </a:r>
          </a:p>
        </p:txBody>
      </p:sp>
      <p:sp>
        <p:nvSpPr>
          <p:cNvPr id="45059" name="AutoShape 2" descr="data:image/jpeg;base64,/9j/4AAQSkZJRgABAQAAAQABAAD/2wCEAAkGBxMTEhUTExIWFRUVFRUXFRcYGBUVGBUXFRUWGBUVFxcYHSggGBolHRUVITEhJSkrLi4uFx8zODMtNygtLisBCgoKDg0OGhAQGy0dHR0tLS0tKy0tLSstLS0tLS0tLS0tLS0tLS0tLS0tLS0rLS0tLS0tLS0rKy0tLSstKysuLf/AABEIAOEA4QMBIgACEQEDEQH/xAAbAAEAAwEBAQEAAAAAAAAAAAAAAwQFAgYBB//EADoQAAIBAgMFBgUDAQgDAAAAAAABAgMRBCExBRJBUXFhgZGhscETIjLR8AZC4VIUFUNicqLS8RYjsv/EABkBAQEBAQEBAAAAAAAAAAAAAAABAgMEBf/EACIRAQEBAQADAAICAwEAAAAAAAABEQIDEiExUQRBFHGBE//aAAwDAQACEQMRAD8A/cQAAAAAAAAAAAAAAAAAAAAAAAAAAAAAAAAAAAAAAAAAAAAAAAAAAAAAAAAAAAAAAAAAAAAAAAAAAAAAAAAAAADAAjlWS7SKWIfBDBYZy6qXEqyk3qzkuC38aPM6VRc0Ubny4Ghc+mdYAaIM5TfN+J18Z82MF8FGniJNpdqLxAB8bsRSxC4ZgTApyxEnorHPx5c/QvqmrwKX9pl2eAWMfIYaugqLGdnmdLGLk/IYurIIP7VHtOliI8/UmCUHEKqejudgAAAI51kiQzK7+Z9X6gWpYjlY4buVLhGhaBAmL9oEwsRbw3iCRnDZFVqOxRlNvVktGl8VEc6xBTeRFWzZNXEka7b7Cwirh1ncuKr2CJXUMmnyZPLEt8kQfF7D46qN/E+pbi5Gpob6CJLnw4clzXigpX0zCupROGfZMhq10tX+dCCUgqVbFLEbRytFd7+xlV6spatv08Bo31i48HfofHWb7DH2bUu2jVQrPF9prQ2TrLojSM3ZOsui9zSI2AAAUtorTv8AYulTaOi6+wFBM6ucpH3eA+3JPhyOqcUs2dSrozev01J+1aTafIKTPtSpclopLVk9j1Rug2RvCNFpVUd/ERPozY8kdqgy3OxypIUiBU7HzeKmJx3zKK5krma51m1PvC5DGpcjrV1FZ+HE0zepJtXYs5nIxqm05LOyXJasqf3jxlnc161w/wArx7jcqNs7o0uaKWHxUFFPe8blqOIT+l3JrrOubflSVFZGbNci85b2TOfhrqzNrbOcCviNLc/yxrVqairvN8ORlRjdtvO/MvKdfpFGLXI26L+VdEU6WG3npaK8y/ui05aOyNZd3uaRnbI/d3e5ohoAAAq7QXyd6LRW2g7Qb6eoGbY+SRGq75I+yq9gGfX2jKL+aEl4P0ZxHasXxt1uc7RprVyS6mNNQesvJnOc1u2N/wDvKPBrxOVtBmBChT/rXiXsNSUfpaa6pm/TGfZqRx3M5W1F2kUKV8/5KlfCpNtuyuXEaD2suZDLaab3U836GJiq8VlG76ZeZWoVmnll01v11ZPW02PUU8M278C2mRYOUt1b2tieFMSliGtVUIuXI83U2lKcs8unpc9NjKScGr27dfLiebqpp5wT7VkzccPJzb/Wx8qVOeh8ppN3byWnFvuK1Wb/AKWielG8U0sze/Hin8f79+RppqUVbh4n3DKSlezS5dhVw03HU0oVCaf+edbKvRqLmcPGKK+WPe/sQb6sVaMnIz6x6L5e7ZImnNyebJKMFvK5LQorjoG7PIlrr4+L+auqRHKuitNt6s+QWZh3bWxp33u73NIz9j07Rb5v0/7NA0AAAEWJp70WvzLMlPklkB5yLKu08fGjTc5diXV+xaseX/VNWW+oft3Umue883f80IMzF7dhNtuefapeltCKljV/XTa4/NbLvbMfG4P4crLPj/BUkjrB6ujUUtHddln6FzCwb004ngXh23lqz02CqulBRlNqWrzl1Sv0sa1nHqqVNLRGDtPHPfWeTXrKS9LElPFSlH621x+zvmVsbhlJrP8AbbxbOXffM/LfHFrr4rv2EVDHunO6jF253O/hLJ8UZ+NdpHl48u9Y79ePI9Rs3b8qlSMbRSd+fBN8+w3d/keA2JN/Gg9M3/8ALPY08Qz08/hw6/K78Z6M5lRi/wBq8yt8Z8iDaW1VRUXJN7z4a5LPJ2H+kXXgIPs719itidmQf7vFfYo/+T0nzXa4/a5BV2xTk/rXbe8V5m5KxcWP7vj/AFr/AHFnCUGtJprk36XKWHrKcrKUW7XyaeXPI06cLcDWMf8AFqGGvz8vY+UqUKate7Iqc8yDE1LfU7PP+DNaki86qfEl+Hc888W27QXe9O5FqjiJL9zMWN6240uZ1Yp4TG3dpeJesZVq7K+jvZcKmzF8ney2aAAAAD42BgSiZW28Fvxuo3lFZc3y8zYqvN9X6kEyNSPzjF4Cq5PejK/RlCtgJLXLrkfoGMqN5adh5naVB717XNTqmMOlQs01wd/A3IxlK84wg7pfVdvJWeWhUjT7DR2dU3XuvR6dTX5ZR4KnNKTmks2rLTNLloZu0MRKM4tcn32f8no6lLsMPatN3jZc/YZLMJcuu54xW7eXIoYue812XOqeEnJ2SZubN/T2jnLuX3PNPDzxddr5b1MUNj4d78X2+x6r4HsWKWEjCLUYpK3j9zuETpzXKxBClY8v+ral6ij/AEx85Z+lj185cjxO37uvO/NeFlbyNcT6zax7tDeuTWPqh2HaM2rmDh8BXnnKSTySyS4evgX8DtBTdotqSXHLK6437SsouslwcUk+3Wz7OIwGAlCbbatutcdbxeluxhGpUxc1F2k7q3HtRxQzzebd9czmvmpdv/JFjDwyMdNRLTiiZHyMCeFFvgYV9wavNdTeckZ+Ewbjm9S8qRlWvs1/Iur9S0V8AvkXf6lg0AAAHyWh9AGCfGdNZiaMuiti5pRPPVqsW85enudbXx8nO0XZLJfzczFiKl9U+qVvIzLHr58FnO1bl3PuXsI9sV539SpPHOPCL6XXuTbPxu/d7trZa39jrHl6kX6crLNeZFXpRlw0u/G32O1VXG5S2htGFN/NfNZWWuorM46v4j7KH4j7DEbjvcwp7ak3krLz7Cxha6n148zl33jpf4/fM2x63BbQU4vLMmjIx9mTSdnxNSLLxdjl1PqbdMrbuz1Us913StfPTlyNaJMk9C7iY8FPZUlofFs2RvYislJxcrNN6viuGZWliGuXS1vQ7y65VTwtFwd7ZaMuypHxY3nBd115tsu4abl/hyS6p/YXYkUo0nn090X6NDI5xmKVFbzi5XySXjn4Hn8ZXrV3ZtqP9KTUe/npxM363Holj6aaSafNpr8Zu4VKycePE8JhNlvier2AlD5b5PS+lzn1J/TUbcIWOpI+o+GRpYL6F3+pOQ4T6F+cSY2AAAAADEms31fqVtoye47d/TiW68rSl1fqVazunfQy6c15LFPek5aK/e8irPelkskvy7Zu4jCxvkvUpY2n8jSJmO18l8nU5/phTjnln2noMNSSWWhlxgXsBPhftXuJ29Xf8bmc7E1eFr9E/Npnn9vwvuP/AFLvVvuejrQb4mJtyi7RXX/db/iWp4JJ1GDGBPhcmn2nUMM3wZPQjGL7VrbO3Z1Oea6+fzcyY3cHU+ZWz5+BrxPNbOqt1Y8s/Rno1G5vnnI+T1dq5TLkDLxGKVKG887WM9/qJtWjFIetqa421jL1JKKVlk78WtTJqYhr9idtLO3szu2d76/mfmfVT0u+V+lzpPjNWdk1IyvKUbJOyWTz438jUeJjzsZmIXw/lhktbJc9WyPDzc20+yz7Xfy0NbrNi1ipb0uxWXqdRRGll3r0ZNEz0sdRRap0JWulkQQRq0J2SRmtOsFjJJqLV/U0nNFKEru9u8njTvqQbGBmnBW4ZFgqbOXyvr7ItmgAAAAAYdeN5P8AOJDJF7aK+fuXuVWiKqyw0X2dGQz2an+5+TJsXXjTV2+7izAxO2c7pzXR5ISaa0qmyks95d6sVXQS0ay5L+ClHaqf1Tb6p38lYsUcTGWkk79tvUvoe9WYy5tFLaVNNJ3y4vkacYLlftM3bk18OS0+VvplkX1TXn8VX4R04/8Af53lSms+h8Uk9GdxXBE6shF/ZUl8WHX2Z6pI8ls2Fqkep6q1tNCS6X4jxkVKLVroypYBJZZeaNrd70fJYVNcSxHnZKzs0fZW5mlUwqkuP52laeCXP1N4musG4yTTza9OHncnhSjFtpa27rX08StQw0oyvHXsd7rk7GjGnf7PUIqz0716MkgiZ0PVe5Txe0IwyWb8SVYv0Y583yNOjQ/q8DB2TtB3zjk+PLxPSUJpq6zMWNJqcCVke8N4g09nfS+vsi2UNnzyfUvJlg+gAoAADN2ivmX+n3ZUL20F8y6e5nzkQZH6iktyz1by9zydRrieu2pRU4O/d1PKYjCtaJs3ylVnLkXcFDdj8S93eyWmWmfbqU3hp8ixgack92Tyl68PsaZXYY+8knFq7trocbVX/rn/AKX5nx4KKknd5O/DgfNoO9Oa/wAr8kSK8zGHIs77XH8/LHylHsO3Qk9IvPRE7WIp1nxZ7bBTe5DO/wAse3gYWzf08381Xuhw7+fQ9IoWy5exiKkg8jqEyl/aIx1lbxKu09o7r3Y8Vn38Oz+S5aPmJxUN6VppZ8U7eJ9pSUtGm/8AK7+RjXXE5nu8DcqWPRYehd2eh1DDW1b7nYx8BiXSV5NqMslrrzstFqaeHx29pJS48H6F1mxJiso7t3nfjnknx6tFClhYrO1325lrFVLoggzNqxNvWJ8Hid16lalUtwuSWT0VjDTepV7q6JPiGfSqpRRNTi5a5LzfUg18BUTTz4mtT0RjYaFjXofSiwSAAoAACKtQjLVebXoV57Mg+Ml3r3RdAGRiNjb2k/FfyZ9X9PVOG6+9r2PTgDxVXYdVf4b7mn6MoV9myWsZLqmj9EAH50qSeup8ng001zT9GfoFXCwl9UIvqkytLY1B/wCH4OS8kxtTHhcLslyyjHq+CNnCbFUM7Xlz/ND1VPCwirKKSOvgrkRXnXhHyKVeH1LqevdBcjPxGxISbalJN8mmvBoDxlSDSf5cxJQed82e9r/puXCon1VjLxX6dqf0X6M17JjyEkcbqNbG7KqR/ZLwfqUHg5PgWWKlnL4sVBL5o8OaWV/Ql2bhpxmm4tLPPLkyPC4ScZKSX5yNuFO6LrKDEpW70Vol6thm13o5p4dJXZm1Y5o0rnabb3Yq79OpPSw856fLHnxf2NTB4BRySMKr4PBcZZv06GtRoE1DDF6nQLgho0S7BZCMTooAAAAAAAAAAAAAAAAAAAAAAsABxKmnwKtfZ1OWsE+5F0EwY8/0/Sel49GQS/TrX01PFfY3wMHm57Gq/wCV9Hb1R3R2I9ZZvyR6EDBm09n2LEMNYtAo4jTsdgAAAAAAAAAAAAAAAAAAAAAAAAAAAAAAAAAAAAAAAAAAAAAAH//Z"/>
          <p:cNvSpPr>
            <a:spLocks noChangeAspect="1" noChangeArrowheads="1"/>
          </p:cNvSpPr>
          <p:nvPr/>
        </p:nvSpPr>
        <p:spPr bwMode="auto">
          <a:xfrm>
            <a:off x="16541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>
              <a:solidFill>
                <a:schemeClr val="tx1"/>
              </a:solidFill>
              <a:latin typeface="CG Times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AutoShape 4" descr="data:image/jpeg;base64,/9j/4AAQSkZJRgABAQAAAQABAAD/2wCEAAkGBxMTEhUTExIWFRUVFRUXFRcYGBUVGBUXFRUWGBUVFxcYHSggGBolHRUVITEhJSkrLi4uFx8zODMtNygtLisBCgoKDg0OGhAQGy0dHR0tLS0tKy0tLSstLS0tLS0tLS0tLS0tLS0tLS0tLS0rLS0tLS0tLS0rKy0tLSstKysuLf/AABEIAOEA4QMBIgACEQEDEQH/xAAbAAEAAwEBAQEAAAAAAAAAAAAAAwQFAgYBB//EADoQAAIBAgMFBgUDAQgDAAAAAAABAgMRBCExBRJBUXFhgZGhscETIjLR8AZC4VIUFUNicqLS8RYjsv/EABkBAQEBAQEBAAAAAAAAAAAAAAABAgMEBf/EACIRAQEBAQADAAICAwEAAAAAAAABEQIDEiExUQRBFHGBE//aAAwDAQACEQMRAD8A/cQAAAAAAAAAAAAAAAAAAAAAAAAAAAAAAAAAAAAAAAAAAAAAAAAAAAAAAAAAAAAAAAAAAAAAAAAAAAAAAAAAAADAAjlWS7SKWIfBDBYZy6qXEqyk3qzkuC38aPM6VRc0Ubny4Ghc+mdYAaIM5TfN+J18Z82MF8FGniJNpdqLxAB8bsRSxC4ZgTApyxEnorHPx5c/QvqmrwKX9pl2eAWMfIYaugqLGdnmdLGLk/IYurIIP7VHtOliI8/UmCUHEKqejudgAAAI51kiQzK7+Z9X6gWpYjlY4buVLhGhaBAmL9oEwsRbw3iCRnDZFVqOxRlNvVktGl8VEc6xBTeRFWzZNXEka7b7Cwirh1ncuKr2CJXUMmnyZPLEt8kQfF7D46qN/E+pbi5Gpob6CJLnw4clzXigpX0zCupROGfZMhq10tX+dCCUgqVbFLEbRytFd7+xlV6spatv08Bo31i48HfofHWb7DH2bUu2jVQrPF9prQ2TrLojSM3ZOsui9zSI2AAAUtorTv8AYulTaOi6+wFBM6ucpH3eA+3JPhyOqcUs2dSrozev01J+1aTafIKTPtSpclopLVk9j1Rug2RvCNFpVUd/ERPozY8kdqgy3OxypIUiBU7HzeKmJx3zKK5krma51m1PvC5DGpcjrV1FZ+HE0zepJtXYs5nIxqm05LOyXJasqf3jxlnc161w/wArx7jcqNs7o0uaKWHxUFFPe8blqOIT+l3JrrOubflSVFZGbNci85b2TOfhrqzNrbOcCviNLc/yxrVqairvN8ORlRjdtvO/MvKdfpFGLXI26L+VdEU6WG3npaK8y/ui05aOyNZd3uaRnbI/d3e5ohoAAAq7QXyd6LRW2g7Qb6eoGbY+SRGq75I+yq9gGfX2jKL+aEl4P0ZxHasXxt1uc7RprVyS6mNNQesvJnOc1u2N/wDvKPBrxOVtBmBChT/rXiXsNSUfpaa6pm/TGfZqRx3M5W1F2kUKV8/5KlfCpNtuyuXEaD2suZDLaab3U836GJiq8VlG76ZeZWoVmnll01v11ZPW02PUU8M278C2mRYOUt1b2tieFMSliGtVUIuXI83U2lKcs8unpc9NjKScGr27dfLiebqpp5wT7VkzccPJzb/Wx8qVOeh8ppN3byWnFvuK1Wb/AKWielG8U0sze/Hin8f79+RppqUVbh4n3DKSlezS5dhVw03HU0oVCaf+edbKvRqLmcPGKK+WPe/sQb6sVaMnIz6x6L5e7ZImnNyebJKMFvK5LQorjoG7PIlrr4+L+auqRHKuitNt6s+QWZh3bWxp33u73NIz9j07Rb5v0/7NA0AAAEWJp70WvzLMlPklkB5yLKu08fGjTc5diXV+xaseX/VNWW+oft3Umue883f80IMzF7dhNtuefapeltCKljV/XTa4/NbLvbMfG4P4crLPj/BUkjrB6ujUUtHddln6FzCwb004ngXh23lqz02CqulBRlNqWrzl1Sv0sa1nHqqVNLRGDtPHPfWeTXrKS9LElPFSlH621x+zvmVsbhlJrP8AbbxbOXffM/LfHFrr4rv2EVDHunO6jF253O/hLJ8UZ+NdpHl48u9Y79ePI9Rs3b8qlSMbRSd+fBN8+w3d/keA2JN/Gg9M3/8ALPY08Qz08/hw6/K78Z6M5lRi/wBq8yt8Z8iDaW1VRUXJN7z4a5LPJ2H+kXXgIPs719itidmQf7vFfYo/+T0nzXa4/a5BV2xTk/rXbe8V5m5KxcWP7vj/AFr/AHFnCUGtJprk36XKWHrKcrKUW7XyaeXPI06cLcDWMf8AFqGGvz8vY+UqUKate7Iqc8yDE1LfU7PP+DNaki86qfEl+Hc888W27QXe9O5FqjiJL9zMWN6240uZ1Yp4TG3dpeJesZVq7K+jvZcKmzF8ney2aAAAAD42BgSiZW28Fvxuo3lFZc3y8zYqvN9X6kEyNSPzjF4Cq5PejK/RlCtgJLXLrkfoGMqN5adh5naVB717XNTqmMOlQs01wd/A3IxlK84wg7pfVdvJWeWhUjT7DR2dU3XuvR6dTX5ZR4KnNKTmks2rLTNLloZu0MRKM4tcn32f8no6lLsMPatN3jZc/YZLMJcuu54xW7eXIoYue812XOqeEnJ2SZubN/T2jnLuX3PNPDzxddr5b1MUNj4d78X2+x6r4HsWKWEjCLUYpK3j9zuETpzXKxBClY8v+ral6ij/AEx85Z+lj185cjxO37uvO/NeFlbyNcT6zax7tDeuTWPqh2HaM2rmDh8BXnnKSTySyS4evgX8DtBTdotqSXHLK6437SsouslwcUk+3Wz7OIwGAlCbbatutcdbxeluxhGpUxc1F2k7q3HtRxQzzebd9czmvmpdv/JFjDwyMdNRLTiiZHyMCeFFvgYV9wavNdTeckZ+Ewbjm9S8qRlWvs1/Iur9S0V8AvkXf6lg0AAAHyWh9AGCfGdNZiaMuiti5pRPPVqsW85enudbXx8nO0XZLJfzczFiKl9U+qVvIzLHr58FnO1bl3PuXsI9sV539SpPHOPCL6XXuTbPxu/d7trZa39jrHl6kX6crLNeZFXpRlw0u/G32O1VXG5S2htGFN/NfNZWWuorM46v4j7KH4j7DEbjvcwp7ak3krLz7Cxha6n148zl33jpf4/fM2x63BbQU4vLMmjIx9mTSdnxNSLLxdjl1PqbdMrbuz1Us913StfPTlyNaJMk9C7iY8FPZUlofFs2RvYislJxcrNN6viuGZWliGuXS1vQ7y65VTwtFwd7ZaMuypHxY3nBd115tsu4abl/hyS6p/YXYkUo0nn090X6NDI5xmKVFbzi5XySXjn4Hn8ZXrV3ZtqP9KTUe/npxM363Holj6aaSafNpr8Zu4VKycePE8JhNlvier2AlD5b5PS+lzn1J/TUbcIWOpI+o+GRpYL6F3+pOQ4T6F+cSY2AAAAADEms31fqVtoye47d/TiW68rSl1fqVazunfQy6c15LFPek5aK/e8irPelkskvy7Zu4jCxvkvUpY2n8jSJmO18l8nU5/phTjnln2noMNSSWWhlxgXsBPhftXuJ29Xf8bmc7E1eFr9E/Npnn9vwvuP/AFLvVvuejrQb4mJtyi7RXX/db/iWp4JJ1GDGBPhcmn2nUMM3wZPQjGL7VrbO3Z1Oea6+fzcyY3cHU+ZWz5+BrxPNbOqt1Y8s/Rno1G5vnnI+T1dq5TLkDLxGKVKG887WM9/qJtWjFIetqa421jL1JKKVlk78WtTJqYhr9idtLO3szu2d76/mfmfVT0u+V+lzpPjNWdk1IyvKUbJOyWTz438jUeJjzsZmIXw/lhktbJc9WyPDzc20+yz7Xfy0NbrNi1ipb0uxWXqdRRGll3r0ZNEz0sdRRap0JWulkQQRq0J2SRmtOsFjJJqLV/U0nNFKEru9u8njTvqQbGBmnBW4ZFgqbOXyvr7ItmgAAAAAYdeN5P8AOJDJF7aK+fuXuVWiKqyw0X2dGQz2an+5+TJsXXjTV2+7izAxO2c7pzXR5ISaa0qmyks95d6sVXQS0ay5L+ClHaqf1Tb6p38lYsUcTGWkk79tvUvoe9WYy5tFLaVNNJ3y4vkacYLlftM3bk18OS0+VvplkX1TXn8VX4R04/8Af53lSms+h8Uk9GdxXBE6shF/ZUl8WHX2Z6pI8ls2Fqkep6q1tNCS6X4jxkVKLVroypYBJZZeaNrd70fJYVNcSxHnZKzs0fZW5mlUwqkuP52laeCXP1N4musG4yTTza9OHncnhSjFtpa27rX08StQw0oyvHXsd7rk7GjGnf7PUIqz0716MkgiZ0PVe5Txe0IwyWb8SVYv0Y583yNOjQ/q8DB2TtB3zjk+PLxPSUJpq6zMWNJqcCVke8N4g09nfS+vsi2UNnzyfUvJlg+gAoAADN2ivmX+n3ZUL20F8y6e5nzkQZH6iktyz1by9zydRrieu2pRU4O/d1PKYjCtaJs3ylVnLkXcFDdj8S93eyWmWmfbqU3hp8ixgack92Tyl68PsaZXYY+8knFq7trocbVX/rn/AKX5nx4KKknd5O/DgfNoO9Oa/wAr8kSK8zGHIs77XH8/LHylHsO3Qk9IvPRE7WIp1nxZ7bBTe5DO/wAse3gYWzf08381Xuhw7+fQ9IoWy5exiKkg8jqEyl/aIx1lbxKu09o7r3Y8Vn38Oz+S5aPmJxUN6VppZ8U7eJ9pSUtGm/8AK7+RjXXE5nu8DcqWPRYehd2eh1DDW1b7nYx8BiXSV5NqMslrrzstFqaeHx29pJS48H6F1mxJiso7t3nfjnknx6tFClhYrO1325lrFVLoggzNqxNvWJ8Hid16lalUtwuSWT0VjDTepV7q6JPiGfSqpRRNTi5a5LzfUg18BUTTz4mtT0RjYaFjXofSiwSAAoAACKtQjLVebXoV57Mg+Ml3r3RdAGRiNjb2k/FfyZ9X9PVOG6+9r2PTgDxVXYdVf4b7mn6MoV9myWsZLqmj9EAH50qSeup8ng001zT9GfoFXCwl9UIvqkytLY1B/wCH4OS8kxtTHhcLslyyjHq+CNnCbFUM7Xlz/ND1VPCwirKKSOvgrkRXnXhHyKVeH1LqevdBcjPxGxISbalJN8mmvBoDxlSDSf5cxJQed82e9r/puXCon1VjLxX6dqf0X6M17JjyEkcbqNbG7KqR/ZLwfqUHg5PgWWKlnL4sVBL5o8OaWV/Ql2bhpxmm4tLPPLkyPC4ScZKSX5yNuFO6LrKDEpW70Vol6thm13o5p4dJXZm1Y5o0rnabb3Yq79OpPSw856fLHnxf2NTB4BRySMKr4PBcZZv06GtRoE1DDF6nQLgho0S7BZCMTooAAAAAAAAAAAAAAAAAAAAAAsABxKmnwKtfZ1OWsE+5F0EwY8/0/Sel49GQS/TrX01PFfY3wMHm57Gq/wCV9Hb1R3R2I9ZZvyR6EDBm09n2LEMNYtAo4jTsdgAAAAAAAAAAAAAAAAAAAAAAAAAAAAAAAAAAAAAAAAAAAAAAH//Z"/>
          <p:cNvSpPr>
            <a:spLocks noChangeAspect="1" noChangeArrowheads="1"/>
          </p:cNvSpPr>
          <p:nvPr/>
        </p:nvSpPr>
        <p:spPr bwMode="auto">
          <a:xfrm>
            <a:off x="16541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>
              <a:solidFill>
                <a:schemeClr val="tx1"/>
              </a:solidFill>
              <a:latin typeface="CG Times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45061" name="Picture 6" descr="10x Multifunction Transparent Plastic Shoe Boot Box Shoebox Drawer Shoe Storage Shoe Cabinet Rack Home Shoe Organizer Contai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98" y="-1558724"/>
            <a:ext cx="12589398" cy="125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5171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>
                <a:solidFill>
                  <a:srgbClr val="092E5C"/>
                </a:solidFill>
                <a:ea typeface="ＭＳ Ｐゴシック" panose="020B0600070205080204" pitchFamily="34" charset="-128"/>
              </a:rPr>
              <a:t>Copyright © 2017 Open Geospatial Consortium</a:t>
            </a:r>
          </a:p>
        </p:txBody>
      </p:sp>
      <p:pic>
        <p:nvPicPr>
          <p:cNvPr id="34819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8281"/>
            <a:ext cx="12192000" cy="99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248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2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625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Maps &amp; Layers ‘broken’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113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OGC WCS Coverage patterns</a:t>
            </a:r>
            <a:endParaRPr lang="en-GB" altLang="en-US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-487680"/>
            <a:ext cx="10671858" cy="73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863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EDR API Queries:- position (and time) </a:t>
            </a:r>
            <a:r>
              <a:rPr lang="en-GB" altLang="en-US" b="1" smtClean="0"/>
              <a:t/>
            </a:r>
            <a:br>
              <a:rPr lang="en-GB" altLang="en-US" b="1" smtClean="0"/>
            </a:br>
            <a:endParaRPr lang="en-GB" alt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426720"/>
            <a:ext cx="10668000" cy="77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90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929D3C7B92654E91E0BACE58CAB3FC" ma:contentTypeVersion="13" ma:contentTypeDescription="Create a new document." ma:contentTypeScope="" ma:versionID="77bc261f2d9ad9b3f5163c58a6d7b1d6">
  <xsd:schema xmlns:xsd="http://www.w3.org/2001/XMLSchema" xmlns:xs="http://www.w3.org/2001/XMLSchema" xmlns:p="http://schemas.microsoft.com/office/2006/metadata/properties" xmlns:ns3="39e328b5-fd55-4aa2-9335-b42da031234f" xmlns:ns4="d5f456a8-998e-4615-8aa7-08c9413f4944" targetNamespace="http://schemas.microsoft.com/office/2006/metadata/properties" ma:root="true" ma:fieldsID="bdb51d2143d0422ce45ab5f8c6e92932" ns3:_="" ns4:_="">
    <xsd:import namespace="39e328b5-fd55-4aa2-9335-b42da031234f"/>
    <xsd:import namespace="d5f456a8-998e-4615-8aa7-08c9413f49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328b5-fd55-4aa2-9335-b42da031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456a8-998e-4615-8aa7-08c9413f49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4D219-FD1E-4B65-89AC-64C2C8CEFCCB}">
  <ds:schemaRefs>
    <ds:schemaRef ds:uri="http://schemas.microsoft.com/office/infopath/2007/PartnerControls"/>
    <ds:schemaRef ds:uri="39e328b5-fd55-4aa2-9335-b42da031234f"/>
    <ds:schemaRef ds:uri="http://purl.org/dc/elements/1.1/"/>
    <ds:schemaRef ds:uri="http://schemas.microsoft.com/office/2006/metadata/properties"/>
    <ds:schemaRef ds:uri="http://purl.org/dc/terms/"/>
    <ds:schemaRef ds:uri="d5f456a8-998e-4615-8aa7-08c9413f494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25725F-8B82-4501-A816-B42D7BF66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D0D4F-4F10-453D-A840-DFAF6EE192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e328b5-fd55-4aa2-9335-b42da031234f"/>
    <ds:schemaRef ds:uri="d5f456a8-998e-4615-8aa7-08c9413f49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13494</TotalTime>
  <Words>1206</Words>
  <Application>Microsoft Office PowerPoint</Application>
  <PresentationFormat>Widescreen</PresentationFormat>
  <Paragraphs>156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MS PGothic</vt:lpstr>
      <vt:lpstr>MS PGothic</vt:lpstr>
      <vt:lpstr>Arial</vt:lpstr>
      <vt:lpstr>Calibri</vt:lpstr>
      <vt:lpstr>CG Times</vt:lpstr>
      <vt:lpstr>Lato</vt:lpstr>
      <vt:lpstr>Symbol</vt:lpstr>
      <vt:lpstr>Times</vt:lpstr>
      <vt:lpstr>Times New Roman</vt:lpstr>
      <vt:lpstr>1_Custom Design</vt:lpstr>
      <vt:lpstr>2_Custom Design</vt:lpstr>
      <vt:lpstr>Title Slide</vt:lpstr>
      <vt:lpstr>1_Title Slide</vt:lpstr>
      <vt:lpstr>What is OGC?</vt:lpstr>
      <vt:lpstr>What do our members value?</vt:lpstr>
      <vt:lpstr>Thank You</vt:lpstr>
      <vt:lpstr>PowerPoint Presentation</vt:lpstr>
      <vt:lpstr>EDR API Agenda</vt:lpstr>
      <vt:lpstr>Background to EDR API</vt:lpstr>
      <vt:lpstr>PowerPoint Presentation</vt:lpstr>
      <vt:lpstr>PowerPoint Presentation</vt:lpstr>
      <vt:lpstr>PowerPoint Presentation</vt:lpstr>
      <vt:lpstr>Maps &amp; Layers ‘broken’</vt:lpstr>
      <vt:lpstr>OGC WCS Coverage patterns</vt:lpstr>
      <vt:lpstr>EDR API Queries:- position (and time)  </vt:lpstr>
      <vt:lpstr>EDR API Queries: position (and z)</vt:lpstr>
      <vt:lpstr>EDR API Queries: radius (&amp; time or z)</vt:lpstr>
      <vt:lpstr>PowerPoint Presentation</vt:lpstr>
      <vt:lpstr>EDR API Queries: trajectory</vt:lpstr>
      <vt:lpstr>Weather on the Web – 2018: Fort Collins</vt:lpstr>
      <vt:lpstr>Environmental Data Retrieval API – 2019: Toulouse </vt:lpstr>
      <vt:lpstr>EDR API SWG – 2020: pre-Ottawa</vt:lpstr>
      <vt:lpstr>Environmental Data Retrieval API - Timeline</vt:lpstr>
      <vt:lpstr>Environmental Data Retrieval API Now</vt:lpstr>
      <vt:lpstr>EDR API in one slide</vt:lpstr>
      <vt:lpstr>Known Existing and Planned Implementations</vt:lpstr>
      <vt:lpstr>EDR API Technical Committee E-vote comments</vt:lpstr>
      <vt:lpstr>EDR API Breaking changes since TC E-Vote approval</vt:lpstr>
      <vt:lpstr>EDR API Future Plans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Little, Chris</cp:lastModifiedBy>
  <cp:revision>202</cp:revision>
  <dcterms:created xsi:type="dcterms:W3CDTF">2020-04-17T22:01:33Z</dcterms:created>
  <dcterms:modified xsi:type="dcterms:W3CDTF">2021-03-24T16:47:41Z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0x0101006E929D3C7B92654E91E0BACE58CAB3FC</vt:lpwstr>
  </property>
</Properties>
</file>