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  <p:sldMasterId id="2147483667" r:id="rId3"/>
    <p:sldMasterId id="2147483668" r:id="rId4"/>
    <p:sldMasterId id="2147483671" r:id="rId5"/>
  </p:sldMasterIdLst>
  <p:notesMasterIdLst>
    <p:notesMasterId r:id="rId38"/>
  </p:notesMasterIdLst>
  <p:sldIdLst>
    <p:sldId id="256" r:id="rId6"/>
    <p:sldId id="274" r:id="rId7"/>
    <p:sldId id="275" r:id="rId8"/>
    <p:sldId id="276" r:id="rId9"/>
    <p:sldId id="3100" r:id="rId10"/>
    <p:sldId id="279" r:id="rId11"/>
    <p:sldId id="3099" r:id="rId12"/>
    <p:sldId id="3095" r:id="rId13"/>
    <p:sldId id="3096" r:id="rId14"/>
    <p:sldId id="3097" r:id="rId15"/>
    <p:sldId id="3098" r:id="rId16"/>
    <p:sldId id="257" r:id="rId17"/>
    <p:sldId id="258" r:id="rId18"/>
    <p:sldId id="259" r:id="rId19"/>
    <p:sldId id="3102" r:id="rId20"/>
    <p:sldId id="3101" r:id="rId21"/>
    <p:sldId id="3103" r:id="rId22"/>
    <p:sldId id="3104" r:id="rId23"/>
    <p:sldId id="3105" r:id="rId24"/>
    <p:sldId id="3108" r:id="rId25"/>
    <p:sldId id="263" r:id="rId26"/>
    <p:sldId id="285" r:id="rId27"/>
    <p:sldId id="3106" r:id="rId28"/>
    <p:sldId id="3109" r:id="rId29"/>
    <p:sldId id="271" r:id="rId30"/>
    <p:sldId id="286" r:id="rId31"/>
    <p:sldId id="3107" r:id="rId32"/>
    <p:sldId id="3110" r:id="rId33"/>
    <p:sldId id="277" r:id="rId34"/>
    <p:sldId id="291" r:id="rId35"/>
    <p:sldId id="3112" r:id="rId36"/>
    <p:sldId id="3111" r:id="rId37"/>
  </p:sldIdLst>
  <p:sldSz cx="9144000" cy="5143500" type="screen16x9"/>
  <p:notesSz cx="6858000" cy="9144000"/>
  <p:embeddedFontLst>
    <p:embeddedFont>
      <p:font typeface="Bitstream Vera Serif" panose="02060603050605020204" pitchFamily="18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  <p:embeddedFont>
      <p:font typeface="Lucida Console" panose="020B0609040504020204" pitchFamily="49" charset="0"/>
      <p:regular r:id="rId49"/>
    </p:embeddedFont>
    <p:embeddedFont>
      <p:font typeface="Microsoft Sans Serif" panose="020B0604020202020204" pitchFamily="3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38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5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c560744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c8c5607445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c8c5607445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8254a7f8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c98254a7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9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353dab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353dab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9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1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97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492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898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353dab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353dab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289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73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1BFD32-2F24-4FA9-B7DE-53D903241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242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37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9353dab5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9353dab5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233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1146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379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9353dab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9353dab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741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033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7118f8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87118f8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70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7118f82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c87118f8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54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28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97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8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c560744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c8c5607445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c8c5607445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49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c5607445_1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c8c5607445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7118f82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c87118f8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Master">
  <p:cSld name="Content Mast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28650" y="87684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629150" y="87684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>
            <a:spLocks noGrp="1"/>
          </p:cNvSpPr>
          <p:nvPr>
            <p:ph type="pic" idx="2"/>
          </p:nvPr>
        </p:nvSpPr>
        <p:spPr>
          <a:xfrm>
            <a:off x="4744463" y="876847"/>
            <a:ext cx="413306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628650" y="876847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descr="A close up of a sign&#10;&#10;Description automatically generated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8958" y="4581911"/>
            <a:ext cx="327380" cy="32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descr="A picture containing shirt&#10;&#10;Description automatically generated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6787" y="4517165"/>
            <a:ext cx="448512" cy="44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127-70B6-421D-B429-40E42E27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215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2127-70B6-421D-B429-40E42E27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753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685800" lvl="1" indent="-2857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028700" lvl="2" indent="-2667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057400" lvl="5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104117" y="4909292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66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4117" y="4909292"/>
            <a:ext cx="855968" cy="212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40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80" y="872128"/>
            <a:ext cx="7886700" cy="3263504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45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4117" y="4909292"/>
            <a:ext cx="855968" cy="212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67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876847"/>
            <a:ext cx="3886200" cy="3263504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876847"/>
            <a:ext cx="3886200" cy="3263504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4117" y="4909292"/>
            <a:ext cx="855968" cy="212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915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44462" y="876847"/>
            <a:ext cx="4133063" cy="326350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650" y="876847"/>
            <a:ext cx="3886200" cy="3263504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4117" y="4909292"/>
            <a:ext cx="855968" cy="212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97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959" y="4581912"/>
            <a:ext cx="327380" cy="327380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6787" y="4517165"/>
            <a:ext cx="448512" cy="448512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4117" y="4909292"/>
            <a:ext cx="855968" cy="212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8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4778032" cy="487294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 descr="A picture containing person, man, using, water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 flipH="1">
            <a:off x="4778032" y="0"/>
            <a:ext cx="4365968" cy="487294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968203" y="3376843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sng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400" b="0" i="0" u="none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indable</a:t>
            </a:r>
            <a:endParaRPr sz="1100"/>
          </a:p>
        </p:txBody>
      </p:sp>
      <p:sp>
        <p:nvSpPr>
          <p:cNvPr id="54" name="Google Shape;54;p13"/>
          <p:cNvSpPr txBox="1"/>
          <p:nvPr/>
        </p:nvSpPr>
        <p:spPr>
          <a:xfrm>
            <a:off x="7377154" y="4243351"/>
            <a:ext cx="142287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100"/>
          </a:p>
        </p:txBody>
      </p:sp>
      <p:sp>
        <p:nvSpPr>
          <p:cNvPr id="55" name="Google Shape;55;p13"/>
          <p:cNvSpPr/>
          <p:nvPr/>
        </p:nvSpPr>
        <p:spPr>
          <a:xfrm>
            <a:off x="469400" y="3340009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17430" y="3349409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3628" y="3915249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331454" y="3916972"/>
            <a:ext cx="401468" cy="4014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 descr="A picture containing drawing, light, clo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5700" y="3342260"/>
            <a:ext cx="399217" cy="39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402" y="3371012"/>
            <a:ext cx="349463" cy="34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8669" y="3883796"/>
            <a:ext cx="459705" cy="45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99148" y="39021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813728" y="3398590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ccessible</a:t>
            </a:r>
            <a:endParaRPr sz="1100"/>
          </a:p>
        </p:txBody>
      </p:sp>
      <p:sp>
        <p:nvSpPr>
          <p:cNvPr id="64" name="Google Shape;64;p13"/>
          <p:cNvSpPr txBox="1"/>
          <p:nvPr/>
        </p:nvSpPr>
        <p:spPr>
          <a:xfrm>
            <a:off x="966458" y="3975149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nteroperable</a:t>
            </a:r>
            <a:endParaRPr sz="1100"/>
          </a:p>
        </p:txBody>
      </p:sp>
      <p:sp>
        <p:nvSpPr>
          <p:cNvPr id="65" name="Google Shape;65;p13"/>
          <p:cNvSpPr txBox="1"/>
          <p:nvPr/>
        </p:nvSpPr>
        <p:spPr>
          <a:xfrm>
            <a:off x="2815969" y="3974694"/>
            <a:ext cx="15472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eusable</a:t>
            </a:r>
            <a:endParaRPr sz="14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0" y="2301639"/>
            <a:ext cx="4778033" cy="549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14753" y="2357039"/>
            <a:ext cx="450612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world’s leading and comprehensive </a:t>
            </a:r>
            <a:br>
              <a:rPr lang="en" sz="1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community of experts making location information:</a:t>
            </a:r>
            <a:endParaRPr sz="1400"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8670190" y="4346551"/>
            <a:ext cx="2252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 sz="14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3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4871294"/>
            <a:ext cx="9144000" cy="27305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8231707" y="4911873"/>
            <a:ext cx="6400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Lato"/>
              <a:buNone/>
            </a:pPr>
            <a:r>
              <a:rPr lang="en" sz="9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 sz="110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3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7576" y="4888061"/>
            <a:ext cx="243436" cy="243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438669" y="4913404"/>
            <a:ext cx="244316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Copyright © 2021 Open Geospatial Consortium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 descr="A picture containing building, outdoor, light, city&#10;&#10;Description automatically generated"/>
          <p:cNvPicPr preferRelativeResize="0"/>
          <p:nvPr/>
        </p:nvPicPr>
        <p:blipFill rotWithShape="1">
          <a:blip r:embed="rId7">
            <a:alphaModFix amt="85000"/>
          </a:blip>
          <a:srcRect/>
          <a:stretch/>
        </p:blipFill>
        <p:spPr>
          <a:xfrm>
            <a:off x="0" y="625"/>
            <a:ext cx="9144000" cy="713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4871294"/>
            <a:ext cx="9144000" cy="2730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92745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931386" y="23878"/>
            <a:ext cx="10721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10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Lato"/>
              <a:buNone/>
              <a:defRPr sz="27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231707" y="4911873"/>
            <a:ext cx="64008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Lato"/>
              <a:buNone/>
            </a:pPr>
            <a:r>
              <a:rPr lang="en" sz="9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 sz="110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68" cy="2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7576" y="4888061"/>
            <a:ext cx="243436" cy="2434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51806-6243-2742-BBA8-84C2C8B9A8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98090"/>
          </a:xfrm>
          <a:prstGeom prst="rect">
            <a:avLst/>
          </a:prstGeom>
        </p:spPr>
      </p:pic>
      <p:pic>
        <p:nvPicPr>
          <p:cNvPr id="88" name="Google Shape;88;p22" descr="A picture containing building, outdoor, light, city&#10;&#10;Description automatically generated"/>
          <p:cNvPicPr preferRelativeResize="0"/>
          <p:nvPr/>
        </p:nvPicPr>
        <p:blipFill rotWithShape="1">
          <a:blip r:embed="rId5">
            <a:alphaModFix amt="85000"/>
          </a:blip>
          <a:srcRect t="8535" b="63720"/>
          <a:stretch/>
        </p:blipFill>
        <p:spPr>
          <a:xfrm>
            <a:off x="0" y="4871295"/>
            <a:ext cx="9144000" cy="27305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/>
          <p:nvPr/>
        </p:nvSpPr>
        <p:spPr>
          <a:xfrm>
            <a:off x="7931386" y="23878"/>
            <a:ext cx="10721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050" dirty="0"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9083" y="23878"/>
            <a:ext cx="7266118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  <a:defRPr sz="36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95" name="Google Shape;95;p22" descr="A picture containing building, drawing, window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576" y="4888060"/>
            <a:ext cx="243437" cy="24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3;p22">
            <a:extLst>
              <a:ext uri="{FF2B5EF4-FFF2-40B4-BE49-F238E27FC236}">
                <a16:creationId xmlns:a16="http://schemas.microsoft.com/office/drawing/2014/main" id="{B7624879-7F84-134D-99DD-50B7739F4C4C}"/>
              </a:ext>
            </a:extLst>
          </p:cNvPr>
          <p:cNvSpPr txBox="1"/>
          <p:nvPr userDrawn="1"/>
        </p:nvSpPr>
        <p:spPr>
          <a:xfrm>
            <a:off x="8231707" y="4911873"/>
            <a:ext cx="771779" cy="18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750" dirty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 </a:t>
            </a:r>
            <a:fld id="{E7B615B1-F8E1-4740-AB22-B39F005E31C8}" type="slidenum">
              <a:rPr lang="en-US" sz="750" smtClean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200"/>
                <a:buFont typeface="Lato"/>
                <a:buNone/>
              </a:pPr>
              <a:t>‹#›</a:t>
            </a:fld>
            <a:endParaRPr sz="788" dirty="0"/>
          </a:p>
        </p:txBody>
      </p:sp>
    </p:spTree>
    <p:extLst>
      <p:ext uri="{BB962C8B-B14F-4D97-AF65-F5344CB8AC3E}">
        <p14:creationId xmlns:p14="http://schemas.microsoft.com/office/powerpoint/2010/main" val="979572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5"/>
            <a:ext cx="9144000" cy="713379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71295"/>
            <a:ext cx="9144000" cy="2730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80" y="87212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7931386" y="23878"/>
            <a:ext cx="1072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8231707" y="4911873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4117" y="4909292"/>
            <a:ext cx="855968" cy="212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76" y="4888060"/>
            <a:ext cx="243437" cy="2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450"/>
        </a:spcAft>
        <a:buFont typeface="Arial" panose="020B0604020202020204" pitchFamily="34" charset="0"/>
        <a:buChar char="•"/>
        <a:defRPr sz="21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45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geoapi.io" TargetMode="External"/><Relationship Id="rId7" Type="http://schemas.openxmlformats.org/officeDocument/2006/relationships/hyperlink" Target="https://app.swaggerhub.com/apis/rggibb/dggs-zonequery/0.0.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pengeospatial/ogcapi-discrete-global-grid-systems" TargetMode="External"/><Relationship Id="rId5" Type="http://schemas.openxmlformats.org/officeDocument/2006/relationships/hyperlink" Target="https://app.swaggerhub.com/apis/aaime-sh/dggs-process/0.0.3" TargetMode="External"/><Relationship Id="rId4" Type="http://schemas.openxmlformats.org/officeDocument/2006/relationships/hyperlink" Target="https://github.com/opengeospatial/ogcapi-discrete-global-grid-systems/blob/master/20-040r3-OGC-AS21-DGGSv2.0-draft-19170-1-proof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api-discrete-global-grid-systems/blob/master/dggs-zonequery.y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geoapi.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14777" y="78907"/>
            <a:ext cx="4663200" cy="96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OGC API DGGS - Background</a:t>
            </a:r>
            <a:endParaRPr sz="24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Robert Gibb</a:t>
            </a:r>
          </a:p>
        </p:txBody>
      </p:sp>
      <p:sp>
        <p:nvSpPr>
          <p:cNvPr id="113" name="Google Shape;113;p21"/>
          <p:cNvSpPr txBox="1"/>
          <p:nvPr/>
        </p:nvSpPr>
        <p:spPr>
          <a:xfrm>
            <a:off x="114752" y="1761052"/>
            <a:ext cx="466328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119th OGC Member Meeting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Virtual | 16 June 2021</a:t>
            </a:r>
            <a:endParaRPr sz="1100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000" b="0" dirty="0"/>
              <a:t>DGGS – RS Navigator: topological functions parameters (</a:t>
            </a:r>
            <a:r>
              <a:rPr lang="en-US" sz="2000" b="0" dirty="0" err="1"/>
              <a:t>cont</a:t>
            </a:r>
            <a:r>
              <a:rPr lang="en-US" sz="2000" b="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69500-3955-4E8B-BB31-C08194269951}"/>
              </a:ext>
            </a:extLst>
          </p:cNvPr>
          <p:cNvSpPr/>
          <p:nvPr/>
        </p:nvSpPr>
        <p:spPr>
          <a:xfrm>
            <a:off x="316367" y="696061"/>
            <a:ext cx="8827633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FF0000"/>
                </a:solidFill>
              </a:rPr>
              <a:t>rangeRefine</a:t>
            </a:r>
            <a:r>
              <a:rPr lang="en-NZ" sz="1200" dirty="0" err="1"/>
              <a:t>:refinementLevelRange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Specifies the range of refinement levels to include in a return &lt;&lt;set&gt;&gt;.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(Optional, default: [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min:max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]) 		The integers representing the lower and upper bounds in the </a:t>
            </a:r>
            <a:r>
              <a:rPr lang="en-US" sz="1200" i="1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refinementLevelRange</a:t>
            </a:r>
            <a:endParaRPr lang="en-US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datatype are both included in the range.</a:t>
            </a: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FF0000"/>
                </a:solidFill>
              </a:rPr>
              <a:t>levels</a:t>
            </a:r>
            <a:r>
              <a:rPr lang="en-NZ" sz="1200" dirty="0" err="1"/>
              <a:t>:Integer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</a:t>
            </a:r>
            <a:r>
              <a:rPr lang="en-US" sz="1200" dirty="0">
                <a:solidFill>
                  <a:srgbClr val="FF0000"/>
                </a:solidFill>
              </a:rPr>
              <a:t>Levels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indicates the relative number of levels in the hierarchy to be traversed in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(Optional, default:</a:t>
            </a:r>
            <a:r>
              <a:rPr lang="en-NZ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1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assembling a result &lt;&lt;set&gt;&gt;</a:t>
            </a: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rgbClr val="FFC000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NZ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:Boolean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When </a:t>
            </a:r>
            <a:r>
              <a:rPr lang="en-US" sz="1200" dirty="0" err="1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has a value of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the result &lt;&lt;set&gt;&gt; only contains cells for which the</a:t>
            </a:r>
          </a:p>
          <a:p>
            <a:pPr defTabSz="360000">
              <a:tabLst>
                <a:tab pos="360000" algn="l"/>
              </a:tabLst>
            </a:pP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(Optional, </a:t>
            </a:r>
            <a:r>
              <a:rPr lang="en-NZ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default:</a:t>
            </a:r>
            <a:r>
              <a:rPr lang="en-NZ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False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IDs have shared inheritance, and a value of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False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indicates that inheritance is ignored.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7030A0"/>
                </a:solidFill>
              </a:rPr>
              <a:t>dist</a:t>
            </a:r>
            <a:r>
              <a:rPr lang="en-NZ" sz="1200" dirty="0" err="1"/>
              <a:t>:Distance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a distance measure with units.</a:t>
            </a:r>
          </a:p>
          <a:p>
            <a:pPr defTabSz="360000">
              <a:tabLst>
                <a:tab pos="360000" algn="l"/>
              </a:tabLst>
            </a:pP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(Mandatory) </a:t>
            </a:r>
            <a:endParaRPr lang="en-US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chemeClr val="accent2">
                  <a:lumMod val="75000"/>
                </a:schemeClr>
              </a:solidFill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en-NZ" sz="1200" dirty="0" err="1"/>
              <a:t>:CharacterString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3x3 intersection matrix of DE-9IM string codes with values </a:t>
            </a:r>
            <a:r>
              <a:rPr lang="en-NZ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{0,1,2,3,F,*}</a:t>
            </a:r>
          </a:p>
          <a:p>
            <a:pPr defTabSz="360000">
              <a:tabLst>
                <a:tab pos="360000" algn="l"/>
              </a:tabLst>
            </a:pP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(Mandatory)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</a:t>
            </a: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chemeClr val="accent2">
                    <a:lumMod val="75000"/>
                  </a:schemeClr>
                </a:solidFill>
              </a:rPr>
              <a:t>relate</a:t>
            </a:r>
            <a:r>
              <a:rPr lang="en-NZ" sz="1200" dirty="0" err="1"/>
              <a:t>:RelativePosition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a </a:t>
            </a:r>
            <a:r>
              <a:rPr lang="en-NZ" sz="1200" i="1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RelativePosition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enumeration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as defined in W3C/OGC 16-071r3 as one of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: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(Mandatory)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{Before, After, Meets, 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MetBy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, Overlaps, 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OverlappedBy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, Starts, 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StartedBy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, </a:t>
            </a:r>
          </a:p>
          <a:p>
            <a:pPr defTabSz="360000">
              <a:tabLst>
                <a:tab pos="360000" algn="l"/>
              </a:tabLst>
            </a:pP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							During, Contains, Finishes, 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FinishedBy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, Equals, In, Disjoint}</a:t>
            </a:r>
            <a:endParaRPr lang="en-NZ" sz="1100" kern="1000" spc="-5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3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14777" y="78907"/>
            <a:ext cx="4663200" cy="96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OGC API DGGS - Background</a:t>
            </a:r>
            <a:endParaRPr sz="24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Robert Gibb</a:t>
            </a:r>
          </a:p>
        </p:txBody>
      </p:sp>
      <p:sp>
        <p:nvSpPr>
          <p:cNvPr id="113" name="Google Shape;113;p21"/>
          <p:cNvSpPr txBox="1"/>
          <p:nvPr/>
        </p:nvSpPr>
        <p:spPr>
          <a:xfrm>
            <a:off x="114752" y="1761052"/>
            <a:ext cx="466328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119th OGC Member Meeting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Virtual | 16 June 2021</a:t>
            </a:r>
            <a:endParaRPr sz="1100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4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700"/>
              <a:buFont typeface="Lato"/>
              <a:buNone/>
            </a:pPr>
            <a:r>
              <a:rPr lang="en" sz="3100" dirty="0"/>
              <a:t>OGC API DGGS</a:t>
            </a:r>
            <a:endParaRPr sz="3100"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250579" y="872128"/>
            <a:ext cx="8709437" cy="380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b="1" dirty="0">
                <a:solidFill>
                  <a:schemeClr val="dk1"/>
                </a:solidFill>
              </a:rPr>
              <a:t>The DGGS Abstract Specification 21 v2.0 contains definitions for a suite of 4D topological operations that we are going to represent in </a:t>
            </a:r>
            <a:r>
              <a:rPr lang="en-US" b="1" dirty="0" err="1">
                <a:solidFill>
                  <a:schemeClr val="dk1"/>
                </a:solidFill>
              </a:rPr>
              <a:t>SwaggerHub</a:t>
            </a:r>
            <a:r>
              <a:rPr lang="en-US" b="1" dirty="0">
                <a:solidFill>
                  <a:schemeClr val="dk1"/>
                </a:solidFill>
              </a:rPr>
              <a:t> as an </a:t>
            </a:r>
            <a:r>
              <a:rPr lang="en-US" b="1" dirty="0" err="1">
                <a:solidFill>
                  <a:schemeClr val="dk1"/>
                </a:solidFill>
              </a:rPr>
              <a:t>OpenAPI</a:t>
            </a:r>
            <a:r>
              <a:rPr lang="en-US" b="1" dirty="0">
                <a:solidFill>
                  <a:schemeClr val="dk1"/>
                </a:solidFill>
              </a:rPr>
              <a:t> description.</a:t>
            </a:r>
          </a:p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sz="1500" b="1" dirty="0">
                <a:solidFill>
                  <a:schemeClr val="dk1"/>
                </a:solidFill>
              </a:rPr>
              <a:t>Practical work step 1: </a:t>
            </a:r>
            <a:br>
              <a:rPr lang="en-US" sz="1500" b="1" dirty="0">
                <a:solidFill>
                  <a:schemeClr val="dk1"/>
                </a:solidFill>
              </a:rPr>
            </a:br>
            <a:r>
              <a:rPr lang="en-US" sz="1500" b="1" dirty="0">
                <a:solidFill>
                  <a:schemeClr val="dk1"/>
                </a:solidFill>
              </a:rPr>
              <a:t>	Describing OGC API – DGGS DE9IM &lt;&lt;query&gt;&gt; parameters in YAML</a:t>
            </a:r>
          </a:p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sz="1500" b="1" dirty="0">
                <a:solidFill>
                  <a:schemeClr val="dk1"/>
                </a:solidFill>
              </a:rPr>
              <a:t>Practical work step 2: </a:t>
            </a:r>
            <a:br>
              <a:rPr lang="en-US" sz="1500" b="1" dirty="0">
                <a:solidFill>
                  <a:schemeClr val="dk1"/>
                </a:solidFill>
              </a:rPr>
            </a:br>
            <a:r>
              <a:rPr lang="en-US" sz="1500" b="1" dirty="0">
                <a:solidFill>
                  <a:schemeClr val="dk1"/>
                </a:solidFill>
              </a:rPr>
              <a:t>	Describing OGC API – DGGS DE9IM &lt;&lt;query&gt;&gt; operations in YAML</a:t>
            </a:r>
          </a:p>
          <a:p>
            <a:pPr mar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-US" sz="1500" b="1" dirty="0">
                <a:solidFill>
                  <a:schemeClr val="dk1"/>
                </a:solidFill>
              </a:rPr>
              <a:t>Practical work step 3: </a:t>
            </a:r>
            <a:br>
              <a:rPr lang="en-US" sz="1500" b="1" dirty="0">
                <a:solidFill>
                  <a:schemeClr val="dk1"/>
                </a:solidFill>
              </a:rPr>
            </a:br>
            <a:r>
              <a:rPr lang="en-US" sz="1500" b="1" dirty="0">
                <a:solidFill>
                  <a:schemeClr val="dk1"/>
                </a:solidFill>
              </a:rPr>
              <a:t>	Describing OGC API – DGGS DE9IM &lt;&lt;set&gt;&gt; operations in YAML</a:t>
            </a:r>
          </a:p>
          <a:p>
            <a:pPr marL="0" lvl="0" indent="0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ct val="52380"/>
              <a:buNone/>
            </a:pPr>
            <a:r>
              <a:rPr lang="en" sz="1500" b="1" dirty="0">
                <a:solidFill>
                  <a:schemeClr val="dk1"/>
                </a:solidFill>
              </a:rPr>
              <a:t>Practical work step 4: </a:t>
            </a:r>
            <a:br>
              <a:rPr lang="en" sz="1500" b="1" dirty="0">
                <a:solidFill>
                  <a:schemeClr val="dk1"/>
                </a:solidFill>
              </a:rPr>
            </a:br>
            <a:r>
              <a:rPr lang="en" sz="1500" b="1" dirty="0">
                <a:solidFill>
                  <a:schemeClr val="dk1"/>
                </a:solidFill>
              </a:rPr>
              <a:t>	</a:t>
            </a:r>
            <a:r>
              <a:rPr lang="en-US" sz="1500" b="1" dirty="0">
                <a:solidFill>
                  <a:schemeClr val="dk1"/>
                </a:solidFill>
              </a:rPr>
              <a:t>Describing</a:t>
            </a:r>
            <a:r>
              <a:rPr lang="en" sz="1500" b="1" dirty="0">
                <a:solidFill>
                  <a:schemeClr val="dk1"/>
                </a:solidFill>
              </a:rPr>
              <a:t> OGC API – DGGS &lt;&lt;reference&gt;&gt; and other operations in YAML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" sz="2800" dirty="0"/>
              <a:t>OGC API DGGS: Dev Resources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167781" y="519078"/>
            <a:ext cx="8873187" cy="423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810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Abstract Specification: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br>
              <a:rPr lang="en" sz="1800" dirty="0">
                <a:solidFill>
                  <a:schemeClr val="dk1"/>
                </a:solidFill>
                <a:uFill>
                  <a:noFill/>
                </a:uFill>
              </a:rPr>
            </a:br>
            <a:r>
              <a:rPr lang="en-NZ" sz="1400" u="sng" dirty="0">
                <a:solidFill>
                  <a:schemeClr val="hlink"/>
                </a:solidFill>
                <a:hlinkClick r:id="rId4"/>
              </a:rPr>
              <a:t>https://github.com/opengeospatial/ogcapi-discrete-global-grid-systems/blob/master/20-040r3-OGC-AS21-DGGSv2.0-draft-19170-1-proof.pdf</a:t>
            </a:r>
            <a:r>
              <a:rPr lang="en-NZ" sz="1400" dirty="0">
                <a:solidFill>
                  <a:schemeClr val="dk1"/>
                </a:solidFill>
                <a:hlinkClick r:id="rId4"/>
              </a:rPr>
              <a:t> </a:t>
            </a:r>
            <a:r>
              <a:rPr lang="en-NZ" sz="1400" dirty="0">
                <a:solidFill>
                  <a:schemeClr val="dk1"/>
                </a:solidFill>
              </a:rPr>
              <a:t>c.f. section </a:t>
            </a:r>
            <a:r>
              <a:rPr lang="en-US" sz="1400" dirty="0">
                <a:solidFill>
                  <a:schemeClr val="dk1"/>
                </a:solidFill>
              </a:rPr>
              <a:t>8.3.3. Core Topological Query Functions module</a:t>
            </a:r>
            <a:endParaRPr sz="1600" dirty="0">
              <a:solidFill>
                <a:schemeClr val="dk1"/>
              </a:solidFill>
            </a:endParaRPr>
          </a:p>
          <a:p>
            <a:pPr lvl="0" indent="-3810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TB-16 OGC API – DGGS-Process:</a:t>
            </a:r>
            <a:br>
              <a:rPr lang="en" sz="1800" b="1" dirty="0">
                <a:solidFill>
                  <a:schemeClr val="dk1"/>
                </a:solidFill>
              </a:rPr>
            </a:br>
            <a:r>
              <a:rPr lang="en-NZ" sz="1400" u="sng" dirty="0">
                <a:solidFill>
                  <a:schemeClr val="hlink"/>
                </a:solidFill>
                <a:hlinkClick r:id="rId5"/>
              </a:rPr>
              <a:t>https://app.swaggerhub.com/apis/aaime-sh/dggs-process/0.0.3</a:t>
            </a:r>
            <a:br>
              <a:rPr lang="en-NZ" sz="1400" u="sng" dirty="0">
                <a:solidFill>
                  <a:schemeClr val="hlink"/>
                </a:solidFill>
              </a:rPr>
            </a:br>
            <a:r>
              <a:rPr lang="en-NZ" sz="1400" dirty="0">
                <a:solidFill>
                  <a:schemeClr val="dk1"/>
                </a:solidFill>
              </a:rPr>
              <a:t>this is going to be our starting point, it implements many contextual functions for DGGS, </a:t>
            </a:r>
            <a:br>
              <a:rPr lang="en-NZ" sz="1400" dirty="0">
                <a:solidFill>
                  <a:schemeClr val="dk1"/>
                </a:solidFill>
              </a:rPr>
            </a:br>
            <a:r>
              <a:rPr lang="en-NZ" sz="1400" dirty="0">
                <a:solidFill>
                  <a:schemeClr val="dk1"/>
                </a:solidFill>
              </a:rPr>
              <a:t>but only 2x of the 24x operations specified in section 8.3.3 are defined, and only in their 2D form. </a:t>
            </a:r>
            <a:endParaRPr sz="1600" dirty="0">
              <a:solidFill>
                <a:schemeClr val="dk1"/>
              </a:solidFill>
            </a:endParaRPr>
          </a:p>
          <a:p>
            <a:pPr lvl="0" indent="-3810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GitHub:</a:t>
            </a:r>
            <a:br>
              <a:rPr lang="en" sz="1800" dirty="0">
                <a:solidFill>
                  <a:schemeClr val="dk1"/>
                </a:solidFill>
                <a:uFill>
                  <a:noFill/>
                </a:uFill>
              </a:rPr>
            </a:br>
            <a:r>
              <a:rPr lang="en-NZ" sz="1400" u="sng" dirty="0">
                <a:solidFill>
                  <a:schemeClr val="hlink"/>
                </a:solidFill>
                <a:hlinkClick r:id="rId6"/>
              </a:rPr>
              <a:t>https://github.com/opengeospatial/ogcapi-discrete-global-grid-systems</a:t>
            </a:r>
            <a:br>
              <a:rPr lang="en-NZ" sz="1400" u="sng" dirty="0">
                <a:solidFill>
                  <a:schemeClr val="hlink"/>
                </a:solidFill>
              </a:rPr>
            </a:br>
            <a:r>
              <a:rPr lang="en-NZ" sz="1400" dirty="0">
                <a:solidFill>
                  <a:schemeClr val="tx1"/>
                </a:solidFill>
              </a:rPr>
              <a:t>This is where the YAML file we will be working in is stored.</a:t>
            </a:r>
          </a:p>
          <a:p>
            <a:pPr lvl="0" indent="-3810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2400"/>
              <a:buChar char="-"/>
            </a:pPr>
            <a:r>
              <a:rPr lang="en" sz="1800" b="1" dirty="0">
                <a:solidFill>
                  <a:schemeClr val="dk1"/>
                </a:solidFill>
              </a:rPr>
              <a:t>2021-06-16 D</a:t>
            </a:r>
            <a:r>
              <a:rPr lang="en-NZ" sz="1800" b="1" dirty="0">
                <a:solidFill>
                  <a:schemeClr val="dk1"/>
                </a:solidFill>
              </a:rPr>
              <a:t>e</a:t>
            </a:r>
            <a:r>
              <a:rPr lang="en" sz="1800" b="1" dirty="0">
                <a:solidFill>
                  <a:schemeClr val="dk1"/>
                </a:solidFill>
              </a:rPr>
              <a:t>veloper Track – OGC API DGGS:</a:t>
            </a:r>
            <a:br>
              <a:rPr lang="en" sz="1800" b="1" dirty="0">
                <a:solidFill>
                  <a:schemeClr val="dk1"/>
                </a:solidFill>
              </a:rPr>
            </a:br>
            <a:r>
              <a:rPr lang="en-NZ" sz="1400" u="sng" dirty="0">
                <a:solidFill>
                  <a:schemeClr val="hlink"/>
                </a:solidFill>
                <a:hlinkClick r:id="rId7"/>
              </a:rPr>
              <a:t>https://app.swaggerhub.com/apis/rggibb/dggs-zonequery/0.0.4</a:t>
            </a:r>
            <a:br>
              <a:rPr lang="en-NZ" sz="1400" u="sng" dirty="0">
                <a:solidFill>
                  <a:schemeClr val="hlink"/>
                </a:solidFill>
              </a:rPr>
            </a:br>
            <a:r>
              <a:rPr lang="en-NZ" sz="1400" dirty="0">
                <a:solidFill>
                  <a:schemeClr val="tx1"/>
                </a:solidFill>
              </a:rPr>
              <a:t>This is the test space for our YAML file.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30"/>
              <a:buFont typeface="Lato"/>
              <a:buNone/>
            </a:pPr>
            <a:r>
              <a:rPr lang="en" sz="31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167783" y="872128"/>
            <a:ext cx="885212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 dirty="0"/>
              <a:t>Familiarity with git (clone, etc.)</a:t>
            </a:r>
          </a:p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NZ" sz="1800" dirty="0"/>
              <a:t>Familiarity with </a:t>
            </a:r>
            <a:r>
              <a:rPr lang="en-NZ" sz="1800" dirty="0" err="1"/>
              <a:t>github</a:t>
            </a:r>
            <a:endParaRPr lang="en-NZ" sz="1800" dirty="0"/>
          </a:p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 dirty="0"/>
              <a:t>Familiarity with YAML, but we will introduce you to YAML</a:t>
            </a:r>
          </a:p>
          <a:p>
            <a:pPr marL="131445" lvl="0" indent="0">
              <a:lnSpc>
                <a:spcPct val="115000"/>
              </a:lnSpc>
              <a:spcBef>
                <a:spcPts val="1200"/>
              </a:spcBef>
              <a:buSzPct val="100000"/>
              <a:buNone/>
            </a:pPr>
            <a:r>
              <a:rPr lang="en" sz="1800" dirty="0"/>
              <a:t>We have a starting YAML file:</a:t>
            </a:r>
            <a:br>
              <a:rPr lang="en" sz="1800" dirty="0"/>
            </a:br>
            <a:r>
              <a:rPr lang="en-NZ" sz="1800" dirty="0">
                <a:hlinkClick r:id="rId3"/>
              </a:rPr>
              <a:t>https://github.com/opengeospatial/ogcapi-discrete-global-grid-systems/blob/master/dggs-zonequery.yml</a:t>
            </a:r>
            <a:r>
              <a:rPr lang="en-NZ" sz="1800" dirty="0"/>
              <a:t> </a:t>
            </a:r>
            <a:endParaRPr lang="en" sz="1800" dirty="0"/>
          </a:p>
          <a:p>
            <a:pPr marL="131445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1800" dirty="0"/>
              <a:t>So if you would like to open it …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&lt;&lt;query&gt;&gt;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7146-A444-4A86-8379-2DC45B64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" r="19233" b="53171"/>
          <a:stretch/>
        </p:blipFill>
        <p:spPr>
          <a:xfrm>
            <a:off x="0" y="1082798"/>
            <a:ext cx="4327166" cy="313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19095-D01E-40C6-971A-D7A9F72CD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8" t="45962" r="6319"/>
          <a:stretch/>
        </p:blipFill>
        <p:spPr>
          <a:xfrm>
            <a:off x="4094166" y="1295498"/>
            <a:ext cx="5049834" cy="3613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4FA21-864F-4492-850E-131B93312EC5}"/>
              </a:ext>
            </a:extLst>
          </p:cNvPr>
          <p:cNvSpPr txBox="1"/>
          <p:nvPr/>
        </p:nvSpPr>
        <p:spPr>
          <a:xfrm>
            <a:off x="0" y="7691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/>
              <a:t>YAML file structure: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79BEDF-761A-4D94-BD78-CCEDE4E3A8FA}"/>
              </a:ext>
            </a:extLst>
          </p:cNvPr>
          <p:cNvSpPr/>
          <p:nvPr/>
        </p:nvSpPr>
        <p:spPr>
          <a:xfrm>
            <a:off x="77762" y="3037115"/>
            <a:ext cx="4016403" cy="431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i="1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94CFE-FC30-4B64-AEA9-4E267521EB1B}"/>
              </a:ext>
            </a:extLst>
          </p:cNvPr>
          <p:cNvSpPr/>
          <p:nvPr/>
        </p:nvSpPr>
        <p:spPr>
          <a:xfrm>
            <a:off x="155381" y="3491854"/>
            <a:ext cx="4016403" cy="32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i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5F6B07-8B6B-4442-885B-26B911E745C7}"/>
              </a:ext>
            </a:extLst>
          </p:cNvPr>
          <p:cNvSpPr/>
          <p:nvPr/>
        </p:nvSpPr>
        <p:spPr>
          <a:xfrm>
            <a:off x="0" y="3861500"/>
            <a:ext cx="4016403" cy="32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i="1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C3C1C4-E5D3-402A-A79D-50F6EE5B7AAE}"/>
              </a:ext>
            </a:extLst>
          </p:cNvPr>
          <p:cNvSpPr/>
          <p:nvPr/>
        </p:nvSpPr>
        <p:spPr>
          <a:xfrm>
            <a:off x="4572000" y="3149571"/>
            <a:ext cx="4327166" cy="923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i="1" dirty="0">
                <a:solidFill>
                  <a:srgbClr val="FF0000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45375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&lt;&lt;query&gt;&gt; 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679F18-1744-475C-B9EF-E102AFF699C5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161" name="Google Shape;161;p28"/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E06D85-F2E8-4881-B117-C3E206FAD7DA}"/>
                </a:ext>
              </a:extLst>
            </p:cNvPr>
            <p:cNvSpPr/>
            <p:nvPr/>
          </p:nvSpPr>
          <p:spPr>
            <a:xfrm>
              <a:off x="2559314" y="1780074"/>
              <a:ext cx="3749744" cy="17543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</a:t>
              </a:r>
              <a:br>
                <a:rPr lang="en" sz="3600" b="1" dirty="0">
                  <a:solidFill>
                    <a:srgbClr val="FFC000"/>
                  </a:solidFill>
                </a:rPr>
              </a:br>
              <a:r>
                <a:rPr lang="en" sz="3600" b="1" dirty="0">
                  <a:solidFill>
                    <a:srgbClr val="FFC000"/>
                  </a:solidFill>
                </a:rPr>
                <a:t>parameters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08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000" b="0" dirty="0"/>
              <a:t>DGGS – RS Navigator: topological function parameters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69500-3955-4E8B-BB31-C08194269951}"/>
              </a:ext>
            </a:extLst>
          </p:cNvPr>
          <p:cNvSpPr/>
          <p:nvPr/>
        </p:nvSpPr>
        <p:spPr>
          <a:xfrm>
            <a:off x="239811" y="854849"/>
            <a:ext cx="8827633" cy="4501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Specifies the target region for the query. In zonal query a zone's identifier provides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(Mandatory)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suﬀicient description of its topology. </a:t>
            </a:r>
            <a:r>
              <a:rPr lang="en-US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takes the place of the geometry data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used in Query2D and Query3D for both the source and the target.</a:t>
            </a: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</a:t>
            </a:r>
            <a:r>
              <a:rPr lang="en-NZ" sz="120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			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specifies an optional reference direction, surface or volume for an operation.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(Optional, default:</a:t>
            </a:r>
            <a:r>
              <a:rPr lang="en-NZ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(1,1,1,1)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)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Allowed values for each direction are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{0,1,n}.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takes one of three forms:</a:t>
            </a: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1D:	A one-dimensional form for specifying a reference direction, 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only one direction has a value of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.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For example,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(0,0,0,1)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projects to the temporal axis, and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(0,0,1,0)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projects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to the vertical axis. Only the 1D form is supported by </a:t>
            </a:r>
            <a:r>
              <a:rPr lang="en-US" sz="1200" i="1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relativePosition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and 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</a:t>
            </a:r>
            <a:r>
              <a:rPr lang="en-US" sz="1200" i="1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relatePosition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default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(0,0,0,1).</a:t>
            </a:r>
            <a:endParaRPr lang="en-NZ" sz="1100" kern="1000" spc="-5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2D:	A two-dimensional form for specifying a reference surface, 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two directions have a value of 1.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For example, a surface at height n is specified by a </a:t>
            </a:r>
            <a:r>
              <a:rPr lang="en-US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value of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(1,1,n,0) 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representing the vector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[(0,0,n,0),(1,1,n,0)].</a:t>
            </a: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3D:	A three-dimensional form for specifying a reference volume, 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								three directions have a value of 1.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For example,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(1,1,1,0)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projects to a spatial volume without reference to time,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200" dirty="0">
                <a:solidFill>
                  <a:srgbClr val="00B050"/>
                </a:solidFill>
                <a:latin typeface="Microsoft Sans Serif" panose="020B0604020202020204" pitchFamily="34" charset="0"/>
              </a:rPr>
              <a:t>							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and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(1,1,n,1)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projects to a surface spanning all time at height n.</a:t>
            </a:r>
          </a:p>
          <a:p>
            <a:pPr defTabSz="360000">
              <a:tabLst>
                <a:tab pos="360000" algn="l"/>
              </a:tabLst>
            </a:pPr>
            <a:endParaRPr lang="en-US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444E3-CF5B-40E3-AD92-75540F5BE439}"/>
              </a:ext>
            </a:extLst>
          </p:cNvPr>
          <p:cNvSpPr txBox="1"/>
          <p:nvPr/>
        </p:nvSpPr>
        <p:spPr>
          <a:xfrm rot="20119151">
            <a:off x="1834770" y="993470"/>
            <a:ext cx="731290" cy="30777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21882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000" b="0" dirty="0"/>
              <a:t>DGGS – RS Navigator: topological functions parameters (</a:t>
            </a:r>
            <a:r>
              <a:rPr lang="en-US" sz="2000" b="0" dirty="0" err="1"/>
              <a:t>cont</a:t>
            </a:r>
            <a:r>
              <a:rPr lang="en-US" sz="2000" b="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69500-3955-4E8B-BB31-C08194269951}"/>
              </a:ext>
            </a:extLst>
          </p:cNvPr>
          <p:cNvSpPr/>
          <p:nvPr/>
        </p:nvSpPr>
        <p:spPr>
          <a:xfrm>
            <a:off x="316367" y="696061"/>
            <a:ext cx="8827633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FF0000"/>
                </a:solidFill>
              </a:rPr>
              <a:t>rangeRefine</a:t>
            </a:r>
            <a:r>
              <a:rPr lang="en-NZ" sz="1200" dirty="0" err="1"/>
              <a:t>:refinementLevelRange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Specifies the range of refinement levels to include in a return &lt;&lt;set&gt;&gt;.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(Optional, default: [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min:max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]) 		The integers representing the lower and upper bounds in the </a:t>
            </a:r>
            <a:r>
              <a:rPr lang="en-US" sz="1200" i="1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refinementLevelRange</a:t>
            </a:r>
            <a:endParaRPr lang="en-US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datatype are both included in the range.</a:t>
            </a: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FF0000"/>
                </a:solidFill>
              </a:rPr>
              <a:t>levels</a:t>
            </a:r>
            <a:r>
              <a:rPr lang="en-NZ" sz="1200" dirty="0" err="1"/>
              <a:t>:Integer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</a:t>
            </a:r>
            <a:r>
              <a:rPr lang="en-US" sz="1200" dirty="0">
                <a:solidFill>
                  <a:srgbClr val="FF0000"/>
                </a:solidFill>
              </a:rPr>
              <a:t>Levels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indicates the relative number of levels in the hierarchy to be traversed in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(Optional, default:</a:t>
            </a:r>
            <a:r>
              <a:rPr lang="en-NZ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1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assembling a result &lt;&lt;set&gt;&gt;</a:t>
            </a: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rgbClr val="FFC000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NZ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:Boolean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When </a:t>
            </a:r>
            <a:r>
              <a:rPr lang="en-US" sz="1200" dirty="0" err="1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has a value of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the result &lt;&lt;set&gt;&gt; only contains cells for which the</a:t>
            </a:r>
          </a:p>
          <a:p>
            <a:pPr defTabSz="360000">
              <a:tabLst>
                <a:tab pos="360000" algn="l"/>
              </a:tabLst>
            </a:pP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(Optional, </a:t>
            </a:r>
            <a:r>
              <a:rPr lang="en-NZ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default:</a:t>
            </a:r>
            <a:r>
              <a:rPr lang="en-NZ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False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IDs have shared inheritance, and a value of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False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indicates that inheritance is ignored.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7030A0"/>
                </a:solidFill>
              </a:rPr>
              <a:t>dist</a:t>
            </a:r>
            <a:r>
              <a:rPr lang="en-NZ" sz="1200" dirty="0" err="1"/>
              <a:t>:Distance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a distance measure with units.</a:t>
            </a:r>
          </a:p>
          <a:p>
            <a:pPr defTabSz="360000">
              <a:tabLst>
                <a:tab pos="360000" algn="l"/>
              </a:tabLst>
            </a:pP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(Mandatory) </a:t>
            </a:r>
            <a:endParaRPr lang="en-US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chemeClr val="accent2">
                  <a:lumMod val="75000"/>
                </a:schemeClr>
              </a:solidFill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en-NZ" sz="1200" dirty="0" err="1"/>
              <a:t>:CharacterString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3x3 intersection matrix of DE-9IM string codes with values </a:t>
            </a:r>
            <a:r>
              <a:rPr lang="en-NZ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{0,1,2,3,F,*}</a:t>
            </a:r>
          </a:p>
          <a:p>
            <a:pPr defTabSz="360000">
              <a:tabLst>
                <a:tab pos="360000" algn="l"/>
              </a:tabLst>
            </a:pP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(Mandatory)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</a:t>
            </a: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chemeClr val="accent2">
                    <a:lumMod val="75000"/>
                  </a:schemeClr>
                </a:solidFill>
              </a:rPr>
              <a:t>relate</a:t>
            </a:r>
            <a:r>
              <a:rPr lang="en-NZ" sz="1200" dirty="0" err="1"/>
              <a:t>:RelativePosition</a:t>
            </a:r>
            <a:r>
              <a:rPr lang="en-NZ" sz="1200" dirty="0"/>
              <a:t>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a </a:t>
            </a:r>
            <a:r>
              <a:rPr lang="en-NZ" sz="1200" i="1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RelativePosition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enumeration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as defined in W3C/OGC 16-071r3 as one of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: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(Mandatory)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{Before, After, Meets, 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MetBy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, Overlaps, 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OverlappedBy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, Starts, 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StartedBy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, </a:t>
            </a:r>
          </a:p>
          <a:p>
            <a:pPr defTabSz="360000">
              <a:tabLst>
                <a:tab pos="360000" algn="l"/>
              </a:tabLst>
            </a:pP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							During, Contains, Finishes, </a:t>
            </a:r>
            <a:r>
              <a:rPr lang="en-US" sz="1100" kern="1000" spc="-5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FinishedBy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, Equals, In, Disjoint}</a:t>
            </a:r>
            <a:endParaRPr lang="en-NZ" sz="1100" kern="1000" spc="-5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989F-CF79-438D-916C-A12220D1FB74}"/>
              </a:ext>
            </a:extLst>
          </p:cNvPr>
          <p:cNvSpPr txBox="1"/>
          <p:nvPr/>
        </p:nvSpPr>
        <p:spPr>
          <a:xfrm rot="20119151">
            <a:off x="2207062" y="834682"/>
            <a:ext cx="731290" cy="30777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started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D3CA4-7CAC-49BE-A9A9-030F3D46CA9A}"/>
              </a:ext>
            </a:extLst>
          </p:cNvPr>
          <p:cNvSpPr txBox="1"/>
          <p:nvPr/>
        </p:nvSpPr>
        <p:spPr>
          <a:xfrm rot="20119151">
            <a:off x="1979962" y="1457057"/>
            <a:ext cx="731290" cy="30777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started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E11C3-6650-4EDA-8B54-26B7112A9AD6}"/>
              </a:ext>
            </a:extLst>
          </p:cNvPr>
          <p:cNvSpPr txBox="1"/>
          <p:nvPr/>
        </p:nvSpPr>
        <p:spPr>
          <a:xfrm rot="20119151">
            <a:off x="1917501" y="2042078"/>
            <a:ext cx="731290" cy="30777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288867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000" b="0" dirty="0"/>
              <a:t>DGGS – RS Navigator: topological functions parameters (</a:t>
            </a:r>
            <a:r>
              <a:rPr lang="en-US" sz="2000" b="0" dirty="0" err="1"/>
              <a:t>cont</a:t>
            </a:r>
            <a:r>
              <a:rPr lang="en-US" sz="2000" b="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B1810-FC16-4333-9ADB-1DE401065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" t="2168" r="3473" b="2222"/>
          <a:stretch/>
        </p:blipFill>
        <p:spPr>
          <a:xfrm>
            <a:off x="481733" y="534431"/>
            <a:ext cx="7812510" cy="46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A79DF-D6EC-44D8-A11F-9975EC91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5025" b="1" u="sng" dirty="0">
                <a:latin typeface="+mn-lt"/>
              </a:rPr>
              <a:t>DGGS-Powered COLLECTIONS</a:t>
            </a:r>
          </a:p>
          <a:p>
            <a:r>
              <a:rPr lang="en-AU" sz="3825" b="1" u="sng" dirty="0">
                <a:latin typeface="+mn-lt"/>
              </a:rPr>
              <a:t>(OGC API - Common)</a:t>
            </a:r>
          </a:p>
          <a:p>
            <a:pPr lvl="1"/>
            <a:r>
              <a:rPr lang="en-AU" sz="3000" dirty="0">
                <a:latin typeface="+mn-lt"/>
              </a:rPr>
              <a:t> {</a:t>
            </a:r>
            <a:r>
              <a:rPr lang="en-AU" sz="3000" dirty="0" err="1">
                <a:latin typeface="+mn-lt"/>
              </a:rPr>
              <a:t>datasetAPI</a:t>
            </a:r>
            <a:r>
              <a:rPr lang="en-AU" sz="3000" dirty="0">
                <a:latin typeface="+mn-lt"/>
              </a:rPr>
              <a:t>}/collections/{</a:t>
            </a:r>
            <a:r>
              <a:rPr lang="en-AU" sz="3000" dirty="0" err="1">
                <a:latin typeface="+mn-lt"/>
              </a:rPr>
              <a:t>collectionId</a:t>
            </a:r>
            <a:r>
              <a:rPr lang="en-AU" sz="3000" dirty="0">
                <a:latin typeface="+mn-lt"/>
              </a:rPr>
              <a:t>}</a:t>
            </a:r>
          </a:p>
          <a:p>
            <a:r>
              <a:rPr lang="en-AU" sz="3825" b="1" u="sng" dirty="0">
                <a:latin typeface="+mn-lt"/>
              </a:rPr>
              <a:t>(OGC API - Features)</a:t>
            </a:r>
          </a:p>
          <a:p>
            <a:pPr lvl="1"/>
            <a:r>
              <a:rPr lang="en-AU" sz="3000" dirty="0">
                <a:latin typeface="+mn-lt"/>
              </a:rPr>
              <a:t> {</a:t>
            </a:r>
            <a:r>
              <a:rPr lang="en-AU" sz="3000" dirty="0" err="1">
                <a:latin typeface="+mn-lt"/>
              </a:rPr>
              <a:t>datasetAPI</a:t>
            </a:r>
            <a:r>
              <a:rPr lang="en-AU" sz="3000" dirty="0">
                <a:latin typeface="+mn-lt"/>
              </a:rPr>
              <a:t>}/collections/{</a:t>
            </a:r>
            <a:r>
              <a:rPr lang="en-AU" sz="3000" dirty="0" err="1">
                <a:latin typeface="+mn-lt"/>
              </a:rPr>
              <a:t>collectionId</a:t>
            </a:r>
            <a:r>
              <a:rPr lang="en-AU" sz="3000" dirty="0">
                <a:latin typeface="+mn-lt"/>
              </a:rPr>
              <a:t>}/items </a:t>
            </a:r>
          </a:p>
          <a:p>
            <a:pPr lvl="2"/>
            <a:r>
              <a:rPr lang="en-AU" sz="2700" i="1" dirty="0">
                <a:latin typeface="+mn-lt"/>
              </a:rPr>
              <a:t>(Features API benefitting from DGGS power)</a:t>
            </a:r>
          </a:p>
          <a:p>
            <a:r>
              <a:rPr lang="en-AU" sz="3825" b="1" u="sng" dirty="0">
                <a:latin typeface="+mn-lt"/>
              </a:rPr>
              <a:t>(OGC API - Coverages)</a:t>
            </a:r>
          </a:p>
          <a:p>
            <a:pPr lvl="1"/>
            <a:r>
              <a:rPr lang="en-AU" sz="3000" dirty="0">
                <a:latin typeface="+mn-lt"/>
              </a:rPr>
              <a:t> {</a:t>
            </a:r>
            <a:r>
              <a:rPr lang="en-AU" sz="3000" dirty="0" err="1">
                <a:latin typeface="+mn-lt"/>
              </a:rPr>
              <a:t>datasetAPI</a:t>
            </a:r>
            <a:r>
              <a:rPr lang="en-AU" sz="3000" dirty="0">
                <a:latin typeface="+mn-lt"/>
              </a:rPr>
              <a:t>}/collections/{</a:t>
            </a:r>
            <a:r>
              <a:rPr lang="en-AU" sz="3000" dirty="0" err="1">
                <a:latin typeface="+mn-lt"/>
              </a:rPr>
              <a:t>collectionId</a:t>
            </a:r>
            <a:r>
              <a:rPr lang="en-AU" sz="3000" dirty="0">
                <a:latin typeface="+mn-lt"/>
              </a:rPr>
              <a:t>}/coverage </a:t>
            </a:r>
          </a:p>
          <a:p>
            <a:pPr lvl="2"/>
            <a:r>
              <a:rPr lang="en-AU" sz="2700" i="1" dirty="0">
                <a:latin typeface="+mn-lt"/>
              </a:rPr>
              <a:t>(Coverages API benefitting from DGGS power)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CCCA7-526C-4569-A0C1-B84DE555C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buClrTx/>
            </a:pPr>
            <a:fld id="{0F9F7EA0-3F56-4C7E-9B2D-3423B3AF0281}" type="slidenum">
              <a:rPr lang="en-US" kern="1200">
                <a:solidFill>
                  <a:prstClr val="white">
                    <a:lumMod val="95000"/>
                  </a:prstClr>
                </a:solidFill>
                <a:ea typeface="+mn-ea"/>
                <a:cs typeface="+mn-cs"/>
              </a:rPr>
              <a:pPr defTabSz="685800">
                <a:buClrTx/>
              </a:pPr>
              <a:t>2</a:t>
            </a:fld>
            <a:endParaRPr lang="en-US" kern="1200" dirty="0">
              <a:solidFill>
                <a:prstClr val="white">
                  <a:lumMod val="9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F1D3-6B83-4420-B4CC-B48FBB5F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DGGS APIs – Tested  Constructs</a:t>
            </a:r>
          </a:p>
        </p:txBody>
      </p:sp>
    </p:spTree>
    <p:extLst>
      <p:ext uri="{BB962C8B-B14F-4D97-AF65-F5344CB8AC3E}">
        <p14:creationId xmlns:p14="http://schemas.microsoft.com/office/powerpoint/2010/main" val="89471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&lt;&lt;query&gt;&gt;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7146-A444-4A86-8379-2DC45B64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" r="19233" b="53171"/>
          <a:stretch/>
        </p:blipFill>
        <p:spPr>
          <a:xfrm>
            <a:off x="0" y="1082798"/>
            <a:ext cx="4327166" cy="313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19095-D01E-40C6-971A-D7A9F72CD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8" t="45962" r="6319"/>
          <a:stretch/>
        </p:blipFill>
        <p:spPr>
          <a:xfrm>
            <a:off x="4094166" y="1295498"/>
            <a:ext cx="5049834" cy="3613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4FA21-864F-4492-850E-131B93312EC5}"/>
              </a:ext>
            </a:extLst>
          </p:cNvPr>
          <p:cNvSpPr txBox="1"/>
          <p:nvPr/>
        </p:nvSpPr>
        <p:spPr>
          <a:xfrm>
            <a:off x="0" y="7691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/>
              <a:t>YAML file structure: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C3C1C4-E5D3-402A-A79D-50F6EE5B7AAE}"/>
              </a:ext>
            </a:extLst>
          </p:cNvPr>
          <p:cNvSpPr/>
          <p:nvPr/>
        </p:nvSpPr>
        <p:spPr>
          <a:xfrm>
            <a:off x="4517813" y="3064218"/>
            <a:ext cx="4327166" cy="1442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i="1" dirty="0">
                <a:solidFill>
                  <a:srgbClr val="FF0000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92578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&lt;&lt;query&gt;&gt; 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679F18-1744-475C-B9EF-E102AFF699C5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161" name="Google Shape;161;p28"/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E06D85-F2E8-4881-B117-C3E206FAD7DA}"/>
                </a:ext>
              </a:extLst>
            </p:cNvPr>
            <p:cNvSpPr/>
            <p:nvPr/>
          </p:nvSpPr>
          <p:spPr>
            <a:xfrm>
              <a:off x="1375599" y="2148064"/>
              <a:ext cx="6083717" cy="120032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&lt;&lt;query&gt;&gt;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&lt;&lt;query&gt;&gt;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250579" y="704427"/>
            <a:ext cx="8709437" cy="420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 dirty="0"/>
              <a:t>Overview</a:t>
            </a:r>
            <a:endParaRPr sz="1800" dirty="0"/>
          </a:p>
          <a:p>
            <a:pPr indent="-342900">
              <a:lnSpc>
                <a:spcPct val="115000"/>
              </a:lnSpc>
              <a:spcBef>
                <a:spcPts val="1200"/>
              </a:spcBef>
              <a:buSzPts val="1800"/>
              <a:buFont typeface="Arial"/>
              <a:buChar char="-"/>
            </a:pPr>
            <a:r>
              <a:rPr lang="en-NZ" sz="1600" b="1" dirty="0"/>
              <a:t>DE9IM &lt;&lt;query&gt;&gt; are:</a:t>
            </a:r>
            <a:br>
              <a:rPr lang="en-NZ" sz="1200" dirty="0"/>
            </a:br>
            <a:r>
              <a:rPr lang="en-NZ" sz="1200" i="1" dirty="0"/>
              <a:t>contains, crosses, disjoint, equals, intersects, overlaps, touches, within, </a:t>
            </a:r>
            <a:r>
              <a:rPr lang="en-NZ" sz="1200" i="1" dirty="0" err="1"/>
              <a:t>withinDistance</a:t>
            </a:r>
            <a:r>
              <a:rPr lang="en-NZ" sz="1200" i="1" dirty="0"/>
              <a:t>, </a:t>
            </a:r>
            <a:r>
              <a:rPr lang="en-NZ" sz="1200" i="1" dirty="0" err="1"/>
              <a:t>relativePosition</a:t>
            </a:r>
            <a:br>
              <a:rPr lang="en" sz="1200" dirty="0"/>
            </a:br>
            <a:r>
              <a:rPr lang="en-NZ" sz="1200" i="1" dirty="0" err="1"/>
              <a:t>parentOf</a:t>
            </a:r>
            <a:r>
              <a:rPr lang="en-NZ" sz="1200" i="1" dirty="0"/>
              <a:t>, </a:t>
            </a:r>
            <a:r>
              <a:rPr lang="en-NZ" sz="1200" i="1" dirty="0" err="1"/>
              <a:t>childOf</a:t>
            </a:r>
            <a:r>
              <a:rPr lang="en-NZ" sz="1200" i="1" dirty="0"/>
              <a:t>, </a:t>
            </a:r>
            <a:r>
              <a:rPr lang="en-NZ" sz="1200" i="1" dirty="0" err="1"/>
              <a:t>siblingOf</a:t>
            </a:r>
            <a:endParaRPr lang="en-NZ" sz="1200" i="1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600" b="1" dirty="0"/>
              <a:t>General pattern: </a:t>
            </a:r>
            <a:br>
              <a:rPr lang="en" sz="1200" dirty="0"/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</a:t>
            </a:r>
            <a:r>
              <a:rPr lang="en" sz="1200" dirty="0"/>
              <a:t>{query}?</a:t>
            </a:r>
            <a:r>
              <a:rPr lang="en-NZ" sz="1200" dirty="0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/>
              <a:t>=</a:t>
            </a:r>
            <a:r>
              <a:rPr lang="en-NZ" sz="1200" dirty="0" err="1"/>
              <a:t>ZonalIdentifier&amp;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/>
              <a:t>=</a:t>
            </a:r>
            <a:r>
              <a:rPr lang="en-NZ" sz="1200" dirty="0" err="1"/>
              <a:t>DirectPosition</a:t>
            </a:r>
            <a:r>
              <a:rPr lang="en-NZ" sz="1200" dirty="0"/>
              <a:t>[4]</a:t>
            </a:r>
            <a:br>
              <a:rPr lang="en" sz="1200" dirty="0"/>
            </a:br>
            <a:r>
              <a:rPr lang="en" sz="1200" dirty="0"/>
              <a:t>   return True|False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600" b="1" dirty="0"/>
              <a:t>Variations:</a:t>
            </a:r>
            <a:br>
              <a:rPr lang="en" sz="1600" b="1" dirty="0"/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</a:t>
            </a:r>
            <a:r>
              <a:rPr lang="en-NZ" sz="1200" i="1" dirty="0" err="1"/>
              <a:t>parentOf</a:t>
            </a:r>
            <a:r>
              <a:rPr lang="en-NZ" sz="1200" i="1" dirty="0"/>
              <a:t> | </a:t>
            </a:r>
            <a:r>
              <a:rPr lang="en-NZ" sz="1200" i="1" dirty="0" err="1"/>
              <a:t>childOf</a:t>
            </a:r>
            <a:r>
              <a:rPr lang="en-NZ" sz="1200" i="1" dirty="0"/>
              <a:t> | </a:t>
            </a:r>
            <a:r>
              <a:rPr lang="en-NZ" sz="1200" i="1" dirty="0" err="1"/>
              <a:t>siblingOf?</a:t>
            </a:r>
            <a:r>
              <a:rPr lang="en-NZ" sz="12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/>
              <a:t>=</a:t>
            </a:r>
            <a:r>
              <a:rPr lang="en-NZ" sz="1200" dirty="0" err="1"/>
              <a:t>ZonalIdentifier&amp;</a:t>
            </a:r>
            <a:r>
              <a:rPr lang="en-NZ" sz="1200" dirty="0" err="1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NZ" sz="1200" dirty="0" err="1"/>
              <a:t>:Boolean</a:t>
            </a:r>
            <a:r>
              <a:rPr lang="en-NZ" sz="1200" dirty="0"/>
              <a:t> 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 err="1"/>
              <a:t>:DirectPosition</a:t>
            </a:r>
            <a:r>
              <a:rPr lang="en-NZ" sz="1200" dirty="0"/>
              <a:t>[4]</a:t>
            </a:r>
            <a:br>
              <a:rPr lang="en" sz="1200" dirty="0"/>
            </a:br>
            <a:r>
              <a:rPr lang="en" sz="1200" dirty="0"/>
              <a:t>  return True|False</a:t>
            </a:r>
            <a:br>
              <a:rPr lang="en" sz="1200" dirty="0"/>
            </a:br>
            <a:br>
              <a:rPr lang="en" sz="1200" dirty="0"/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</a:t>
            </a:r>
            <a:r>
              <a:rPr lang="en-NZ" sz="1200" i="1" dirty="0" err="1"/>
              <a:t>withinDistance?</a:t>
            </a:r>
            <a:r>
              <a:rPr lang="en-NZ" sz="12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/>
              <a:t>=</a:t>
            </a:r>
            <a:r>
              <a:rPr lang="en-NZ" sz="1200" dirty="0" err="1"/>
              <a:t>ZonalIdentifier&amp;</a:t>
            </a:r>
            <a:r>
              <a:rPr lang="en-NZ" sz="1200" dirty="0" err="1">
                <a:solidFill>
                  <a:srgbClr val="7030A0"/>
                </a:solidFill>
              </a:rPr>
              <a:t>dist</a:t>
            </a:r>
            <a:r>
              <a:rPr lang="en-NZ" sz="1200" dirty="0" err="1"/>
              <a:t>:Distance&amp;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 err="1"/>
              <a:t>:DirectPosition</a:t>
            </a:r>
            <a:r>
              <a:rPr lang="en-NZ" sz="1200" dirty="0"/>
              <a:t>[4]</a:t>
            </a:r>
            <a:br>
              <a:rPr lang="en" sz="1200" dirty="0"/>
            </a:br>
            <a:r>
              <a:rPr lang="en" sz="1200" dirty="0"/>
              <a:t>  return True|False</a:t>
            </a:r>
            <a:br>
              <a:rPr lang="en" sz="1200" dirty="0"/>
            </a:br>
            <a:br>
              <a:rPr lang="en" sz="1200" dirty="0"/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</a:t>
            </a:r>
            <a:r>
              <a:rPr lang="en" sz="1200" i="1" dirty="0"/>
              <a:t>relativePosition?</a:t>
            </a:r>
            <a:r>
              <a:rPr lang="en-NZ" sz="1200" dirty="0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/>
              <a:t>=</a:t>
            </a:r>
            <a:r>
              <a:rPr lang="en-NZ" sz="1200" dirty="0" err="1"/>
              <a:t>ZonalIdentifier&amp;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 err="1"/>
              <a:t>:DirectPosition</a:t>
            </a:r>
            <a:r>
              <a:rPr lang="en-NZ" sz="1200" dirty="0"/>
              <a:t>[4]</a:t>
            </a:r>
            <a:br>
              <a:rPr lang="en-NZ" sz="1200" dirty="0"/>
            </a:br>
            <a:r>
              <a:rPr lang="en-NZ" sz="1200" dirty="0"/>
              <a:t>  return </a:t>
            </a:r>
            <a:r>
              <a:rPr lang="en-NZ" sz="1200" dirty="0" err="1"/>
              <a:t>RelativePosition</a:t>
            </a:r>
            <a:br>
              <a:rPr lang="en-NZ" sz="1200" dirty="0"/>
            </a:br>
            <a:r>
              <a:rPr lang="en-NZ" sz="1200" dirty="0"/>
              <a:t>  </a:t>
            </a:r>
            <a:r>
              <a:rPr lang="en" sz="1200" dirty="0">
                <a:solidFill>
                  <a:schemeClr val="dk1"/>
                </a:solidFill>
              </a:rPr>
              <a:t>where RelativePosition:{Before, After, Meets, MetBy, Overlaps, OverlappedBy, Starts, StartedBy, </a:t>
            </a:r>
            <a:br>
              <a:rPr lang="en" sz="1200" dirty="0">
                <a:solidFill>
                  <a:schemeClr val="dk1"/>
                </a:solidFill>
              </a:rPr>
            </a:br>
            <a:r>
              <a:rPr lang="en" sz="1200" dirty="0">
                <a:solidFill>
                  <a:schemeClr val="dk1"/>
                </a:solidFill>
              </a:rPr>
              <a:t>                                         During, Contains, Finishes, FinishedBy, Equals, In, Disjoint}</a:t>
            </a:r>
            <a:endParaRPr sz="12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90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&lt;&lt;query&gt;&gt;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lang="en-US" sz="20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B32591-77FF-4776-8A21-C5D730B2E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4" t="7758" r="3568"/>
          <a:stretch/>
        </p:blipFill>
        <p:spPr>
          <a:xfrm>
            <a:off x="241663" y="457211"/>
            <a:ext cx="8105502" cy="4144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26C0A1-3D6F-4E9D-B0CC-D56980A8D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686289"/>
            <a:ext cx="5087874" cy="3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5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&lt;&lt;query&gt;&gt;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7146-A444-4A86-8379-2DC45B64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" r="19233" b="53171"/>
          <a:stretch/>
        </p:blipFill>
        <p:spPr>
          <a:xfrm>
            <a:off x="0" y="1082798"/>
            <a:ext cx="4327166" cy="313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19095-D01E-40C6-971A-D7A9F72CD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8" t="45962" r="6319"/>
          <a:stretch/>
        </p:blipFill>
        <p:spPr>
          <a:xfrm>
            <a:off x="4094166" y="1295498"/>
            <a:ext cx="5049834" cy="3613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4FA21-864F-4492-850E-131B93312EC5}"/>
              </a:ext>
            </a:extLst>
          </p:cNvPr>
          <p:cNvSpPr txBox="1"/>
          <p:nvPr/>
        </p:nvSpPr>
        <p:spPr>
          <a:xfrm>
            <a:off x="0" y="7691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/>
              <a:t>YAML file structure: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C3C1C4-E5D3-402A-A79D-50F6EE5B7AAE}"/>
              </a:ext>
            </a:extLst>
          </p:cNvPr>
          <p:cNvSpPr/>
          <p:nvPr/>
        </p:nvSpPr>
        <p:spPr>
          <a:xfrm>
            <a:off x="34455" y="3278293"/>
            <a:ext cx="4327166" cy="782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i="1" dirty="0">
                <a:solidFill>
                  <a:srgbClr val="FF0000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90818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&lt;&lt;set&gt;&gt;</a:t>
            </a:r>
            <a:endParaRPr dirty="0"/>
          </a:p>
        </p:txBody>
      </p:sp>
      <p:sp>
        <p:nvSpPr>
          <p:cNvPr id="221" name="Google Shape;221;p36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FEF03D-66D4-497E-BDF0-B9D620216386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9" name="Google Shape;161;p28">
              <a:extLst>
                <a:ext uri="{FF2B5EF4-FFF2-40B4-BE49-F238E27FC236}">
                  <a16:creationId xmlns:a16="http://schemas.microsoft.com/office/drawing/2014/main" id="{C8D81DE9-7F08-4FB0-B8E5-5CD1ACB04B7E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C38CE-6BC3-4682-BA09-F0F008D84675}"/>
                </a:ext>
              </a:extLst>
            </p:cNvPr>
            <p:cNvSpPr/>
            <p:nvPr/>
          </p:nvSpPr>
          <p:spPr>
            <a:xfrm>
              <a:off x="2542584" y="2148064"/>
              <a:ext cx="3749744" cy="17543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&lt;&lt;set&gt;&gt;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&lt;&lt;set&gt;&gt;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66596" y="865354"/>
            <a:ext cx="8893421" cy="364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 dirty="0"/>
              <a:t>Overview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NZ" sz="1400" b="1" dirty="0"/>
              <a:t>DE9IM &lt;&lt;set&gt;&gt; operations are:</a:t>
            </a:r>
            <a:br>
              <a:rPr lang="en-NZ" sz="1200" dirty="0"/>
            </a:br>
            <a:r>
              <a:rPr lang="en-NZ" sz="1200" i="1" dirty="0"/>
              <a:t>buffer, difference, intersection, </a:t>
            </a:r>
            <a:r>
              <a:rPr lang="en-NZ" sz="1200" i="1" dirty="0" err="1"/>
              <a:t>symDifference</a:t>
            </a:r>
            <a:r>
              <a:rPr lang="en-NZ" sz="1200" i="1" dirty="0"/>
              <a:t>, union</a:t>
            </a:r>
            <a:br>
              <a:rPr lang="en-NZ" sz="1200" i="1" dirty="0"/>
            </a:br>
            <a:r>
              <a:rPr lang="en-NZ" sz="1200" i="1" dirty="0"/>
              <a:t>parent, child, sibling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400" b="1" dirty="0"/>
              <a:t>General pattern:</a:t>
            </a:r>
            <a:br>
              <a:rPr lang="en" sz="1200" dirty="0"/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}/&lt;&lt;</a:t>
            </a:r>
            <a:r>
              <a:rPr lang="en" sz="1200" dirty="0"/>
              <a:t>set&gt;&gt;?</a:t>
            </a:r>
            <a:r>
              <a:rPr lang="en-NZ" sz="1200" dirty="0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/>
              <a:t>=</a:t>
            </a:r>
            <a:r>
              <a:rPr lang="en-NZ" sz="1200" dirty="0" err="1"/>
              <a:t>ZonalIdentifier</a:t>
            </a:r>
            <a:r>
              <a:rPr lang="en-NZ" sz="1200" dirty="0"/>
              <a:t>,</a:t>
            </a:r>
            <a:r>
              <a:rPr lang="en-US" sz="1200" dirty="0" err="1">
                <a:solidFill>
                  <a:srgbClr val="FF0000"/>
                </a:solidFill>
              </a:rPr>
              <a:t>rangeRefine</a:t>
            </a:r>
            <a:r>
              <a:rPr lang="en-US" sz="1200" dirty="0"/>
              <a:t>=</a:t>
            </a:r>
            <a:r>
              <a:rPr lang="en-US" sz="1200" dirty="0" err="1"/>
              <a:t>refinementLevelRange</a:t>
            </a:r>
            <a:r>
              <a:rPr lang="en-US" sz="1200" dirty="0"/>
              <a:t>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/>
              <a:t>=</a:t>
            </a:r>
            <a:r>
              <a:rPr lang="en-NZ" sz="1200" dirty="0" err="1"/>
              <a:t>DirectPosition</a:t>
            </a:r>
            <a:r>
              <a:rPr lang="en-NZ" sz="1200" dirty="0"/>
              <a:t>[4]</a:t>
            </a:r>
            <a:br>
              <a:rPr lang="en" sz="1200" dirty="0"/>
            </a:br>
            <a:r>
              <a:rPr lang="en" sz="1200" dirty="0"/>
              <a:t>  return </a:t>
            </a:r>
            <a:r>
              <a:rPr lang="en-US" sz="1200" dirty="0" err="1"/>
              <a:t>zoneIdList</a:t>
            </a:r>
            <a:br>
              <a:rPr lang="en-US" sz="1200" dirty="0"/>
            </a:br>
            <a:r>
              <a:rPr lang="en-US" sz="1200" dirty="0"/>
              <a:t>  where </a:t>
            </a:r>
            <a:r>
              <a:rPr lang="en-US" sz="1200" dirty="0" err="1"/>
              <a:t>refinementLevelRange</a:t>
            </a:r>
            <a:r>
              <a:rPr lang="en-US" sz="1200" dirty="0"/>
              <a:t> is [</a:t>
            </a:r>
            <a:r>
              <a:rPr lang="en-NZ" sz="1200" dirty="0" err="1"/>
              <a:t>maxRefinementLevel:minRefinementLevel</a:t>
            </a:r>
            <a:r>
              <a:rPr lang="en-NZ" sz="1200" dirty="0"/>
              <a:t>]</a:t>
            </a:r>
            <a:endParaRPr lang="en-US" sz="12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400" b="1" dirty="0"/>
              <a:t>Variations:</a:t>
            </a:r>
            <a:br>
              <a:rPr lang="en" sz="1200" dirty="0"/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</a:t>
            </a:r>
            <a:r>
              <a:rPr lang="en-NZ" sz="1200" i="1" dirty="0"/>
              <a:t>parent | child | sibling?</a:t>
            </a:r>
            <a:r>
              <a:rPr lang="en-US" sz="1200" dirty="0">
                <a:solidFill>
                  <a:srgbClr val="FF0000"/>
                </a:solidFill>
              </a:rPr>
              <a:t>levels</a:t>
            </a:r>
            <a:r>
              <a:rPr lang="en-US" sz="1200" dirty="0"/>
              <a:t>=Integer&amp;</a:t>
            </a:r>
            <a:r>
              <a:rPr lang="en-NZ" sz="1200" dirty="0" err="1">
                <a:solidFill>
                  <a:srgbClr val="FFC000"/>
                </a:solidFill>
                <a:latin typeface="Microsoft Sans Serif" panose="020B0604020202020204" pitchFamily="34" charset="0"/>
              </a:rPr>
              <a:t>inheritID</a:t>
            </a:r>
            <a:r>
              <a:rPr lang="en-NZ" sz="1200" dirty="0"/>
              <a:t>=</a:t>
            </a:r>
            <a:r>
              <a:rPr lang="en-NZ" sz="1200" dirty="0" err="1"/>
              <a:t>Boolean&amp;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/>
              <a:t>=</a:t>
            </a:r>
            <a:r>
              <a:rPr lang="en-NZ" sz="1200" dirty="0" err="1"/>
              <a:t>DirectPosition</a:t>
            </a:r>
            <a:r>
              <a:rPr lang="en-NZ" sz="1200" dirty="0"/>
              <a:t>[4]</a:t>
            </a:r>
            <a:br>
              <a:rPr lang="en" sz="1200" dirty="0"/>
            </a:br>
            <a:r>
              <a:rPr lang="en" sz="1200" dirty="0"/>
              <a:t>  return </a:t>
            </a:r>
            <a:r>
              <a:rPr lang="en-US" sz="1200" dirty="0" err="1"/>
              <a:t>zoneIdList</a:t>
            </a:r>
            <a:br>
              <a:rPr lang="en" sz="1200" dirty="0"/>
            </a:br>
            <a:br>
              <a:rPr lang="en" sz="1200" dirty="0"/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</a:t>
            </a:r>
            <a:r>
              <a:rPr lang="en-NZ" sz="1200" i="1" dirty="0"/>
              <a:t>buffer</a:t>
            </a:r>
            <a:r>
              <a:rPr lang="en" sz="1200" i="1" dirty="0"/>
              <a:t>?</a:t>
            </a:r>
            <a:r>
              <a:rPr lang="en-NZ" sz="1200" dirty="0" err="1">
                <a:solidFill>
                  <a:srgbClr val="7030A0"/>
                </a:solidFill>
              </a:rPr>
              <a:t>dist</a:t>
            </a:r>
            <a:r>
              <a:rPr lang="en-NZ" sz="1200" dirty="0">
                <a:solidFill>
                  <a:schemeClr val="tx1"/>
                </a:solidFill>
              </a:rPr>
              <a:t>=</a:t>
            </a:r>
            <a:r>
              <a:rPr lang="en-NZ" sz="1200" dirty="0" err="1"/>
              <a:t>Distance&amp;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/>
              <a:t>=</a:t>
            </a:r>
            <a:r>
              <a:rPr lang="en-NZ" sz="1200" dirty="0" err="1"/>
              <a:t>DirectPosition</a:t>
            </a:r>
            <a:r>
              <a:rPr lang="en-NZ" sz="1200" dirty="0"/>
              <a:t>[4]</a:t>
            </a:r>
            <a:r>
              <a:rPr lang="en" sz="1200" dirty="0"/>
              <a:t>),</a:t>
            </a:r>
            <a:br>
              <a:rPr lang="en" sz="1200" dirty="0"/>
            </a:br>
            <a:r>
              <a:rPr lang="en" sz="1200" dirty="0"/>
              <a:t>   return </a:t>
            </a:r>
            <a:r>
              <a:rPr lang="en-US" sz="1200" dirty="0" err="1"/>
              <a:t>zoneIdList</a:t>
            </a:r>
            <a:endParaRPr sz="12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26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CCC91-C0B1-412A-AB74-7A6506532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" t="6037" r="3505" b="4407"/>
          <a:stretch/>
        </p:blipFill>
        <p:spPr>
          <a:xfrm>
            <a:off x="351264" y="953589"/>
            <a:ext cx="8112512" cy="383585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A1D2CB-31E6-43D4-B1F7-073E91A6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&lt;&lt;set&gt;&gt;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309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&lt;&lt;set&gt;&gt;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7146-A444-4A86-8379-2DC45B64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" r="19233" b="53171"/>
          <a:stretch/>
        </p:blipFill>
        <p:spPr>
          <a:xfrm>
            <a:off x="0" y="1082798"/>
            <a:ext cx="4327166" cy="313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19095-D01E-40C6-971A-D7A9F72CD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8" t="45962" r="6319"/>
          <a:stretch/>
        </p:blipFill>
        <p:spPr>
          <a:xfrm>
            <a:off x="4094166" y="1295498"/>
            <a:ext cx="5049834" cy="3613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4FA21-864F-4492-850E-131B93312EC5}"/>
              </a:ext>
            </a:extLst>
          </p:cNvPr>
          <p:cNvSpPr txBox="1"/>
          <p:nvPr/>
        </p:nvSpPr>
        <p:spPr>
          <a:xfrm>
            <a:off x="0" y="7691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/>
              <a:t>YAML file structure: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C3C1C4-E5D3-402A-A79D-50F6EE5B7AAE}"/>
              </a:ext>
            </a:extLst>
          </p:cNvPr>
          <p:cNvSpPr/>
          <p:nvPr/>
        </p:nvSpPr>
        <p:spPr>
          <a:xfrm>
            <a:off x="34455" y="2865119"/>
            <a:ext cx="4327166" cy="782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i="1" dirty="0">
                <a:solidFill>
                  <a:srgbClr val="FF0000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772475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8CAD87-16E1-4C83-B72F-3E74DBD59BE9}"/>
              </a:ext>
            </a:extLst>
          </p:cNvPr>
          <p:cNvGrpSpPr/>
          <p:nvPr/>
        </p:nvGrpSpPr>
        <p:grpSpPr>
          <a:xfrm>
            <a:off x="-380297" y="704786"/>
            <a:ext cx="11065888" cy="4156988"/>
            <a:chOff x="-380297" y="704786"/>
            <a:chExt cx="11065888" cy="4156988"/>
          </a:xfrm>
        </p:grpSpPr>
        <p:pic>
          <p:nvPicPr>
            <p:cNvPr id="11" name="Google Shape;161;p28">
              <a:extLst>
                <a:ext uri="{FF2B5EF4-FFF2-40B4-BE49-F238E27FC236}">
                  <a16:creationId xmlns:a16="http://schemas.microsoft.com/office/drawing/2014/main" id="{D2C13032-E343-477B-BCA5-5B0459F77167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b="24869"/>
            <a:stretch/>
          </p:blipFill>
          <p:spPr>
            <a:xfrm>
              <a:off x="-380297" y="704786"/>
              <a:ext cx="11065888" cy="4156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F8D39F-66DB-4F71-A9E6-0292404FE1F0}"/>
                </a:ext>
              </a:extLst>
            </p:cNvPr>
            <p:cNvSpPr/>
            <p:nvPr/>
          </p:nvSpPr>
          <p:spPr>
            <a:xfrm>
              <a:off x="2350229" y="2148064"/>
              <a:ext cx="4134465" cy="17543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OGC API DGGS 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&lt;&lt;reference&gt;&gt; etc</a:t>
              </a:r>
            </a:p>
            <a:p>
              <a:pPr algn="ctr"/>
              <a:r>
                <a:rPr lang="en" sz="3600" b="1" dirty="0">
                  <a:solidFill>
                    <a:srgbClr val="FFC000"/>
                  </a:solidFill>
                </a:rPr>
                <a:t>#OGCAPI </a:t>
              </a:r>
              <a:endParaRPr lang="en-NZ" sz="36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OGC API DGGS &lt;&lt;reference&gt;&gt; etc</a:t>
            </a:r>
            <a:endParaRPr dirty="0"/>
          </a:p>
        </p:txBody>
      </p:sp>
      <p:sp>
        <p:nvSpPr>
          <p:cNvPr id="265" name="Google Shape;265;p42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A79DF-D6EC-44D8-A11F-9975EC91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80" y="872128"/>
            <a:ext cx="7886700" cy="31626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3375" b="1" u="sng" dirty="0">
                <a:latin typeface="+mn-lt"/>
              </a:rPr>
              <a:t>[DGGS API - Core]</a:t>
            </a:r>
          </a:p>
          <a:p>
            <a:pPr marL="0" indent="0">
              <a:buNone/>
            </a:pPr>
            <a:r>
              <a:rPr lang="en-AU" sz="3150" b="1" u="sng" dirty="0">
                <a:latin typeface="+mn-lt"/>
              </a:rPr>
              <a:t>Conformance Class "Core"</a:t>
            </a:r>
            <a:endParaRPr lang="en-AU" sz="4800" dirty="0">
              <a:latin typeface="+mn-lt"/>
            </a:endParaRPr>
          </a:p>
          <a:p>
            <a:pPr marL="0" indent="0">
              <a:buNone/>
            </a:pPr>
            <a:r>
              <a:rPr lang="en-AU" sz="2850" dirty="0">
                <a:latin typeface="+mn-lt"/>
              </a:rPr>
              <a:t>COLLECTION DGGS DATA ACCESS</a:t>
            </a:r>
          </a:p>
          <a:p>
            <a:r>
              <a:rPr lang="en-AU" sz="2850" dirty="0">
                <a:latin typeface="+mn-lt"/>
              </a:rPr>
              <a:t> {</a:t>
            </a:r>
            <a:r>
              <a:rPr lang="en-AU" sz="2850" dirty="0" err="1">
                <a:latin typeface="+mn-lt"/>
              </a:rPr>
              <a:t>datasetAPI</a:t>
            </a:r>
            <a:r>
              <a:rPr lang="en-AU" sz="2850" dirty="0">
                <a:latin typeface="+mn-lt"/>
              </a:rPr>
              <a:t>}/collections/{</a:t>
            </a:r>
            <a:r>
              <a:rPr lang="en-AU" sz="2850" dirty="0" err="1">
                <a:latin typeface="+mn-lt"/>
              </a:rPr>
              <a:t>collectionId</a:t>
            </a:r>
            <a:r>
              <a:rPr lang="en-AU" sz="2850" dirty="0">
                <a:latin typeface="+mn-lt"/>
              </a:rPr>
              <a:t>}/</a:t>
            </a:r>
            <a:r>
              <a:rPr lang="en-AU" sz="2850" dirty="0" err="1">
                <a:latin typeface="+mn-lt"/>
              </a:rPr>
              <a:t>dggs</a:t>
            </a:r>
            <a:endParaRPr lang="en-AU" sz="2850" dirty="0">
              <a:latin typeface="+mn-lt"/>
            </a:endParaRPr>
          </a:p>
          <a:p>
            <a:r>
              <a:rPr lang="en-AU" sz="2850" dirty="0">
                <a:latin typeface="+mn-lt"/>
              </a:rPr>
              <a:t> {</a:t>
            </a:r>
            <a:r>
              <a:rPr lang="en-AU" sz="2850" dirty="0" err="1">
                <a:latin typeface="+mn-lt"/>
              </a:rPr>
              <a:t>datasetAPI</a:t>
            </a:r>
            <a:r>
              <a:rPr lang="en-AU" sz="2850" dirty="0">
                <a:latin typeface="+mn-lt"/>
              </a:rPr>
              <a:t>}/collections/{</a:t>
            </a:r>
            <a:r>
              <a:rPr lang="en-AU" sz="2850" dirty="0" err="1">
                <a:latin typeface="+mn-lt"/>
              </a:rPr>
              <a:t>collectionId</a:t>
            </a:r>
            <a:r>
              <a:rPr lang="en-AU" sz="2850" dirty="0">
                <a:latin typeface="+mn-lt"/>
              </a:rPr>
              <a:t>}/</a:t>
            </a:r>
            <a:r>
              <a:rPr lang="en-AU" sz="2850" dirty="0" err="1">
                <a:latin typeface="+mn-lt"/>
              </a:rPr>
              <a:t>dggs</a:t>
            </a:r>
            <a:r>
              <a:rPr lang="en-AU" sz="2850" dirty="0">
                <a:latin typeface="+mn-lt"/>
              </a:rPr>
              <a:t>/{</a:t>
            </a:r>
            <a:r>
              <a:rPr lang="en-AU" sz="2850" dirty="0" err="1">
                <a:latin typeface="+mn-lt"/>
              </a:rPr>
              <a:t>dggsId</a:t>
            </a:r>
            <a:r>
              <a:rPr lang="en-AU" sz="2850" dirty="0">
                <a:latin typeface="+mn-lt"/>
              </a:rPr>
              <a:t>}</a:t>
            </a:r>
          </a:p>
          <a:p>
            <a:r>
              <a:rPr lang="en-AU" sz="2850" dirty="0">
                <a:latin typeface="+mn-lt"/>
              </a:rPr>
              <a:t> {</a:t>
            </a:r>
            <a:r>
              <a:rPr lang="en-AU" sz="2850" dirty="0" err="1">
                <a:latin typeface="+mn-lt"/>
              </a:rPr>
              <a:t>datasetAPI</a:t>
            </a:r>
            <a:r>
              <a:rPr lang="en-AU" sz="2850" dirty="0">
                <a:latin typeface="+mn-lt"/>
              </a:rPr>
              <a:t>}/collections/{</a:t>
            </a:r>
            <a:r>
              <a:rPr lang="en-AU" sz="2850" dirty="0" err="1">
                <a:latin typeface="+mn-lt"/>
              </a:rPr>
              <a:t>collectionId</a:t>
            </a:r>
            <a:r>
              <a:rPr lang="en-AU" sz="2850" dirty="0">
                <a:latin typeface="+mn-lt"/>
              </a:rPr>
              <a:t>}/</a:t>
            </a:r>
            <a:r>
              <a:rPr lang="en-AU" sz="2850" dirty="0" err="1">
                <a:latin typeface="+mn-lt"/>
              </a:rPr>
              <a:t>dggs</a:t>
            </a:r>
            <a:r>
              <a:rPr lang="en-AU" sz="2850" dirty="0">
                <a:latin typeface="+mn-lt"/>
              </a:rPr>
              <a:t>/{</a:t>
            </a:r>
            <a:r>
              <a:rPr lang="en-AU" sz="2850" dirty="0" err="1">
                <a:latin typeface="+mn-lt"/>
              </a:rPr>
              <a:t>dggsId</a:t>
            </a:r>
            <a:r>
              <a:rPr lang="en-AU" sz="2850" dirty="0">
                <a:latin typeface="+mn-lt"/>
              </a:rPr>
              <a:t>}/zones</a:t>
            </a:r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CCCA7-526C-4569-A0C1-B84DE555C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buClrTx/>
            </a:pPr>
            <a:fld id="{0F9F7EA0-3F56-4C7E-9B2D-3423B3AF0281}" type="slidenum">
              <a:rPr lang="en-US" kern="1200">
                <a:solidFill>
                  <a:prstClr val="white">
                    <a:lumMod val="95000"/>
                  </a:prstClr>
                </a:solidFill>
                <a:ea typeface="+mn-ea"/>
                <a:cs typeface="+mn-cs"/>
              </a:rPr>
              <a:pPr defTabSz="685800">
                <a:buClrTx/>
              </a:pPr>
              <a:t>3</a:t>
            </a:fld>
            <a:endParaRPr lang="en-US" kern="1200" dirty="0">
              <a:solidFill>
                <a:prstClr val="white">
                  <a:lumMod val="9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F1D3-6B83-4420-B4CC-B48FBB5F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DGGS APIs – Tested  Constructs</a:t>
            </a:r>
          </a:p>
        </p:txBody>
      </p:sp>
    </p:spTree>
    <p:extLst>
      <p:ext uri="{BB962C8B-B14F-4D97-AF65-F5344CB8AC3E}">
        <p14:creationId xmlns:p14="http://schemas.microsoft.com/office/powerpoint/2010/main" val="1584758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and other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101601" y="716346"/>
            <a:ext cx="8954346" cy="379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Overview</a:t>
            </a:r>
            <a:endParaRPr sz="2400" dirty="0"/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-NZ" sz="1400" b="1" dirty="0"/>
              <a:t>DE9IM &lt;&lt;reference&gt;&gt; operations are:</a:t>
            </a:r>
            <a:br>
              <a:rPr lang="en-NZ" sz="1200" dirty="0"/>
            </a:br>
            <a:r>
              <a:rPr lang="en-NZ" sz="1200" i="1" dirty="0"/>
              <a:t>relate, </a:t>
            </a:r>
            <a:r>
              <a:rPr lang="en-NZ" sz="1200" i="1" dirty="0" err="1"/>
              <a:t>relatePosition</a:t>
            </a:r>
            <a:endParaRPr lang="en-NZ" sz="1200" i="1" dirty="0"/>
          </a:p>
          <a:p>
            <a:pPr indent="-342900">
              <a:lnSpc>
                <a:spcPct val="115000"/>
              </a:lnSpc>
              <a:spcBef>
                <a:spcPts val="1200"/>
              </a:spcBef>
              <a:buSzPts val="1800"/>
              <a:buFont typeface="Arial"/>
              <a:buChar char="-"/>
            </a:pPr>
            <a:r>
              <a:rPr lang="en" sz="1400" b="1" dirty="0">
                <a:solidFill>
                  <a:schemeClr val="dk1"/>
                </a:solidFill>
              </a:rPr>
              <a:t>Variations:</a:t>
            </a:r>
            <a:br>
              <a:rPr lang="en" sz="1200" dirty="0">
                <a:solidFill>
                  <a:schemeClr val="dk1"/>
                </a:solidFill>
              </a:rPr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</a:t>
            </a:r>
            <a:r>
              <a:rPr lang="en" sz="1200" dirty="0"/>
              <a:t>relate?</a:t>
            </a:r>
            <a:r>
              <a:rPr lang="en-NZ" sz="1200" dirty="0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/>
              <a:t>=</a:t>
            </a:r>
            <a:r>
              <a:rPr lang="en-NZ" sz="1200" dirty="0" err="1"/>
              <a:t>ZonalIdentifier</a:t>
            </a:r>
            <a:r>
              <a:rPr lang="en-NZ" sz="1200" dirty="0"/>
              <a:t>&amp;</a:t>
            </a:r>
            <a:r>
              <a:rPr lang="en" sz="1200" dirty="0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en" sz="1200" dirty="0">
                <a:solidFill>
                  <a:schemeClr val="dk1"/>
                </a:solidFill>
              </a:rPr>
              <a:t>=CharacterString</a:t>
            </a:r>
            <a:r>
              <a:rPr lang="en-US" sz="1200" dirty="0"/>
              <a:t>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 err="1"/>
              <a:t>:DirectPosition</a:t>
            </a:r>
            <a:r>
              <a:rPr lang="en-NZ" sz="1200" dirty="0"/>
              <a:t>[4]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/>
              <a:t> </a:t>
            </a:r>
            <a:r>
              <a:rPr lang="en" sz="1200" dirty="0">
                <a:solidFill>
                  <a:schemeClr val="dk1"/>
                </a:solidFill>
              </a:rPr>
              <a:t> return True|False</a:t>
            </a:r>
            <a:br>
              <a:rPr lang="en" sz="1200" dirty="0">
                <a:solidFill>
                  <a:schemeClr val="dk1"/>
                </a:solidFill>
              </a:rPr>
            </a:br>
            <a:br>
              <a:rPr lang="en" sz="1200" dirty="0">
                <a:solidFill>
                  <a:schemeClr val="dk1"/>
                </a:solidFill>
              </a:rPr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</a:t>
            </a:r>
            <a:r>
              <a:rPr lang="en" sz="1200" dirty="0"/>
              <a:t>relativePosition?</a:t>
            </a:r>
            <a:r>
              <a:rPr lang="en-NZ" sz="1200" dirty="0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/>
              <a:t>=</a:t>
            </a:r>
            <a:r>
              <a:rPr lang="en-NZ" sz="1200" dirty="0" err="1"/>
              <a:t>ZonalIdentifier</a:t>
            </a:r>
            <a:r>
              <a:rPr lang="en-NZ" sz="1200" dirty="0"/>
              <a:t>&amp;</a:t>
            </a:r>
            <a:r>
              <a:rPr lang="en" sz="1200" dirty="0">
                <a:solidFill>
                  <a:schemeClr val="accent2">
                    <a:lumMod val="75000"/>
                  </a:schemeClr>
                </a:solidFill>
              </a:rPr>
              <a:t>relate</a:t>
            </a:r>
            <a:r>
              <a:rPr lang="en" sz="1200" dirty="0">
                <a:solidFill>
                  <a:schemeClr val="dk1"/>
                </a:solidFill>
              </a:rPr>
              <a:t>=RelativePosition</a:t>
            </a:r>
            <a:r>
              <a:rPr lang="en-US" sz="1200" dirty="0"/>
              <a:t>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 err="1"/>
              <a:t>:DirectPosition</a:t>
            </a:r>
            <a:r>
              <a:rPr lang="en-NZ" sz="1200" dirty="0"/>
              <a:t>[4]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/>
              <a:t> </a:t>
            </a:r>
            <a:r>
              <a:rPr lang="en" sz="1200" dirty="0">
                <a:solidFill>
                  <a:schemeClr val="dk1"/>
                </a:solidFill>
              </a:rPr>
              <a:t> return True|False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500" b="1" dirty="0"/>
              <a:t>other operation:</a:t>
            </a:r>
            <a:br>
              <a:rPr lang="en" sz="1500" b="1" dirty="0"/>
            </a:br>
            <a:r>
              <a:rPr lang="en-NZ" sz="1200" i="1" dirty="0"/>
              <a:t>distance</a:t>
            </a:r>
          </a:p>
          <a:p>
            <a:pPr lvl="0" indent="-342900">
              <a:lnSpc>
                <a:spcPct val="115000"/>
              </a:lnSpc>
              <a:spcBef>
                <a:spcPts val="1200"/>
              </a:spcBef>
              <a:buSzPts val="1800"/>
              <a:buChar char="-"/>
            </a:pPr>
            <a:r>
              <a:rPr lang="en" sz="1500" b="1" dirty="0"/>
              <a:t>General pattern: </a:t>
            </a:r>
            <a:br>
              <a:rPr lang="en" sz="1200" dirty="0"/>
            </a:br>
            <a:r>
              <a:rPr lang="en" sz="1200" dirty="0"/>
              <a:t>/</a:t>
            </a:r>
            <a:r>
              <a:rPr lang="en" sz="1200" b="1" dirty="0"/>
              <a:t>zone</a:t>
            </a:r>
            <a:r>
              <a:rPr lang="en" sz="1200" dirty="0"/>
              <a:t>/{</a:t>
            </a:r>
            <a:r>
              <a:rPr lang="en-NZ" sz="1200" dirty="0" err="1"/>
              <a:t>ZonalIdentifier</a:t>
            </a:r>
            <a:r>
              <a:rPr lang="en-NZ" sz="1200" dirty="0"/>
              <a:t>}/</a:t>
            </a:r>
            <a:r>
              <a:rPr lang="en" sz="1200" i="1" dirty="0"/>
              <a:t>distance?</a:t>
            </a:r>
            <a:r>
              <a:rPr lang="en-NZ" sz="1200" dirty="0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/>
              <a:t>=</a:t>
            </a:r>
            <a:r>
              <a:rPr lang="en-NZ" sz="1200" dirty="0" err="1"/>
              <a:t>ZonalIdentifier&amp;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/>
              <a:t>=</a:t>
            </a:r>
            <a:r>
              <a:rPr lang="en-NZ" sz="1200" dirty="0" err="1"/>
              <a:t>DirectPosition</a:t>
            </a:r>
            <a:r>
              <a:rPr lang="en-NZ" sz="1200" dirty="0"/>
              <a:t>[4]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/>
              <a:t>  return </a:t>
            </a:r>
            <a:r>
              <a:rPr lang="en-US" sz="1200" dirty="0"/>
              <a:t>Distance</a:t>
            </a:r>
            <a:endParaRPr lang="en" sz="1200" dirty="0"/>
          </a:p>
          <a:p>
            <a:pPr indent="-342900">
              <a:lnSpc>
                <a:spcPct val="115000"/>
              </a:lnSpc>
              <a:spcBef>
                <a:spcPts val="1200"/>
              </a:spcBef>
              <a:buSzPts val="1800"/>
              <a:buFont typeface="Arial"/>
              <a:buChar char="-"/>
            </a:pPr>
            <a:endParaRPr lang="en" sz="1200" dirty="0">
              <a:solidFill>
                <a:schemeClr val="dk1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511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lang="en-US" sz="2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F6D1B-FE6D-460E-9A1A-446AB1E8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1052512"/>
            <a:ext cx="8105394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3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OGC API – DGGS DE9IM </a:t>
            </a:r>
            <a:r>
              <a:rPr lang="en-NZ" sz="1800" dirty="0"/>
              <a:t>&lt;&lt;reference&gt;&gt; </a:t>
            </a:r>
            <a:r>
              <a:rPr lang="en-NZ" sz="1792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operations in YAML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C7146-A444-4A86-8379-2DC45B64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" r="19233" b="53171"/>
          <a:stretch/>
        </p:blipFill>
        <p:spPr>
          <a:xfrm>
            <a:off x="0" y="1082798"/>
            <a:ext cx="4327166" cy="313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19095-D01E-40C6-971A-D7A9F72CD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8" t="45962" r="6319"/>
          <a:stretch/>
        </p:blipFill>
        <p:spPr>
          <a:xfrm>
            <a:off x="4094166" y="1295498"/>
            <a:ext cx="5049834" cy="3613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4FA21-864F-4492-850E-131B93312EC5}"/>
              </a:ext>
            </a:extLst>
          </p:cNvPr>
          <p:cNvSpPr txBox="1"/>
          <p:nvPr/>
        </p:nvSpPr>
        <p:spPr>
          <a:xfrm>
            <a:off x="0" y="7691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/>
              <a:t>YAML file structure: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C3C1C4-E5D3-402A-A79D-50F6EE5B7AAE}"/>
              </a:ext>
            </a:extLst>
          </p:cNvPr>
          <p:cNvSpPr/>
          <p:nvPr/>
        </p:nvSpPr>
        <p:spPr>
          <a:xfrm>
            <a:off x="34455" y="3644780"/>
            <a:ext cx="4327166" cy="782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i="1" dirty="0">
                <a:solidFill>
                  <a:srgbClr val="FF0000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423011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A79DF-D6EC-44D8-A11F-9975EC91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80" y="872128"/>
            <a:ext cx="8813626" cy="3656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b="1" u="sng" dirty="0">
                <a:latin typeface="+mn-lt"/>
              </a:rPr>
              <a:t>[DGGS API - Core]</a:t>
            </a:r>
          </a:p>
          <a:p>
            <a:pPr marL="0" indent="0">
              <a:buNone/>
            </a:pPr>
            <a:r>
              <a:rPr lang="en-AU" b="1" u="sng" dirty="0">
                <a:latin typeface="+mn-lt"/>
              </a:rPr>
              <a:t>Conformance Class "DGGS Zone Data" </a:t>
            </a:r>
            <a:r>
              <a:rPr lang="en-AU" dirty="0">
                <a:latin typeface="+mn-lt"/>
              </a:rPr>
              <a:t>- </a:t>
            </a:r>
            <a:r>
              <a:rPr lang="en-AU" i="1" dirty="0">
                <a:latin typeface="+mn-lt"/>
              </a:rPr>
              <a:t>(What is here?)</a:t>
            </a:r>
          </a:p>
          <a:p>
            <a:r>
              <a:rPr lang="en-AU" dirty="0">
                <a:latin typeface="+mn-lt"/>
              </a:rPr>
              <a:t> {</a:t>
            </a:r>
            <a:r>
              <a:rPr lang="en-AU" dirty="0" err="1">
                <a:latin typeface="+mn-lt"/>
              </a:rPr>
              <a:t>datasetAPI</a:t>
            </a:r>
            <a:r>
              <a:rPr lang="en-AU" dirty="0">
                <a:latin typeface="+mn-lt"/>
              </a:rPr>
              <a:t>}/collections/{</a:t>
            </a:r>
            <a:r>
              <a:rPr lang="en-AU" dirty="0" err="1">
                <a:latin typeface="+mn-lt"/>
              </a:rPr>
              <a:t>collectionId</a:t>
            </a:r>
            <a:r>
              <a:rPr lang="en-AU" dirty="0">
                <a:latin typeface="+mn-lt"/>
              </a:rPr>
              <a:t>}/</a:t>
            </a:r>
            <a:r>
              <a:rPr lang="en-AU" dirty="0" err="1">
                <a:latin typeface="+mn-lt"/>
              </a:rPr>
              <a:t>dggs</a:t>
            </a:r>
            <a:r>
              <a:rPr lang="en-AU" dirty="0">
                <a:latin typeface="+mn-lt"/>
              </a:rPr>
              <a:t>/{</a:t>
            </a:r>
            <a:r>
              <a:rPr lang="en-AU" dirty="0" err="1">
                <a:latin typeface="+mn-lt"/>
              </a:rPr>
              <a:t>dggsId</a:t>
            </a:r>
            <a:r>
              <a:rPr lang="en-AU" dirty="0">
                <a:latin typeface="+mn-lt"/>
              </a:rPr>
              <a:t>}/zones/{</a:t>
            </a:r>
            <a:r>
              <a:rPr lang="en-AU" dirty="0" err="1">
                <a:latin typeface="+mn-lt"/>
              </a:rPr>
              <a:t>zoneId</a:t>
            </a:r>
            <a:r>
              <a:rPr lang="en-AU" dirty="0">
                <a:latin typeface="+mn-lt"/>
              </a:rPr>
              <a:t>}</a:t>
            </a:r>
          </a:p>
          <a:p>
            <a:pPr lvl="1"/>
            <a:r>
              <a:rPr lang="en-AU" dirty="0">
                <a:latin typeface="+mn-lt"/>
              </a:rPr>
              <a:t>[returns actual data, e.g. </a:t>
            </a:r>
            <a:r>
              <a:rPr lang="en-AU" dirty="0" err="1">
                <a:latin typeface="+mn-lt"/>
              </a:rPr>
              <a:t>Zarr</a:t>
            </a:r>
            <a:r>
              <a:rPr lang="en-AU" dirty="0">
                <a:latin typeface="+mn-lt"/>
              </a:rPr>
              <a:t> / </a:t>
            </a:r>
            <a:r>
              <a:rPr lang="en-AU" dirty="0" err="1">
                <a:latin typeface="+mn-lt"/>
              </a:rPr>
              <a:t>Xarray</a:t>
            </a:r>
            <a:r>
              <a:rPr lang="en-AU" dirty="0">
                <a:latin typeface="+mn-lt"/>
              </a:rPr>
              <a:t>, </a:t>
            </a:r>
            <a:r>
              <a:rPr lang="en-AU" dirty="0" err="1">
                <a:latin typeface="+mn-lt"/>
              </a:rPr>
              <a:t>GeoJSON</a:t>
            </a:r>
            <a:r>
              <a:rPr lang="en-AU" dirty="0">
                <a:latin typeface="+mn-lt"/>
              </a:rPr>
              <a:t>]</a:t>
            </a:r>
          </a:p>
          <a:p>
            <a:pPr marL="0" indent="0">
              <a:buNone/>
            </a:pPr>
            <a:r>
              <a:rPr lang="en-AU" b="1" u="sng" dirty="0">
                <a:latin typeface="+mn-lt"/>
              </a:rPr>
              <a:t>Conformance Class "List Data Zones" </a:t>
            </a:r>
            <a:r>
              <a:rPr lang="en-AU" dirty="0">
                <a:latin typeface="+mn-lt"/>
              </a:rPr>
              <a:t>- </a:t>
            </a:r>
            <a:r>
              <a:rPr lang="en-AU" i="1" dirty="0">
                <a:latin typeface="+mn-lt"/>
              </a:rPr>
              <a:t>(Where is it?)</a:t>
            </a:r>
          </a:p>
          <a:p>
            <a:pPr lvl="1"/>
            <a:r>
              <a:rPr lang="en-AU" dirty="0">
                <a:latin typeface="+mn-lt"/>
              </a:rPr>
              <a:t>(virtual (processing results) or data collection)</a:t>
            </a:r>
          </a:p>
          <a:p>
            <a:r>
              <a:rPr lang="en-AU" dirty="0">
                <a:latin typeface="+mn-lt"/>
              </a:rPr>
              <a:t>{</a:t>
            </a:r>
            <a:r>
              <a:rPr lang="en-AU" dirty="0" err="1">
                <a:latin typeface="+mn-lt"/>
              </a:rPr>
              <a:t>datasetAPI</a:t>
            </a:r>
            <a:r>
              <a:rPr lang="en-AU" dirty="0">
                <a:latin typeface="+mn-lt"/>
              </a:rPr>
              <a:t>}/collections/{</a:t>
            </a:r>
            <a:r>
              <a:rPr lang="en-AU" dirty="0" err="1">
                <a:latin typeface="+mn-lt"/>
              </a:rPr>
              <a:t>collectionId</a:t>
            </a:r>
            <a:r>
              <a:rPr lang="en-AU" dirty="0">
                <a:latin typeface="+mn-lt"/>
              </a:rPr>
              <a:t>}/</a:t>
            </a:r>
            <a:r>
              <a:rPr lang="en-AU" dirty="0" err="1">
                <a:latin typeface="+mn-lt"/>
              </a:rPr>
              <a:t>dggs</a:t>
            </a:r>
            <a:r>
              <a:rPr lang="en-AU" dirty="0">
                <a:latin typeface="+mn-lt"/>
              </a:rPr>
              <a:t>/{</a:t>
            </a:r>
            <a:r>
              <a:rPr lang="en-AU" dirty="0" err="1">
                <a:latin typeface="+mn-lt"/>
              </a:rPr>
              <a:t>dggsId</a:t>
            </a:r>
            <a:r>
              <a:rPr lang="en-AU" dirty="0">
                <a:latin typeface="+mn-lt"/>
              </a:rPr>
              <a:t>}/zones/</a:t>
            </a:r>
            <a:r>
              <a:rPr lang="en-AU" dirty="0" err="1">
                <a:latin typeface="+mn-lt"/>
              </a:rPr>
              <a:t>listZonesWithData</a:t>
            </a:r>
            <a:r>
              <a:rPr lang="en-AU" dirty="0">
                <a:latin typeface="+mn-lt"/>
              </a:rPr>
              <a:t>/{</a:t>
            </a:r>
            <a:r>
              <a:rPr lang="en-AU" dirty="0" err="1">
                <a:latin typeface="+mn-lt"/>
              </a:rPr>
              <a:t>hierarchyLevel</a:t>
            </a:r>
            <a:r>
              <a:rPr lang="en-AU" dirty="0">
                <a:latin typeface="+mn-lt"/>
              </a:rPr>
              <a:t>}[?</a:t>
            </a:r>
            <a:r>
              <a:rPr lang="en-AU" dirty="0" err="1">
                <a:latin typeface="+mn-lt"/>
              </a:rPr>
              <a:t>bbox</a:t>
            </a:r>
            <a:r>
              <a:rPr lang="en-AU" dirty="0">
                <a:latin typeface="+mn-lt"/>
              </a:rPr>
              <a:t>=]</a:t>
            </a:r>
          </a:p>
          <a:p>
            <a:pPr lvl="1"/>
            <a:r>
              <a:rPr lang="en-AU" dirty="0">
                <a:latin typeface="+mn-lt"/>
              </a:rPr>
              <a:t>(which zones have data at this level?)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CCCA7-526C-4569-A0C1-B84DE555C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buClrTx/>
            </a:pPr>
            <a:fld id="{0F9F7EA0-3F56-4C7E-9B2D-3423B3AF0281}" type="slidenum">
              <a:rPr lang="en-US" kern="1200">
                <a:solidFill>
                  <a:prstClr val="white">
                    <a:lumMod val="95000"/>
                  </a:prstClr>
                </a:solidFill>
                <a:ea typeface="+mn-ea"/>
                <a:cs typeface="+mn-cs"/>
              </a:rPr>
              <a:pPr defTabSz="685800">
                <a:buClrTx/>
              </a:pPr>
              <a:t>4</a:t>
            </a:fld>
            <a:endParaRPr lang="en-US" kern="1200" dirty="0">
              <a:solidFill>
                <a:prstClr val="white">
                  <a:lumMod val="9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F1D3-6B83-4420-B4CC-B48FBB5F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DGGS APIs – Tested  Constructs</a:t>
            </a:r>
          </a:p>
        </p:txBody>
      </p:sp>
    </p:spTree>
    <p:extLst>
      <p:ext uri="{BB962C8B-B14F-4D97-AF65-F5344CB8AC3E}">
        <p14:creationId xmlns:p14="http://schemas.microsoft.com/office/powerpoint/2010/main" val="425963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A79DF-D6EC-44D8-A11F-9975EC91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u="sng" dirty="0">
                <a:latin typeface="+mn-lt"/>
              </a:rPr>
              <a:t>[DGGS API - Core]</a:t>
            </a:r>
          </a:p>
          <a:p>
            <a:pPr marL="0" indent="0">
              <a:buNone/>
            </a:pPr>
            <a:r>
              <a:rPr lang="en-AU" b="1" u="sng" dirty="0">
                <a:latin typeface="+mn-lt"/>
              </a:rPr>
              <a:t>Conformance Class “DGGS Structure"</a:t>
            </a:r>
          </a:p>
          <a:p>
            <a:r>
              <a:rPr lang="en-AU" sz="1800" dirty="0">
                <a:latin typeface="+mn-lt"/>
              </a:rPr>
              <a:t>{</a:t>
            </a:r>
            <a:r>
              <a:rPr lang="en-AU" sz="1800" dirty="0" err="1">
                <a:latin typeface="+mn-lt"/>
              </a:rPr>
              <a:t>datasetAPI</a:t>
            </a:r>
            <a:r>
              <a:rPr lang="en-AU" sz="1800" dirty="0">
                <a:latin typeface="+mn-lt"/>
              </a:rPr>
              <a:t>}/</a:t>
            </a:r>
            <a:r>
              <a:rPr lang="en-AU" sz="1800" dirty="0" err="1">
                <a:latin typeface="+mn-lt"/>
              </a:rPr>
              <a:t>dggs</a:t>
            </a:r>
            <a:endParaRPr lang="en-AU" sz="1800" dirty="0">
              <a:latin typeface="+mn-lt"/>
            </a:endParaRPr>
          </a:p>
          <a:p>
            <a:r>
              <a:rPr lang="en-AU" sz="1800" dirty="0">
                <a:latin typeface="+mn-lt"/>
              </a:rPr>
              <a:t>{</a:t>
            </a:r>
            <a:r>
              <a:rPr lang="en-AU" sz="1800" dirty="0" err="1">
                <a:latin typeface="+mn-lt"/>
              </a:rPr>
              <a:t>datasetAPI</a:t>
            </a:r>
            <a:r>
              <a:rPr lang="en-AU" sz="1800" dirty="0">
                <a:latin typeface="+mn-lt"/>
              </a:rPr>
              <a:t>}/</a:t>
            </a:r>
            <a:r>
              <a:rPr lang="en-AU" sz="1800" dirty="0" err="1">
                <a:latin typeface="+mn-lt"/>
              </a:rPr>
              <a:t>dggs</a:t>
            </a:r>
            <a:r>
              <a:rPr lang="en-AU" sz="1800" dirty="0">
                <a:latin typeface="+mn-lt"/>
              </a:rPr>
              <a:t>/{</a:t>
            </a:r>
            <a:r>
              <a:rPr lang="en-AU" sz="1800" dirty="0" err="1">
                <a:latin typeface="+mn-lt"/>
              </a:rPr>
              <a:t>dggsId</a:t>
            </a:r>
            <a:r>
              <a:rPr lang="en-AU" sz="1800" dirty="0">
                <a:latin typeface="+mn-lt"/>
              </a:rPr>
              <a:t>} </a:t>
            </a:r>
          </a:p>
          <a:p>
            <a:pPr lvl="1"/>
            <a:r>
              <a:rPr lang="en-AU" sz="1500" dirty="0">
                <a:latin typeface="+mn-lt"/>
              </a:rPr>
              <a:t>information about the DGGS (hierarchy levels, zones etc.)</a:t>
            </a:r>
          </a:p>
          <a:p>
            <a:r>
              <a:rPr lang="en-AU" sz="1800" dirty="0">
                <a:latin typeface="+mn-lt"/>
              </a:rPr>
              <a:t> {</a:t>
            </a:r>
            <a:r>
              <a:rPr lang="en-AU" sz="1800" dirty="0" err="1">
                <a:latin typeface="+mn-lt"/>
              </a:rPr>
              <a:t>datasetAPI</a:t>
            </a:r>
            <a:r>
              <a:rPr lang="en-AU" sz="1800" dirty="0">
                <a:latin typeface="+mn-lt"/>
              </a:rPr>
              <a:t>}/</a:t>
            </a:r>
            <a:r>
              <a:rPr lang="en-AU" sz="1800" dirty="0" err="1">
                <a:latin typeface="+mn-lt"/>
              </a:rPr>
              <a:t>dggs</a:t>
            </a:r>
            <a:r>
              <a:rPr lang="en-AU" sz="1800" dirty="0">
                <a:latin typeface="+mn-lt"/>
              </a:rPr>
              <a:t>/{</a:t>
            </a:r>
            <a:r>
              <a:rPr lang="en-AU" sz="1800" dirty="0" err="1">
                <a:latin typeface="+mn-lt"/>
              </a:rPr>
              <a:t>dggsId</a:t>
            </a:r>
            <a:r>
              <a:rPr lang="en-AU" sz="1800" dirty="0">
                <a:latin typeface="+mn-lt"/>
              </a:rPr>
              <a:t>}/zones</a:t>
            </a:r>
          </a:p>
          <a:p>
            <a:r>
              <a:rPr lang="en-AU" sz="1800" dirty="0">
                <a:latin typeface="+mn-lt"/>
              </a:rPr>
              <a:t> {</a:t>
            </a:r>
            <a:r>
              <a:rPr lang="en-AU" sz="1800" dirty="0" err="1">
                <a:latin typeface="+mn-lt"/>
              </a:rPr>
              <a:t>datasetAPI</a:t>
            </a:r>
            <a:r>
              <a:rPr lang="en-AU" sz="1800" dirty="0">
                <a:latin typeface="+mn-lt"/>
              </a:rPr>
              <a:t>}/</a:t>
            </a:r>
            <a:r>
              <a:rPr lang="en-AU" sz="1800" dirty="0" err="1">
                <a:latin typeface="+mn-lt"/>
              </a:rPr>
              <a:t>dggs</a:t>
            </a:r>
            <a:r>
              <a:rPr lang="en-AU" sz="1800" dirty="0">
                <a:latin typeface="+mn-lt"/>
              </a:rPr>
              <a:t>/{</a:t>
            </a:r>
            <a:r>
              <a:rPr lang="en-AU" sz="1800" dirty="0" err="1">
                <a:latin typeface="+mn-lt"/>
              </a:rPr>
              <a:t>dggsId</a:t>
            </a:r>
            <a:r>
              <a:rPr lang="en-AU" sz="1800" dirty="0">
                <a:latin typeface="+mn-lt"/>
              </a:rPr>
              <a:t>}/zones/{</a:t>
            </a:r>
            <a:r>
              <a:rPr lang="en-AU" sz="1800" dirty="0" err="1">
                <a:latin typeface="+mn-lt"/>
              </a:rPr>
              <a:t>zoneId</a:t>
            </a:r>
            <a:r>
              <a:rPr lang="en-AU" sz="1800" dirty="0">
                <a:latin typeface="+mn-lt"/>
              </a:rPr>
              <a:t>}</a:t>
            </a:r>
          </a:p>
          <a:p>
            <a:pPr lvl="1"/>
            <a:r>
              <a:rPr lang="en-AU" sz="1500" dirty="0">
                <a:latin typeface="+mn-lt"/>
              </a:rPr>
              <a:t>[links for child, parent, sibling zones]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CCCA7-526C-4569-A0C1-B84DE555C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buClrTx/>
            </a:pPr>
            <a:fld id="{0F9F7EA0-3F56-4C7E-9B2D-3423B3AF0281}" type="slidenum">
              <a:rPr lang="en-US" kern="1200">
                <a:solidFill>
                  <a:prstClr val="white">
                    <a:lumMod val="95000"/>
                  </a:prstClr>
                </a:solidFill>
                <a:ea typeface="+mn-ea"/>
                <a:cs typeface="+mn-cs"/>
              </a:rPr>
              <a:pPr defTabSz="685800">
                <a:buClrTx/>
              </a:pPr>
              <a:t>5</a:t>
            </a:fld>
            <a:endParaRPr lang="en-US" kern="1200" dirty="0">
              <a:solidFill>
                <a:prstClr val="white">
                  <a:lumMod val="9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F1D3-6B83-4420-B4CC-B48FBB5F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DGGS APIs – Tested  Constructs</a:t>
            </a:r>
          </a:p>
        </p:txBody>
      </p:sp>
    </p:spTree>
    <p:extLst>
      <p:ext uri="{BB962C8B-B14F-4D97-AF65-F5344CB8AC3E}">
        <p14:creationId xmlns:p14="http://schemas.microsoft.com/office/powerpoint/2010/main" val="32025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A79DF-D6EC-44D8-A11F-9975EC91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80" y="780688"/>
            <a:ext cx="8547732" cy="39227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8400" b="1" u="sng" dirty="0">
                <a:latin typeface="+mn-lt"/>
              </a:rPr>
              <a:t>[DGGS API - Core]</a:t>
            </a:r>
          </a:p>
          <a:p>
            <a:pPr marL="0" indent="0">
              <a:buNone/>
            </a:pPr>
            <a:r>
              <a:rPr lang="en-AU" sz="8400" b="1" u="sng" dirty="0">
                <a:latin typeface="+mn-lt"/>
              </a:rPr>
              <a:t>Conformance Class "Topological Zone relationships"</a:t>
            </a:r>
          </a:p>
          <a:p>
            <a:r>
              <a:rPr lang="en-AU" sz="5600" dirty="0">
                <a:latin typeface="+mn-lt"/>
              </a:rPr>
              <a:t>   {</a:t>
            </a:r>
            <a:r>
              <a:rPr lang="en-AU" sz="5600" dirty="0" err="1">
                <a:latin typeface="+mn-lt"/>
              </a:rPr>
              <a:t>datasetAPI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dggs</a:t>
            </a:r>
            <a:r>
              <a:rPr lang="en-AU" sz="5600" dirty="0">
                <a:latin typeface="+mn-lt"/>
              </a:rPr>
              <a:t>/{</a:t>
            </a:r>
            <a:r>
              <a:rPr lang="en-AU" sz="5600" dirty="0" err="1">
                <a:latin typeface="+mn-lt"/>
              </a:rPr>
              <a:t>dggsId</a:t>
            </a:r>
            <a:r>
              <a:rPr lang="en-AU" sz="5600" dirty="0">
                <a:latin typeface="+mn-lt"/>
              </a:rPr>
              <a:t>}/zones/{</a:t>
            </a:r>
            <a:r>
              <a:rPr lang="en-AU" sz="5600" dirty="0" err="1">
                <a:latin typeface="+mn-lt"/>
              </a:rPr>
              <a:t>zoneId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children?zone</a:t>
            </a:r>
            <a:r>
              <a:rPr lang="en-AU" sz="5600" dirty="0">
                <a:latin typeface="+mn-lt"/>
              </a:rPr>
              <a:t>={id} </a:t>
            </a:r>
            <a:r>
              <a:rPr lang="en-AU" sz="5600" dirty="0">
                <a:highlight>
                  <a:srgbClr val="FFFF00"/>
                </a:highlight>
                <a:latin typeface="+mn-lt"/>
              </a:rPr>
              <a:t>=&gt; </a:t>
            </a:r>
            <a:r>
              <a:rPr lang="en-AU" sz="5600" dirty="0" err="1">
                <a:highlight>
                  <a:srgbClr val="FFFF00"/>
                </a:highlight>
                <a:latin typeface="+mn-lt"/>
              </a:rPr>
              <a:t>child?another</a:t>
            </a:r>
            <a:r>
              <a:rPr lang="en-AU" sz="5600" dirty="0">
                <a:highlight>
                  <a:srgbClr val="FFFF00"/>
                </a:highlight>
                <a:latin typeface="+mn-lt"/>
              </a:rPr>
              <a:t>={</a:t>
            </a:r>
            <a:r>
              <a:rPr lang="en-AU" sz="5600" dirty="0" err="1">
                <a:highlight>
                  <a:srgbClr val="FFFF00"/>
                </a:highlight>
                <a:latin typeface="+mn-lt"/>
              </a:rPr>
              <a:t>zoneId</a:t>
            </a:r>
            <a:r>
              <a:rPr lang="en-AU" sz="5600" dirty="0">
                <a:highlight>
                  <a:srgbClr val="FFFF00"/>
                </a:highlight>
                <a:latin typeface="+mn-lt"/>
              </a:rPr>
              <a:t>}…</a:t>
            </a:r>
          </a:p>
          <a:p>
            <a:r>
              <a:rPr lang="en-AU" sz="5600" dirty="0">
                <a:latin typeface="+mn-lt"/>
              </a:rPr>
              <a:t>   {</a:t>
            </a:r>
            <a:r>
              <a:rPr lang="en-AU" sz="5600" dirty="0" err="1">
                <a:latin typeface="+mn-lt"/>
              </a:rPr>
              <a:t>datasetAPI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dggs</a:t>
            </a:r>
            <a:r>
              <a:rPr lang="en-AU" sz="5600" dirty="0">
                <a:latin typeface="+mn-lt"/>
              </a:rPr>
              <a:t>/{</a:t>
            </a:r>
            <a:r>
              <a:rPr lang="en-AU" sz="5600" dirty="0" err="1">
                <a:latin typeface="+mn-lt"/>
              </a:rPr>
              <a:t>dggsId</a:t>
            </a:r>
            <a:r>
              <a:rPr lang="en-AU" sz="5600" dirty="0">
                <a:latin typeface="+mn-lt"/>
              </a:rPr>
              <a:t>}/zones/{</a:t>
            </a:r>
            <a:r>
              <a:rPr lang="en-AU" sz="5600" dirty="0" err="1">
                <a:latin typeface="+mn-lt"/>
              </a:rPr>
              <a:t>zoneId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parents?zone</a:t>
            </a:r>
            <a:r>
              <a:rPr lang="en-AU" sz="5600" dirty="0">
                <a:latin typeface="+mn-lt"/>
              </a:rPr>
              <a:t>={id} </a:t>
            </a:r>
            <a:r>
              <a:rPr lang="en-AU" sz="5600" dirty="0">
                <a:highlight>
                  <a:srgbClr val="FFFF00"/>
                </a:highlight>
                <a:latin typeface="+mn-lt"/>
              </a:rPr>
              <a:t>=&gt; </a:t>
            </a:r>
            <a:r>
              <a:rPr lang="en-AU" sz="5600" dirty="0" err="1">
                <a:highlight>
                  <a:srgbClr val="FFFF00"/>
                </a:highlight>
                <a:latin typeface="+mn-lt"/>
              </a:rPr>
              <a:t>parent?another</a:t>
            </a:r>
            <a:r>
              <a:rPr lang="en-AU" sz="5600" dirty="0">
                <a:highlight>
                  <a:srgbClr val="FFFF00"/>
                </a:highlight>
                <a:latin typeface="+mn-lt"/>
              </a:rPr>
              <a:t>={</a:t>
            </a:r>
            <a:r>
              <a:rPr lang="en-AU" sz="5600" dirty="0" err="1">
                <a:highlight>
                  <a:srgbClr val="FFFF00"/>
                </a:highlight>
                <a:latin typeface="+mn-lt"/>
              </a:rPr>
              <a:t>zoneId</a:t>
            </a:r>
            <a:r>
              <a:rPr lang="en-AU" sz="5600" dirty="0">
                <a:highlight>
                  <a:srgbClr val="FFFF00"/>
                </a:highlight>
                <a:latin typeface="+mn-lt"/>
              </a:rPr>
              <a:t>}…</a:t>
            </a:r>
          </a:p>
          <a:p>
            <a:r>
              <a:rPr lang="en-AU" sz="5600" dirty="0">
                <a:latin typeface="+mn-lt"/>
              </a:rPr>
              <a:t>   {</a:t>
            </a:r>
            <a:r>
              <a:rPr lang="en-AU" sz="5600" dirty="0" err="1">
                <a:latin typeface="+mn-lt"/>
              </a:rPr>
              <a:t>datasetAPI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dggs</a:t>
            </a:r>
            <a:r>
              <a:rPr lang="en-AU" sz="5600" dirty="0">
                <a:latin typeface="+mn-lt"/>
              </a:rPr>
              <a:t>/{</a:t>
            </a:r>
            <a:r>
              <a:rPr lang="en-AU" sz="5600" dirty="0" err="1">
                <a:latin typeface="+mn-lt"/>
              </a:rPr>
              <a:t>dggsId</a:t>
            </a:r>
            <a:r>
              <a:rPr lang="en-AU" sz="5600" dirty="0">
                <a:latin typeface="+mn-lt"/>
              </a:rPr>
              <a:t>}/zones/{</a:t>
            </a:r>
            <a:r>
              <a:rPr lang="en-AU" sz="5600" dirty="0" err="1">
                <a:latin typeface="+mn-lt"/>
              </a:rPr>
              <a:t>zoneId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neighbours?zone</a:t>
            </a:r>
            <a:r>
              <a:rPr lang="en-AU" sz="5600" dirty="0">
                <a:latin typeface="+mn-lt"/>
              </a:rPr>
              <a:t>={id} </a:t>
            </a:r>
            <a:r>
              <a:rPr lang="en-AU" sz="5600" dirty="0">
                <a:highlight>
                  <a:srgbClr val="FFFF00"/>
                </a:highlight>
                <a:latin typeface="+mn-lt"/>
                <a:sym typeface="Symbol" panose="05050102010706020507" pitchFamily="18" charset="2"/>
              </a:rPr>
              <a:t></a:t>
            </a:r>
            <a:r>
              <a:rPr lang="en-AU" sz="5600" dirty="0">
                <a:highlight>
                  <a:srgbClr val="FFFF00"/>
                </a:highlight>
                <a:latin typeface="+mn-lt"/>
              </a:rPr>
              <a:t>&gt; </a:t>
            </a:r>
            <a:r>
              <a:rPr lang="en-AU" sz="5600" dirty="0" err="1">
                <a:highlight>
                  <a:srgbClr val="FFFF00"/>
                </a:highlight>
                <a:latin typeface="+mn-lt"/>
              </a:rPr>
              <a:t>sibling?another</a:t>
            </a:r>
            <a:r>
              <a:rPr lang="en-AU" sz="5600" dirty="0">
                <a:highlight>
                  <a:srgbClr val="FFFF00"/>
                </a:highlight>
                <a:latin typeface="+mn-lt"/>
              </a:rPr>
              <a:t>={</a:t>
            </a:r>
            <a:r>
              <a:rPr lang="en-AU" sz="5600" dirty="0" err="1">
                <a:highlight>
                  <a:srgbClr val="FFFF00"/>
                </a:highlight>
                <a:latin typeface="+mn-lt"/>
              </a:rPr>
              <a:t>zoneId</a:t>
            </a:r>
            <a:r>
              <a:rPr lang="en-AU" sz="5600" dirty="0">
                <a:highlight>
                  <a:srgbClr val="FFFF00"/>
                </a:highlight>
                <a:latin typeface="+mn-lt"/>
              </a:rPr>
              <a:t>}…</a:t>
            </a:r>
          </a:p>
          <a:p>
            <a:pPr marL="0" indent="0">
              <a:buNone/>
            </a:pPr>
            <a:endParaRPr lang="en-AU" sz="8400" b="1" u="sng" dirty="0">
              <a:latin typeface="+mn-lt"/>
            </a:endParaRPr>
          </a:p>
          <a:p>
            <a:pPr marL="0" indent="0">
              <a:buNone/>
            </a:pPr>
            <a:r>
              <a:rPr lang="en-AU" sz="8400" b="1" u="sng" dirty="0">
                <a:latin typeface="+mn-lt"/>
              </a:rPr>
              <a:t>Conformance Class "Zones as Features"</a:t>
            </a:r>
          </a:p>
          <a:p>
            <a:r>
              <a:rPr lang="en-AU" sz="5600" dirty="0">
                <a:latin typeface="+mn-lt"/>
              </a:rPr>
              <a:t>   {</a:t>
            </a:r>
            <a:r>
              <a:rPr lang="en-AU" sz="5600" dirty="0" err="1">
                <a:latin typeface="+mn-lt"/>
              </a:rPr>
              <a:t>datasetAPI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dggs</a:t>
            </a:r>
            <a:r>
              <a:rPr lang="en-AU" sz="5600" dirty="0">
                <a:latin typeface="+mn-lt"/>
              </a:rPr>
              <a:t>/{</a:t>
            </a:r>
            <a:r>
              <a:rPr lang="en-AU" sz="5600" dirty="0" err="1">
                <a:latin typeface="+mn-lt"/>
              </a:rPr>
              <a:t>dggsId</a:t>
            </a:r>
            <a:r>
              <a:rPr lang="en-AU" sz="5600" dirty="0">
                <a:latin typeface="+mn-lt"/>
              </a:rPr>
              <a:t>}/features/ (landing page)</a:t>
            </a:r>
          </a:p>
          <a:p>
            <a:r>
              <a:rPr lang="en-AU" sz="5600" dirty="0">
                <a:latin typeface="+mn-lt"/>
              </a:rPr>
              <a:t>   {</a:t>
            </a:r>
            <a:r>
              <a:rPr lang="en-AU" sz="5600" dirty="0" err="1">
                <a:latin typeface="+mn-lt"/>
              </a:rPr>
              <a:t>datasetAPI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dggs</a:t>
            </a:r>
            <a:r>
              <a:rPr lang="en-AU" sz="5600" dirty="0">
                <a:latin typeface="+mn-lt"/>
              </a:rPr>
              <a:t>/{</a:t>
            </a:r>
            <a:r>
              <a:rPr lang="en-AU" sz="5600" dirty="0" err="1">
                <a:latin typeface="+mn-lt"/>
              </a:rPr>
              <a:t>dggsId</a:t>
            </a:r>
            <a:r>
              <a:rPr lang="en-AU" sz="5600" dirty="0">
                <a:latin typeface="+mn-lt"/>
              </a:rPr>
              <a:t>}/features/collections/</a:t>
            </a:r>
          </a:p>
          <a:p>
            <a:r>
              <a:rPr lang="en-AU" sz="5600" dirty="0">
                <a:latin typeface="+mn-lt"/>
              </a:rPr>
              <a:t>   {</a:t>
            </a:r>
            <a:r>
              <a:rPr lang="en-AU" sz="5600" dirty="0" err="1">
                <a:latin typeface="+mn-lt"/>
              </a:rPr>
              <a:t>datasetAPI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dggs</a:t>
            </a:r>
            <a:r>
              <a:rPr lang="en-AU" sz="5600" dirty="0">
                <a:latin typeface="+mn-lt"/>
              </a:rPr>
              <a:t>/{</a:t>
            </a:r>
            <a:r>
              <a:rPr lang="en-AU" sz="5600" dirty="0" err="1">
                <a:latin typeface="+mn-lt"/>
              </a:rPr>
              <a:t>dggsId</a:t>
            </a:r>
            <a:r>
              <a:rPr lang="en-AU" sz="5600" dirty="0">
                <a:latin typeface="+mn-lt"/>
              </a:rPr>
              <a:t>}/features/collections/{</a:t>
            </a:r>
            <a:r>
              <a:rPr lang="en-AU" sz="5600" dirty="0" err="1">
                <a:latin typeface="+mn-lt"/>
              </a:rPr>
              <a:t>zoneId</a:t>
            </a:r>
            <a:r>
              <a:rPr lang="en-AU" sz="5600" dirty="0">
                <a:latin typeface="+mn-lt"/>
              </a:rPr>
              <a:t>}</a:t>
            </a:r>
          </a:p>
          <a:p>
            <a:r>
              <a:rPr lang="en-AU" sz="5600" dirty="0">
                <a:latin typeface="+mn-lt"/>
              </a:rPr>
              <a:t>   {</a:t>
            </a:r>
            <a:r>
              <a:rPr lang="en-AU" sz="5600" dirty="0" err="1">
                <a:latin typeface="+mn-lt"/>
              </a:rPr>
              <a:t>datasetAPI</a:t>
            </a:r>
            <a:r>
              <a:rPr lang="en-AU" sz="5600" dirty="0">
                <a:latin typeface="+mn-lt"/>
              </a:rPr>
              <a:t>}/</a:t>
            </a:r>
            <a:r>
              <a:rPr lang="en-AU" sz="5600" dirty="0" err="1">
                <a:latin typeface="+mn-lt"/>
              </a:rPr>
              <a:t>dggs</a:t>
            </a:r>
            <a:r>
              <a:rPr lang="en-AU" sz="5600" dirty="0">
                <a:latin typeface="+mn-lt"/>
              </a:rPr>
              <a:t>/{</a:t>
            </a:r>
            <a:r>
              <a:rPr lang="en-AU" sz="5600" dirty="0" err="1">
                <a:latin typeface="+mn-lt"/>
              </a:rPr>
              <a:t>dggsId</a:t>
            </a:r>
            <a:r>
              <a:rPr lang="en-AU" sz="5600" dirty="0">
                <a:latin typeface="+mn-lt"/>
              </a:rPr>
              <a:t>}/features/collections/{</a:t>
            </a:r>
            <a:r>
              <a:rPr lang="en-AU" sz="5600" dirty="0" err="1">
                <a:latin typeface="+mn-lt"/>
              </a:rPr>
              <a:t>zoneId</a:t>
            </a:r>
            <a:r>
              <a:rPr lang="en-AU" sz="5600" dirty="0">
                <a:latin typeface="+mn-lt"/>
              </a:rPr>
              <a:t>}/items (zone polygons)</a:t>
            </a:r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CCCA7-526C-4569-A0C1-B84DE555C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buClrTx/>
            </a:pPr>
            <a:fld id="{0F9F7EA0-3F56-4C7E-9B2D-3423B3AF0281}" type="slidenum">
              <a:rPr lang="en-US" kern="1200">
                <a:solidFill>
                  <a:prstClr val="white">
                    <a:lumMod val="95000"/>
                  </a:prstClr>
                </a:solidFill>
                <a:ea typeface="+mn-ea"/>
                <a:cs typeface="+mn-cs"/>
              </a:rPr>
              <a:pPr defTabSz="685800">
                <a:buClrTx/>
              </a:pPr>
              <a:t>6</a:t>
            </a:fld>
            <a:endParaRPr lang="en-US" kern="1200" dirty="0">
              <a:solidFill>
                <a:prstClr val="white">
                  <a:lumMod val="9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F1D3-6B83-4420-B4CC-B48FBB5F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DGGS APIs – Tested  Constructs</a:t>
            </a:r>
          </a:p>
        </p:txBody>
      </p:sp>
    </p:spTree>
    <p:extLst>
      <p:ext uri="{BB962C8B-B14F-4D97-AF65-F5344CB8AC3E}">
        <p14:creationId xmlns:p14="http://schemas.microsoft.com/office/powerpoint/2010/main" val="4109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67782" y="41464"/>
            <a:ext cx="7886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buClr>
                <a:schemeClr val="dk1"/>
              </a:buClr>
              <a:buSzPts val="891"/>
            </a:pPr>
            <a:r>
              <a:rPr lang="en" sz="2800" dirty="0"/>
              <a:t>OGC API DGGS</a:t>
            </a:r>
            <a:endParaRPr sz="2790" dirty="0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167781" y="519078"/>
            <a:ext cx="8507867" cy="4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None/>
            </a:pPr>
            <a:r>
              <a:rPr lang="en" sz="1800" b="1" dirty="0">
                <a:solidFill>
                  <a:schemeClr val="dk1"/>
                </a:solidFill>
              </a:rPr>
              <a:t>OGC Abstract Specification 21 v 2.0 DGGS: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br>
              <a:rPr lang="en" sz="1800" dirty="0">
                <a:solidFill>
                  <a:schemeClr val="dk1"/>
                </a:solidFill>
                <a:uFill>
                  <a:noFill/>
                </a:uFill>
              </a:rPr>
            </a:br>
            <a:r>
              <a:rPr lang="en-NZ" sz="1400" u="sng" dirty="0">
                <a:solidFill>
                  <a:schemeClr val="hlink"/>
                </a:solidFill>
              </a:rPr>
              <a:t>https://github.com/opengeospatial/ogcapi-discrete-global-grid-systems/blob/master/20-040r3-OGC-AS21-DGGSv2.0-draft-19170-1-proof.pdf</a:t>
            </a:r>
            <a:r>
              <a:rPr lang="en-NZ" sz="1400" dirty="0">
                <a:solidFill>
                  <a:schemeClr val="dk1"/>
                </a:solidFill>
              </a:rPr>
              <a:t> c.f. section </a:t>
            </a:r>
            <a:r>
              <a:rPr lang="en-US" sz="1400" dirty="0">
                <a:solidFill>
                  <a:schemeClr val="dk1"/>
                </a:solidFill>
              </a:rPr>
              <a:t>8.3.3. Core Topological Query Functions module</a:t>
            </a:r>
          </a:p>
          <a:p>
            <a:pPr marL="7620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None/>
            </a:pPr>
            <a:r>
              <a:rPr lang="en-US" sz="1400" dirty="0">
                <a:solidFill>
                  <a:schemeClr val="dk1"/>
                </a:solidFill>
              </a:rPr>
              <a:t>Defines </a:t>
            </a:r>
            <a:r>
              <a:rPr lang="en-US" sz="1400" dirty="0" err="1">
                <a:solidFill>
                  <a:schemeClr val="dk1"/>
                </a:solidFill>
              </a:rPr>
              <a:t>ZoneQuery</a:t>
            </a:r>
            <a:r>
              <a:rPr lang="en-US" sz="1400" dirty="0">
                <a:solidFill>
                  <a:schemeClr val="dk1"/>
                </a:solidFill>
              </a:rPr>
              <a:t> operations which are redefined from Query2D and Query 3D ISO 19107:2019 Spatial Schema – these are DE9IM operations: within, crosses, union </a:t>
            </a:r>
            <a:r>
              <a:rPr lang="en-US" sz="1400" dirty="0" err="1">
                <a:solidFill>
                  <a:schemeClr val="dk1"/>
                </a:solidFill>
              </a:rPr>
              <a:t>etc</a:t>
            </a:r>
            <a:r>
              <a:rPr lang="en-US" sz="1400" dirty="0">
                <a:solidFill>
                  <a:schemeClr val="dk1"/>
                </a:solidFill>
              </a:rPr>
              <a:t> – and augmented by temporal and hierarchical topological operators.</a:t>
            </a:r>
          </a:p>
          <a:p>
            <a:pPr marL="7620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400"/>
              <a:buNone/>
            </a:pPr>
            <a:r>
              <a:rPr lang="en-US" sz="1400" dirty="0">
                <a:solidFill>
                  <a:schemeClr val="dk1"/>
                </a:solidFill>
              </a:rPr>
              <a:t>Three critical differences are introduced in </a:t>
            </a:r>
            <a:r>
              <a:rPr lang="en-US" sz="1400" dirty="0" err="1">
                <a:solidFill>
                  <a:schemeClr val="dk1"/>
                </a:solidFill>
              </a:rPr>
              <a:t>ZoneQuery</a:t>
            </a:r>
            <a:r>
              <a:rPr lang="en-US" sz="1400" dirty="0">
                <a:solidFill>
                  <a:schemeClr val="dk1"/>
                </a:solidFill>
              </a:rPr>
              <a:t>:</a:t>
            </a:r>
          </a:p>
          <a:p>
            <a:pPr marL="876300" lvl="1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400" dirty="0"/>
              <a:t>Geometries in </a:t>
            </a:r>
            <a:r>
              <a:rPr lang="en-US" sz="1400" dirty="0" err="1"/>
              <a:t>ZoneQuery</a:t>
            </a:r>
            <a:r>
              <a:rPr lang="en-US" sz="1400" dirty="0"/>
              <a:t> are represented by Zonal Identifiers, rather than by sets of coordinates in Query2D and Query3D,</a:t>
            </a:r>
          </a:p>
          <a:p>
            <a:pPr marL="876300" lvl="1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A single set of operations now cover 1D, 2D, 3D &amp; 4D topological queries, this is achieved through a </a:t>
            </a:r>
            <a:r>
              <a:rPr lang="en-US" sz="14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400" dirty="0">
                <a:solidFill>
                  <a:schemeClr val="dk1"/>
                </a:solidFill>
              </a:rPr>
              <a:t> parameter, which </a:t>
            </a:r>
            <a:r>
              <a:rPr lang="en-US" sz="1400" dirty="0"/>
              <a:t>constrains</a:t>
            </a:r>
            <a:r>
              <a:rPr lang="en-US" sz="1400" dirty="0">
                <a:solidFill>
                  <a:schemeClr val="dk1"/>
                </a:solidFill>
              </a:rPr>
              <a:t> the dimensionality of the operation.</a:t>
            </a:r>
          </a:p>
          <a:p>
            <a:pPr marL="876300" lvl="1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400" dirty="0"/>
              <a:t>The operations are all defined as topological comparisons between two individual zones, </a:t>
            </a:r>
            <a:br>
              <a:rPr lang="en-US" sz="1400" dirty="0"/>
            </a:br>
            <a:r>
              <a:rPr lang="en-US" sz="1400" dirty="0"/>
              <a:t>rather than two features. With DGGS all features are represented by lists of Zonal Identifiers. Features can be compared topologically by applying the zone level comparisons to </a:t>
            </a:r>
            <a:br>
              <a:rPr lang="en-US" sz="1400" dirty="0"/>
            </a:br>
            <a:r>
              <a:rPr lang="en-US" sz="1400" dirty="0"/>
              <a:t>members in the list.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104117" y="4909291"/>
            <a:ext cx="855900" cy="21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48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400" b="0" dirty="0"/>
              <a:t>DGGS – RS Navigator: topological functions on </a:t>
            </a:r>
            <a:r>
              <a:rPr lang="en-US" sz="2400" b="0" dirty="0" err="1"/>
              <a:t>ZoneID</a:t>
            </a:r>
            <a:r>
              <a:rPr lang="en-US" sz="2400" b="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69500-3955-4E8B-BB31-C08194269951}"/>
              </a:ext>
            </a:extLst>
          </p:cNvPr>
          <p:cNvSpPr/>
          <p:nvPr/>
        </p:nvSpPr>
        <p:spPr>
          <a:xfrm>
            <a:off x="355556" y="701687"/>
            <a:ext cx="868271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distance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002060"/>
                </a:solidFill>
                <a:latin typeface="Microsoft Sans Serif" panose="020B0604020202020204" pitchFamily="34" charset="0"/>
              </a:rPr>
              <a:t>: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endParaRPr lang="en-NZ" sz="5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685800"/>
            <a:r>
              <a:rPr lang="en-NZ" sz="105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&lt;&lt;query&gt;&gt;	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contains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002060"/>
                </a:solidFill>
                <a:latin typeface="Microsoft Sans Serif" panose="020B0604020202020204" pitchFamily="34" charset="0"/>
              </a:rPr>
              <a:t>: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crosses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002060"/>
                </a:solidFill>
                <a:latin typeface="Microsoft Sans Serif" panose="020B0604020202020204" pitchFamily="34" charset="0"/>
              </a:rPr>
              <a:t>: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lvl="2" defTabSz="685800"/>
            <a:r>
              <a:rPr lang="en-NZ" sz="105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		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disjoint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002060"/>
                </a:solidFill>
                <a:latin typeface="Microsoft Sans Serif" panose="020B0604020202020204" pitchFamily="34" charset="0"/>
              </a:rPr>
              <a:t>: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equals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		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intersects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:ZonalIdentifier,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overlaps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		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touches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within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		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withinDistance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7030A0"/>
                </a:solidFill>
                <a:latin typeface="Microsoft Sans Serif" panose="020B0604020202020204" pitchFamily="34" charset="0"/>
              </a:rPr>
              <a:t>dist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:Distance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b="1" dirty="0">
                <a:solidFill>
                  <a:srgbClr val="333333"/>
                </a:solidFill>
                <a:highlight>
                  <a:srgbClr val="E8F6EA"/>
                </a:highlight>
                <a:latin typeface="Bitstream Vera Serif" panose="02060603050605020204" pitchFamily="18" charset="0"/>
              </a:rPr>
              <a:t>		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parentOf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:Boolean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		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childOf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   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:Boolean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[4])</a:t>
            </a:r>
          </a:p>
          <a:p>
            <a:pPr defTabSz="685800"/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		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siblingOf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:ZonalIdentifier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:Boolean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:DirectPosition</a:t>
            </a:r>
            <a:r>
              <a:rPr lang="en-NZ" sz="1050" dirty="0">
                <a:solidFill>
                  <a:srgbClr val="333333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[4])</a:t>
            </a:r>
          </a:p>
          <a:p>
            <a:pPr lvl="0" defTabSz="685800"/>
            <a:r>
              <a:rPr lang="en-NZ" sz="1050" b="1" dirty="0">
                <a:highlight>
                  <a:srgbClr val="ABF3FB"/>
                </a:highlight>
              </a:rPr>
              <a:t>&lt;&lt;query&gt;&gt; (1D)	</a:t>
            </a:r>
            <a:r>
              <a:rPr lang="en-NZ" sz="1050" dirty="0" err="1">
                <a:highlight>
                  <a:srgbClr val="ABF3FB"/>
                </a:highlight>
              </a:rPr>
              <a:t>relativePosition</a:t>
            </a:r>
            <a:r>
              <a:rPr lang="en-NZ" sz="1050" dirty="0">
                <a:highlight>
                  <a:srgbClr val="ABF3FB"/>
                </a:highlight>
              </a:rPr>
              <a:t>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highlight>
                  <a:srgbClr val="ABF3FB"/>
                </a:highlight>
              </a:rPr>
              <a:t>:ZonalIdentifier</a:t>
            </a:r>
            <a:r>
              <a:rPr lang="en-NZ" sz="1050" dirty="0">
                <a:highlight>
                  <a:srgbClr val="ABF3FB"/>
                </a:highlight>
              </a:rPr>
              <a:t>,</a:t>
            </a:r>
            <a:r>
              <a:rPr lang="en-NZ" sz="1050" dirty="0">
                <a:solidFill>
                  <a:srgbClr val="00B050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 </a:t>
            </a:r>
            <a:r>
              <a:rPr lang="en-NZ" sz="1050" dirty="0" err="1">
                <a:solidFill>
                  <a:srgbClr val="00B050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highlight>
                  <a:srgbClr val="ABF3FB"/>
                </a:highlight>
              </a:rPr>
              <a:t>:DirectPosition</a:t>
            </a:r>
            <a:r>
              <a:rPr lang="en-NZ" sz="1050" dirty="0">
                <a:highlight>
                  <a:srgbClr val="ABF3FB"/>
                </a:highlight>
              </a:rPr>
              <a:t>[4])</a:t>
            </a:r>
          </a:p>
          <a:p>
            <a:pPr defTabSz="685800"/>
            <a:endParaRPr lang="en-NZ" sz="500" dirty="0">
              <a:solidFill>
                <a:srgbClr val="FF0000"/>
              </a:solidFill>
            </a:endParaRPr>
          </a:p>
          <a:p>
            <a:pPr defTabSz="685800"/>
            <a:r>
              <a:rPr lang="en-NZ" sz="1050" b="1" dirty="0"/>
              <a:t>&lt;&lt;reference&gt;&gt;	</a:t>
            </a:r>
            <a:r>
              <a:rPr lang="en-NZ" sz="1050" dirty="0"/>
              <a:t>relate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</a:t>
            </a:r>
            <a:r>
              <a:rPr lang="en-NZ" sz="1050" dirty="0"/>
              <a:t>,     </a:t>
            </a:r>
            <a:r>
              <a:rPr lang="en-NZ" sz="1050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en-NZ" sz="1050" dirty="0" err="1"/>
              <a:t>:CharacterString</a:t>
            </a:r>
            <a:r>
              <a:rPr lang="en-NZ" sz="1050" dirty="0"/>
              <a:t>,   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b="1" dirty="0">
                <a:highlight>
                  <a:srgbClr val="ABF3FB"/>
                </a:highlight>
              </a:rPr>
              <a:t>&lt;&lt;reference&gt;&gt;</a:t>
            </a:r>
            <a:r>
              <a:rPr lang="en-NZ" sz="1050" dirty="0">
                <a:highlight>
                  <a:srgbClr val="ABF3FB"/>
                </a:highlight>
              </a:rPr>
              <a:t> (1D)</a:t>
            </a:r>
            <a:r>
              <a:rPr lang="en-NZ" sz="1050" b="1" dirty="0">
                <a:highlight>
                  <a:srgbClr val="ABF3FB"/>
                </a:highlight>
              </a:rPr>
              <a:t>	</a:t>
            </a:r>
            <a:r>
              <a:rPr lang="en-NZ" sz="1050" dirty="0" err="1">
                <a:highlight>
                  <a:srgbClr val="ABF3FB"/>
                </a:highlight>
              </a:rPr>
              <a:t>relatePosition</a:t>
            </a:r>
            <a:r>
              <a:rPr lang="en-NZ" sz="1050" dirty="0">
                <a:highlight>
                  <a:srgbClr val="ABF3FB"/>
                </a:highlight>
              </a:rPr>
              <a:t>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another</a:t>
            </a:r>
            <a:r>
              <a:rPr lang="en-NZ" sz="1050" dirty="0" err="1">
                <a:highlight>
                  <a:srgbClr val="ABF3FB"/>
                </a:highlight>
              </a:rPr>
              <a:t>:ZonalIdentifier</a:t>
            </a:r>
            <a:r>
              <a:rPr lang="en-NZ" sz="1050" dirty="0">
                <a:highlight>
                  <a:srgbClr val="ABF3FB"/>
                </a:highlight>
              </a:rPr>
              <a:t>,  </a:t>
            </a:r>
            <a:r>
              <a:rPr lang="en-NZ" sz="1050" dirty="0" err="1">
                <a:solidFill>
                  <a:schemeClr val="accent2">
                    <a:lumMod val="75000"/>
                  </a:schemeClr>
                </a:solidFill>
                <a:highlight>
                  <a:srgbClr val="ABF3FB"/>
                </a:highlight>
              </a:rPr>
              <a:t>relate</a:t>
            </a:r>
            <a:r>
              <a:rPr lang="en-NZ" sz="1050" dirty="0" err="1">
                <a:highlight>
                  <a:srgbClr val="ABF3FB"/>
                </a:highlight>
              </a:rPr>
              <a:t>:RelativePosition</a:t>
            </a:r>
            <a:r>
              <a:rPr lang="en-NZ" sz="1050" dirty="0">
                <a:highlight>
                  <a:srgbClr val="ABF3FB"/>
                </a:highlight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ABF3FB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highlight>
                  <a:srgbClr val="ABF3FB"/>
                </a:highlight>
              </a:rPr>
              <a:t>:DirectPosition</a:t>
            </a:r>
            <a:r>
              <a:rPr lang="en-NZ" sz="1050" dirty="0">
                <a:highlight>
                  <a:srgbClr val="ABF3FB"/>
                </a:highlight>
              </a:rPr>
              <a:t>[4])</a:t>
            </a:r>
            <a:endParaRPr lang="en-NZ" sz="1050" b="1" dirty="0">
              <a:highlight>
                <a:srgbClr val="ABF3FB"/>
              </a:highlight>
            </a:endParaRPr>
          </a:p>
          <a:p>
            <a:pPr defTabSz="685800"/>
            <a:endParaRPr lang="en-NZ" sz="5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685800"/>
            <a:r>
              <a:rPr lang="en-NZ" sz="1050" b="1" dirty="0"/>
              <a:t>&lt;&lt;set&gt;&gt;		</a:t>
            </a:r>
            <a:r>
              <a:rPr lang="en-NZ" sz="1050" dirty="0"/>
              <a:t>buffer (</a:t>
            </a:r>
            <a:r>
              <a:rPr lang="en-NZ" sz="1050" dirty="0" err="1">
                <a:solidFill>
                  <a:srgbClr val="7030A0"/>
                </a:solidFill>
              </a:rPr>
              <a:t>dist</a:t>
            </a:r>
            <a:r>
              <a:rPr lang="en-NZ" sz="1050" dirty="0" err="1"/>
              <a:t>:Distance</a:t>
            </a:r>
            <a:r>
              <a:rPr lang="en-NZ" sz="1050" dirty="0"/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/>
              <a:t>		difference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</a:t>
            </a:r>
            <a:r>
              <a:rPr lang="en-NZ" sz="1050" dirty="0"/>
              <a:t>,      </a:t>
            </a:r>
            <a:r>
              <a:rPr lang="en-NZ" sz="1050" dirty="0" err="1">
                <a:solidFill>
                  <a:srgbClr val="FF0000"/>
                </a:solidFill>
              </a:rPr>
              <a:t>rangeRefine</a:t>
            </a:r>
            <a:r>
              <a:rPr lang="en-NZ" sz="1050" dirty="0" err="1"/>
              <a:t>:refinementLevelRange</a:t>
            </a:r>
            <a:r>
              <a:rPr lang="en-NZ" sz="1050" dirty="0"/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/>
              <a:t>		intersection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</a:t>
            </a:r>
            <a:r>
              <a:rPr lang="en-NZ" sz="1050" dirty="0"/>
              <a:t>,    </a:t>
            </a:r>
            <a:r>
              <a:rPr lang="en-NZ" sz="1050" dirty="0" err="1">
                <a:solidFill>
                  <a:srgbClr val="FF0000"/>
                </a:solidFill>
              </a:rPr>
              <a:t>rangeRefine</a:t>
            </a:r>
            <a:r>
              <a:rPr lang="en-NZ" sz="1050" dirty="0" err="1"/>
              <a:t>:refinementLevelRange</a:t>
            </a:r>
            <a:r>
              <a:rPr lang="en-NZ" sz="1050" dirty="0"/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/>
              <a:t>		</a:t>
            </a:r>
            <a:r>
              <a:rPr lang="en-NZ" sz="1050" dirty="0" err="1"/>
              <a:t>symDifference</a:t>
            </a:r>
            <a:r>
              <a:rPr lang="en-NZ" sz="1050" dirty="0"/>
              <a:t>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</a:t>
            </a:r>
            <a:r>
              <a:rPr lang="en-NZ" sz="1050" dirty="0"/>
              <a:t>, </a:t>
            </a:r>
            <a:r>
              <a:rPr lang="en-NZ" sz="1050" dirty="0" err="1">
                <a:solidFill>
                  <a:srgbClr val="FF0000"/>
                </a:solidFill>
              </a:rPr>
              <a:t>rangeRefine</a:t>
            </a:r>
            <a:r>
              <a:rPr lang="en-NZ" sz="1050" dirty="0" err="1"/>
              <a:t>:refinementLevelRange</a:t>
            </a:r>
            <a:r>
              <a:rPr lang="en-NZ" sz="1050" dirty="0"/>
              <a:t>,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/>
              <a:t>		union (</a:t>
            </a:r>
            <a:r>
              <a:rPr lang="en-NZ" sz="105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050" dirty="0" err="1"/>
              <a:t>:ZonalIdentifier</a:t>
            </a:r>
            <a:r>
              <a:rPr lang="en-NZ" sz="1050" dirty="0"/>
              <a:t>,              </a:t>
            </a:r>
            <a:r>
              <a:rPr lang="en-NZ" sz="1050" dirty="0" err="1">
                <a:solidFill>
                  <a:srgbClr val="FF0000"/>
                </a:solidFill>
              </a:rPr>
              <a:t>rangeRefine</a:t>
            </a:r>
            <a:r>
              <a:rPr lang="en-NZ" sz="1050" dirty="0" err="1"/>
              <a:t>:refinementLevelRange</a:t>
            </a:r>
            <a:r>
              <a:rPr lang="en-NZ" sz="1050" dirty="0"/>
              <a:t>,  </a:t>
            </a:r>
            <a:r>
              <a:rPr lang="en-NZ" sz="105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050" dirty="0" err="1"/>
              <a:t>:DirectPosition</a:t>
            </a:r>
            <a:r>
              <a:rPr lang="en-NZ" sz="1050" dirty="0"/>
              <a:t>[4])</a:t>
            </a:r>
          </a:p>
          <a:p>
            <a:pPr defTabSz="685800"/>
            <a:r>
              <a:rPr lang="en-NZ" sz="1050" dirty="0">
                <a:highlight>
                  <a:srgbClr val="E8F6EA"/>
                </a:highlight>
              </a:rPr>
              <a:t>		parent (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highlight>
                  <a:srgbClr val="E8F6EA"/>
                </a:highlight>
              </a:rPr>
              <a:t>:Boolean</a:t>
            </a:r>
            <a:r>
              <a:rPr lang="en-NZ" sz="1050" dirty="0">
                <a:highlight>
                  <a:srgbClr val="E8F6EA"/>
                </a:highlight>
              </a:rPr>
              <a:t>, </a:t>
            </a:r>
            <a:r>
              <a:rPr lang="en-NZ" sz="1050" dirty="0" err="1">
                <a:solidFill>
                  <a:srgbClr val="FF0000"/>
                </a:solidFill>
                <a:highlight>
                  <a:srgbClr val="E8F6EA"/>
                </a:highlight>
              </a:rPr>
              <a:t>levels</a:t>
            </a:r>
            <a:r>
              <a:rPr lang="en-NZ" sz="1050" dirty="0" err="1">
                <a:highlight>
                  <a:srgbClr val="E8F6EA"/>
                </a:highlight>
              </a:rPr>
              <a:t>:Integer</a:t>
            </a:r>
            <a:r>
              <a:rPr lang="en-NZ" sz="1050" dirty="0">
                <a:highlight>
                  <a:srgbClr val="E8F6EA"/>
                </a:highlight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highlight>
                  <a:srgbClr val="E8F6EA"/>
                </a:highlight>
              </a:rPr>
              <a:t>:DirectPosition</a:t>
            </a:r>
            <a:r>
              <a:rPr lang="en-NZ" sz="1050" dirty="0">
                <a:highlight>
                  <a:srgbClr val="E8F6EA"/>
                </a:highlight>
              </a:rPr>
              <a:t>[4])</a:t>
            </a:r>
          </a:p>
          <a:p>
            <a:pPr defTabSz="685800"/>
            <a:r>
              <a:rPr lang="en-US" sz="1050" dirty="0">
                <a:highlight>
                  <a:srgbClr val="E8F6EA"/>
                </a:highlight>
              </a:rPr>
              <a:t>		child (</a:t>
            </a:r>
            <a:r>
              <a:rPr lang="en-US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US" sz="1050" dirty="0" err="1">
                <a:highlight>
                  <a:srgbClr val="E8F6EA"/>
                </a:highlight>
              </a:rPr>
              <a:t>:Boolean</a:t>
            </a:r>
            <a:r>
              <a:rPr lang="en-US" sz="1050" dirty="0">
                <a:highlight>
                  <a:srgbClr val="E8F6EA"/>
                </a:highlight>
              </a:rPr>
              <a:t>,    </a:t>
            </a:r>
            <a:r>
              <a:rPr lang="en-US" sz="1050" dirty="0" err="1">
                <a:solidFill>
                  <a:srgbClr val="FF0000"/>
                </a:solidFill>
                <a:highlight>
                  <a:srgbClr val="E8F6EA"/>
                </a:highlight>
              </a:rPr>
              <a:t>levels</a:t>
            </a:r>
            <a:r>
              <a:rPr lang="en-US" sz="1050" dirty="0" err="1">
                <a:highlight>
                  <a:srgbClr val="E8F6EA"/>
                </a:highlight>
              </a:rPr>
              <a:t>:Integer</a:t>
            </a:r>
            <a:r>
              <a:rPr lang="en-US" sz="1050" dirty="0">
                <a:highlight>
                  <a:srgbClr val="E8F6EA"/>
                </a:highlight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highlight>
                  <a:srgbClr val="E8F6EA"/>
                </a:highlight>
              </a:rPr>
              <a:t>:DirectPosition</a:t>
            </a:r>
            <a:r>
              <a:rPr lang="en-NZ" sz="1050" dirty="0">
                <a:highlight>
                  <a:srgbClr val="E8F6EA"/>
                </a:highlight>
              </a:rPr>
              <a:t>[4])</a:t>
            </a:r>
          </a:p>
          <a:p>
            <a:pPr defTabSz="685800"/>
            <a:r>
              <a:rPr lang="en-NZ" sz="1050" dirty="0">
                <a:highlight>
                  <a:srgbClr val="E8F6EA"/>
                </a:highlight>
              </a:rPr>
              <a:t>		sibling (</a:t>
            </a:r>
            <a:r>
              <a:rPr lang="en-NZ" sz="1050" dirty="0" err="1">
                <a:solidFill>
                  <a:srgbClr val="FFC00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inheritID</a:t>
            </a:r>
            <a:r>
              <a:rPr lang="en-NZ" sz="1050" dirty="0" err="1">
                <a:highlight>
                  <a:srgbClr val="E8F6EA"/>
                </a:highlight>
              </a:rPr>
              <a:t>:Boolean</a:t>
            </a:r>
            <a:r>
              <a:rPr lang="en-NZ" sz="1050" dirty="0">
                <a:highlight>
                  <a:srgbClr val="E8F6EA"/>
                </a:highlight>
              </a:rPr>
              <a:t>, </a:t>
            </a:r>
            <a:r>
              <a:rPr lang="en-NZ" sz="1050" dirty="0" err="1">
                <a:solidFill>
                  <a:srgbClr val="FF0000"/>
                </a:solidFill>
                <a:highlight>
                  <a:srgbClr val="E8F6EA"/>
                </a:highlight>
              </a:rPr>
              <a:t>levels</a:t>
            </a:r>
            <a:r>
              <a:rPr lang="en-NZ" sz="1050" dirty="0" err="1">
                <a:highlight>
                  <a:srgbClr val="E8F6EA"/>
                </a:highlight>
              </a:rPr>
              <a:t>:Integer</a:t>
            </a:r>
            <a:r>
              <a:rPr lang="en-NZ" sz="1050" dirty="0">
                <a:highlight>
                  <a:srgbClr val="E8F6EA"/>
                </a:highlight>
              </a:rPr>
              <a:t>,  </a:t>
            </a:r>
            <a:r>
              <a:rPr lang="en-NZ" sz="1050" dirty="0" err="1">
                <a:solidFill>
                  <a:srgbClr val="00B050"/>
                </a:solidFill>
                <a:highlight>
                  <a:srgbClr val="E8F6EA"/>
                </a:highlight>
                <a:latin typeface="Microsoft Sans Serif" panose="020B0604020202020204" pitchFamily="34" charset="0"/>
              </a:rPr>
              <a:t>projectTo</a:t>
            </a:r>
            <a:r>
              <a:rPr lang="en-NZ" sz="1050" dirty="0" err="1">
                <a:highlight>
                  <a:srgbClr val="E8F6EA"/>
                </a:highlight>
              </a:rPr>
              <a:t>:DirectPosition</a:t>
            </a:r>
            <a:r>
              <a:rPr lang="en-NZ" sz="1050" dirty="0">
                <a:highlight>
                  <a:srgbClr val="E8F6EA"/>
                </a:highlight>
              </a:rPr>
              <a:t>[4])</a:t>
            </a:r>
          </a:p>
        </p:txBody>
      </p:sp>
    </p:spTree>
    <p:extLst>
      <p:ext uri="{BB962C8B-B14F-4D97-AF65-F5344CB8AC3E}">
        <p14:creationId xmlns:p14="http://schemas.microsoft.com/office/powerpoint/2010/main" val="14692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B1BAE-4D1D-4E41-8574-1C0A7A85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" y="23878"/>
            <a:ext cx="7537580" cy="574212"/>
          </a:xfrm>
        </p:spPr>
        <p:txBody>
          <a:bodyPr>
            <a:noAutofit/>
          </a:bodyPr>
          <a:lstStyle/>
          <a:p>
            <a:r>
              <a:rPr lang="en-US" sz="2000" b="0" dirty="0"/>
              <a:t>DGGS – RS Navigator: topological function parameters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69500-3955-4E8B-BB31-C08194269951}"/>
              </a:ext>
            </a:extLst>
          </p:cNvPr>
          <p:cNvSpPr/>
          <p:nvPr/>
        </p:nvSpPr>
        <p:spPr>
          <a:xfrm>
            <a:off x="239811" y="854849"/>
            <a:ext cx="8827633" cy="4270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00205F">
                    <a:lumMod val="50000"/>
                    <a:lumOff val="50000"/>
                  </a:srgbClr>
                </a:solidFill>
                <a:latin typeface="Microsoft Sans Serif" panose="020B0604020202020204" pitchFamily="34" charset="0"/>
              </a:rPr>
              <a:t>another</a:t>
            </a:r>
            <a:r>
              <a:rPr lang="en-NZ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:ZonalIdentifier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Specifies the target region for the query. In zonal query a zone's identifier provides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(Mandatory)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suﬀicient description of its topology. </a:t>
            </a:r>
            <a:r>
              <a:rPr lang="en-US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ZonalIdentifier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takes the place of the geometry data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used in Query2D and Query3D for both the source and the target.</a:t>
            </a:r>
          </a:p>
          <a:p>
            <a:pPr defTabSz="360000">
              <a:tabLst>
                <a:tab pos="360000" algn="l"/>
              </a:tabLst>
            </a:pPr>
            <a:endParaRPr lang="en-NZ" sz="120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NZ" sz="1200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:DirectPosition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[4]</a:t>
            </a:r>
            <a:r>
              <a:rPr lang="en-NZ" sz="1200" b="1" dirty="0">
                <a:solidFill>
                  <a:srgbClr val="333333"/>
                </a:solidFill>
                <a:latin typeface="Bitstream Vera Serif" panose="02060603050605020204" pitchFamily="18" charset="0"/>
              </a:rPr>
              <a:t>			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specifies an optional reference direction, surface or volume for an operation.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(Optional, default:</a:t>
            </a:r>
            <a:r>
              <a:rPr lang="en-NZ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(1,1,1,1) </a:t>
            </a:r>
            <a:r>
              <a:rPr lang="en-NZ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)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Allowed values for each direction are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{0,1,n}.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</a:t>
            </a:r>
            <a:r>
              <a:rPr lang="en-NZ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takes one of three forms: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1D:	In its one-dimensional form for specifying a reference direction, 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only one direction has a value of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.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For example,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(0,0,0,1)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projects to the temporal axis, and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(0,0,1,0)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projects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to the vertical axis. Only the 1D form is supported by </a:t>
            </a:r>
            <a:r>
              <a:rPr lang="en-US" sz="1200" i="1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relativePosition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and 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</a:t>
            </a:r>
            <a:r>
              <a:rPr lang="en-US" sz="1200" i="1" dirty="0" err="1">
                <a:solidFill>
                  <a:srgbClr val="333333"/>
                </a:solidFill>
                <a:latin typeface="Microsoft Sans Serif" panose="020B0604020202020204" pitchFamily="34" charset="0"/>
              </a:rPr>
              <a:t>relatePosition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, default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(0,0,0,1).</a:t>
            </a:r>
            <a:endParaRPr lang="en-NZ" sz="1100" kern="1000" spc="-5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2D:	In its two-dimensional form for specifying a reference surface, two directions have a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value of 1.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For example, a surface at height n is specified by a </a:t>
            </a:r>
            <a:r>
              <a:rPr lang="en-US" sz="1200" dirty="0" err="1">
                <a:solidFill>
                  <a:srgbClr val="00B050"/>
                </a:solidFill>
                <a:latin typeface="Microsoft Sans Serif" panose="020B0604020202020204" pitchFamily="34" charset="0"/>
              </a:rPr>
              <a:t>projectTo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value of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(1,1,n,0) 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representing the vector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[(0,0,n,0),(1,1,n,0)].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3D:	In its three-dimensional form for specifying a reference volume, three directions have</a:t>
            </a:r>
          </a:p>
          <a:p>
            <a:pPr defTabSz="360000">
              <a:tabLst>
                <a:tab pos="360000" algn="l"/>
              </a:tabLst>
            </a:pP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 								a value of 1.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								For example,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(1,1,1,0)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projects to a spatial volume without reference to time, </a:t>
            </a:r>
            <a:b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</a:br>
            <a:r>
              <a:rPr lang="en-NZ" sz="1200" dirty="0">
                <a:solidFill>
                  <a:srgbClr val="00B050"/>
                </a:solidFill>
                <a:latin typeface="Microsoft Sans Serif" panose="020B0604020202020204" pitchFamily="34" charset="0"/>
              </a:rPr>
              <a:t>								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and </a:t>
            </a:r>
            <a:r>
              <a:rPr lang="en-US" sz="1100" kern="1000" spc="-50" dirty="0">
                <a:solidFill>
                  <a:srgbClr val="333333"/>
                </a:solidFill>
                <a:latin typeface="Lucida Console" panose="020B0609040504020204" pitchFamily="49" charset="0"/>
              </a:rPr>
              <a:t>(1,1,n,1) </a:t>
            </a:r>
            <a:r>
              <a:rPr lang="en-US" sz="1200" dirty="0">
                <a:solidFill>
                  <a:srgbClr val="333333"/>
                </a:solidFill>
                <a:latin typeface="Microsoft Sans Serif" panose="020B0604020202020204" pitchFamily="34" charset="0"/>
              </a:rPr>
              <a:t>projects to a surface spanning all time at height n.</a:t>
            </a:r>
          </a:p>
          <a:p>
            <a:pPr defTabSz="360000">
              <a:tabLst>
                <a:tab pos="360000" algn="l"/>
              </a:tabLst>
            </a:pPr>
            <a:endParaRPr lang="en-US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  <a:p>
            <a:pPr defTabSz="360000">
              <a:tabLst>
                <a:tab pos="360000" algn="l"/>
              </a:tabLst>
            </a:pPr>
            <a:endParaRPr lang="en-NZ" sz="1050" dirty="0">
              <a:solidFill>
                <a:srgbClr val="333333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346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Slides">
  <a:themeElements>
    <a:clrScheme name="Ingo_1">
      <a:dk1>
        <a:srgbClr val="00205F"/>
      </a:dk1>
      <a:lt1>
        <a:srgbClr val="FFFFFF"/>
      </a:lt1>
      <a:dk2>
        <a:srgbClr val="44546A"/>
      </a:dk2>
      <a:lt2>
        <a:srgbClr val="E7E6E6"/>
      </a:lt2>
      <a:accent1>
        <a:srgbClr val="0BAEBD"/>
      </a:accent1>
      <a:accent2>
        <a:srgbClr val="A8B326"/>
      </a:accent2>
      <a:accent3>
        <a:srgbClr val="234367"/>
      </a:accent3>
      <a:accent4>
        <a:srgbClr val="0A818B"/>
      </a:accent4>
      <a:accent5>
        <a:srgbClr val="FDFEFD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3461</Words>
  <Application>Microsoft Office PowerPoint</Application>
  <PresentationFormat>On-screen Show (16:9)</PresentationFormat>
  <Paragraphs>262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Microsoft Sans Serif</vt:lpstr>
      <vt:lpstr>Times New Roman</vt:lpstr>
      <vt:lpstr>Arial</vt:lpstr>
      <vt:lpstr>Bitstream Vera Serif</vt:lpstr>
      <vt:lpstr>Lucida Console</vt:lpstr>
      <vt:lpstr>Lato</vt:lpstr>
      <vt:lpstr>Calibri</vt:lpstr>
      <vt:lpstr>Simple Dark</vt:lpstr>
      <vt:lpstr>Title Slide</vt:lpstr>
      <vt:lpstr>1_Custom Design</vt:lpstr>
      <vt:lpstr>Content_Slides</vt:lpstr>
      <vt:lpstr>2_Custom Design</vt:lpstr>
      <vt:lpstr>PowerPoint Presentation</vt:lpstr>
      <vt:lpstr>DGGS APIs – Tested  Constructs</vt:lpstr>
      <vt:lpstr>DGGS APIs – Tested  Constructs</vt:lpstr>
      <vt:lpstr>DGGS APIs – Tested  Constructs</vt:lpstr>
      <vt:lpstr>DGGS APIs – Tested  Constructs</vt:lpstr>
      <vt:lpstr>DGGS APIs – Tested  Constructs</vt:lpstr>
      <vt:lpstr>OGC API DGGS</vt:lpstr>
      <vt:lpstr>DGGS – RS Navigator: topological functions on ZoneID </vt:lpstr>
      <vt:lpstr>DGGS – RS Navigator: topological function parameters</vt:lpstr>
      <vt:lpstr>DGGS – RS Navigator: topological functions parameters (cont)</vt:lpstr>
      <vt:lpstr>PowerPoint Presentation</vt:lpstr>
      <vt:lpstr>OGC API DGGS</vt:lpstr>
      <vt:lpstr>OGC API DGGS: Dev Resources</vt:lpstr>
      <vt:lpstr>Requirements</vt:lpstr>
      <vt:lpstr>OGC API – DGGS DE9IM &lt;&lt;query&gt;&gt; operations in YAML</vt:lpstr>
      <vt:lpstr>OGC API DGGS &lt;&lt;query&gt;&gt; </vt:lpstr>
      <vt:lpstr>DGGS – RS Navigator: topological function parameters</vt:lpstr>
      <vt:lpstr>DGGS – RS Navigator: topological functions parameters (cont)</vt:lpstr>
      <vt:lpstr>DGGS – RS Navigator: topological functions parameters (cont)</vt:lpstr>
      <vt:lpstr>OGC API – DGGS DE9IM &lt;&lt;query&gt;&gt; operations in YAML</vt:lpstr>
      <vt:lpstr>OGC API DGGS &lt;&lt;query&gt;&gt; </vt:lpstr>
      <vt:lpstr>OGC API – DGGS DE9IM &lt;&lt;query&gt;&gt; operations in YAML</vt:lpstr>
      <vt:lpstr>OGC API – DGGS DE9IM &lt;&lt;query&gt;&gt; operations in YAML</vt:lpstr>
      <vt:lpstr>OGC API – DGGS DE9IM &lt;&lt;query&gt;&gt; operations in YAML</vt:lpstr>
      <vt:lpstr>OGC API DGGS &lt;&lt;set&gt;&gt;</vt:lpstr>
      <vt:lpstr>OGC API – DGGS DE9IM &lt;&lt;set&gt;&gt; operations in YAML</vt:lpstr>
      <vt:lpstr>OGC API – DGGS DE9IM &lt;&lt;set&gt;&gt; operations in YAML</vt:lpstr>
      <vt:lpstr>OGC API – DGGS DE9IM &lt;&lt;set&gt;&gt; operations in YAML</vt:lpstr>
      <vt:lpstr>OGC API DGGS &lt;&lt;reference&gt;&gt; etc</vt:lpstr>
      <vt:lpstr>OGC API – DGGS DE9IM &lt;&lt;reference&gt;&gt; and other operations in YAML</vt:lpstr>
      <vt:lpstr>OGC API – DGGS DE9IM &lt;&lt;reference&gt;&gt; operations in YAML</vt:lpstr>
      <vt:lpstr>OGC API – DGGS DE9IM &lt;&lt;reference&gt;&gt; operations in YAML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 Gibb</dc:creator>
  <cp:lastModifiedBy>Robert Gibb</cp:lastModifiedBy>
  <cp:revision>55</cp:revision>
  <dcterms:modified xsi:type="dcterms:W3CDTF">2021-06-16T08:56:15Z</dcterms:modified>
</cp:coreProperties>
</file>