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  <p:sldMasterId id="2147483667" r:id="rId3"/>
    <p:sldMasterId id="2147483668" r:id="rId4"/>
  </p:sldMasterIdLst>
  <p:notesMasterIdLst>
    <p:notesMasterId r:id="rId26"/>
  </p:notesMasterIdLst>
  <p:sldIdLst>
    <p:sldId id="256" r:id="rId5"/>
    <p:sldId id="3099" r:id="rId6"/>
    <p:sldId id="3095" r:id="rId7"/>
    <p:sldId id="3096" r:id="rId8"/>
    <p:sldId id="3097" r:id="rId9"/>
    <p:sldId id="3081" r:id="rId10"/>
    <p:sldId id="3100" r:id="rId11"/>
    <p:sldId id="3098" r:id="rId12"/>
    <p:sldId id="257" r:id="rId13"/>
    <p:sldId id="258" r:id="rId14"/>
    <p:sldId id="259" r:id="rId15"/>
    <p:sldId id="263" r:id="rId16"/>
    <p:sldId id="285" r:id="rId17"/>
    <p:sldId id="271" r:id="rId18"/>
    <p:sldId id="286" r:id="rId19"/>
    <p:sldId id="277" r:id="rId20"/>
    <p:sldId id="287" r:id="rId21"/>
    <p:sldId id="291" r:id="rId22"/>
    <p:sldId id="289" r:id="rId23"/>
    <p:sldId id="290" r:id="rId24"/>
    <p:sldId id="292" r:id="rId25"/>
  </p:sldIdLst>
  <p:sldSz cx="9144000" cy="5143500" type="screen16x9"/>
  <p:notesSz cx="6858000" cy="9144000"/>
  <p:embeddedFontLst>
    <p:embeddedFont>
      <p:font typeface="Bitstream Vera Serif" panose="02060603050605020204" pitchFamily="18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Microsoft Sans Serif" panose="020B0604020202020204" pitchFamily="3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4" d="100"/>
          <a:sy n="174" d="100"/>
        </p:scale>
        <p:origin x="150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c560744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c8c5607445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c8c5607445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8254a7f8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c98254a7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353dab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353dab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289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9353dab5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9353dab5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233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9353dab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9353dab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52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4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888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94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7118f82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c87118f8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547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7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28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97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8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76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c560744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c8c5607445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c8c5607445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49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c5607445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c8c5607445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7118f82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c87118f8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Master">
  <p:cSld name="Content Mast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86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6291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>
            <a:spLocks noGrp="1"/>
          </p:cNvSpPr>
          <p:nvPr>
            <p:ph type="pic" idx="2"/>
          </p:nvPr>
        </p:nvSpPr>
        <p:spPr>
          <a:xfrm>
            <a:off x="4744463" y="876847"/>
            <a:ext cx="413306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6286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descr="A close up of a sign&#10;&#10;Description automatically generated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8958" y="4581911"/>
            <a:ext cx="327380" cy="32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descr="A picture containing shirt&#10;&#10;Description automatically generated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6787" y="4517165"/>
            <a:ext cx="448512" cy="44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127-70B6-421D-B429-40E42E27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753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685800" lvl="1" indent="-2857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028700" lvl="2" indent="-2667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057400" lvl="5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665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1_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CF7CF8-8E35-594A-922D-4CAC4D755C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59721"/>
            <a:ext cx="9144000" cy="283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4C60A-B06D-FC48-97F8-EBD043060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8090"/>
          </a:xfrm>
          <a:prstGeom prst="rect">
            <a:avLst/>
          </a:prstGeom>
        </p:spPr>
      </p:pic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49083" y="23878"/>
            <a:ext cx="8911003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27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72;p21">
            <a:extLst>
              <a:ext uri="{FF2B5EF4-FFF2-40B4-BE49-F238E27FC236}">
                <a16:creationId xmlns:a16="http://schemas.microsoft.com/office/drawing/2014/main" id="{F1771293-F21C-0547-9DEC-46FFA3A9A4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ogc.org | </a:t>
            </a: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10" name="Google Shape;38;p14">
            <a:extLst>
              <a:ext uri="{FF2B5EF4-FFF2-40B4-BE49-F238E27FC236}">
                <a16:creationId xmlns:a16="http://schemas.microsoft.com/office/drawing/2014/main" id="{3F69E2A0-3A46-BD46-9F89-6556CCD97B50}"/>
              </a:ext>
            </a:extLst>
          </p:cNvPr>
          <p:cNvSpPr txBox="1"/>
          <p:nvPr userDrawn="1"/>
        </p:nvSpPr>
        <p:spPr>
          <a:xfrm>
            <a:off x="7931386" y="23878"/>
            <a:ext cx="10721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334317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4778032" cy="487294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 descr="A picture containing person, man, using, water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 flipH="1">
            <a:off x="4778032" y="0"/>
            <a:ext cx="4365968" cy="487294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968203" y="3376843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sng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400" b="0" i="0" u="none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indable</a:t>
            </a:r>
            <a:endParaRPr sz="1100"/>
          </a:p>
        </p:txBody>
      </p:sp>
      <p:sp>
        <p:nvSpPr>
          <p:cNvPr id="54" name="Google Shape;54;p13"/>
          <p:cNvSpPr txBox="1"/>
          <p:nvPr/>
        </p:nvSpPr>
        <p:spPr>
          <a:xfrm>
            <a:off x="7377154" y="4243351"/>
            <a:ext cx="142287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469400" y="334000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17430" y="334940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3628" y="391524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331454" y="3916972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 descr="A picture containing drawing, light, cl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5700" y="3342260"/>
            <a:ext cx="399217" cy="39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02" y="3371012"/>
            <a:ext cx="349463" cy="34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8669" y="3883796"/>
            <a:ext cx="459705" cy="45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99148" y="39021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813728" y="3398590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ccessible</a:t>
            </a:r>
            <a:endParaRPr sz="1100"/>
          </a:p>
        </p:txBody>
      </p:sp>
      <p:sp>
        <p:nvSpPr>
          <p:cNvPr id="64" name="Google Shape;64;p13"/>
          <p:cNvSpPr txBox="1"/>
          <p:nvPr/>
        </p:nvSpPr>
        <p:spPr>
          <a:xfrm>
            <a:off x="966458" y="3975149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nteroperable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2815969" y="3974694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eusable</a:t>
            </a:r>
            <a:endParaRPr sz="14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0" y="2301639"/>
            <a:ext cx="4778033" cy="549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14753" y="2357039"/>
            <a:ext cx="450612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world’s leading and comprehensive </a:t>
            </a:r>
            <a:b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community of experts making location information:</a:t>
            </a:r>
            <a:endParaRPr sz="1400"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670190" y="4346551"/>
            <a:ext cx="2252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 sz="14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3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4871294"/>
            <a:ext cx="9144000" cy="27305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8231707" y="4911873"/>
            <a:ext cx="6400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Lato"/>
              <a:buNone/>
            </a:pPr>
            <a:r>
              <a:rPr lang="en" sz="9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 sz="110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3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576" y="4888061"/>
            <a:ext cx="243436" cy="243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438669" y="4913404"/>
            <a:ext cx="244316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Copyright © 2021 Open Geospatial Consortium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 descr="A picture containing building, outdoor, light, city&#10;&#10;Description automatically generated"/>
          <p:cNvPicPr preferRelativeResize="0"/>
          <p:nvPr/>
        </p:nvPicPr>
        <p:blipFill rotWithShape="1">
          <a:blip r:embed="rId6">
            <a:alphaModFix amt="85000"/>
          </a:blip>
          <a:srcRect/>
          <a:stretch/>
        </p:blipFill>
        <p:spPr>
          <a:xfrm>
            <a:off x="0" y="625"/>
            <a:ext cx="9144000" cy="713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descr="A picture containing building, outdoor, light, city&#10;&#10;Description automatically generated"/>
          <p:cNvPicPr preferRelativeResize="0"/>
          <p:nvPr/>
        </p:nvPicPr>
        <p:blipFill rotWithShape="1">
          <a:blip r:embed="rId7">
            <a:alphaModFix amt="85000"/>
          </a:blip>
          <a:srcRect/>
          <a:stretch/>
        </p:blipFill>
        <p:spPr>
          <a:xfrm>
            <a:off x="0" y="4871294"/>
            <a:ext cx="9144000" cy="2730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931386" y="23878"/>
            <a:ext cx="10721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1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Lato"/>
              <a:buNone/>
              <a:defRPr sz="27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231707" y="4911873"/>
            <a:ext cx="6400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Lato"/>
              <a:buNone/>
            </a:pPr>
            <a:r>
              <a:rPr lang="en" sz="9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 sz="110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 descr="A picture containing building, drawing, window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576" y="4888061"/>
            <a:ext cx="243436" cy="2434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51806-6243-2742-BBA8-84C2C8B9A8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98090"/>
          </a:xfrm>
          <a:prstGeom prst="rect">
            <a:avLst/>
          </a:prstGeom>
        </p:spPr>
      </p:pic>
      <p:pic>
        <p:nvPicPr>
          <p:cNvPr id="88" name="Google Shape;88;p22" descr="A picture containing building, outdoor, light, city&#10;&#10;Description automatically generated"/>
          <p:cNvPicPr preferRelativeResize="0"/>
          <p:nvPr/>
        </p:nvPicPr>
        <p:blipFill rotWithShape="1">
          <a:blip r:embed="rId6">
            <a:alphaModFix amt="85000"/>
          </a:blip>
          <a:srcRect t="8535" b="63720"/>
          <a:stretch/>
        </p:blipFill>
        <p:spPr>
          <a:xfrm>
            <a:off x="0" y="4871295"/>
            <a:ext cx="9144000" cy="27305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/>
          <p:nvPr/>
        </p:nvSpPr>
        <p:spPr>
          <a:xfrm>
            <a:off x="7931386" y="23878"/>
            <a:ext cx="10721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050" dirty="0"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9083" y="23878"/>
            <a:ext cx="7266118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  <a:defRPr sz="36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95" name="Google Shape;95;p22" descr="A picture containing building, drawing, window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576" y="4888060"/>
            <a:ext cx="243437" cy="24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22">
            <a:extLst>
              <a:ext uri="{FF2B5EF4-FFF2-40B4-BE49-F238E27FC236}">
                <a16:creationId xmlns:a16="http://schemas.microsoft.com/office/drawing/2014/main" id="{B7624879-7F84-134D-99DD-50B7739F4C4C}"/>
              </a:ext>
            </a:extLst>
          </p:cNvPr>
          <p:cNvSpPr txBox="1"/>
          <p:nvPr userDrawn="1"/>
        </p:nvSpPr>
        <p:spPr>
          <a:xfrm>
            <a:off x="8231707" y="4911873"/>
            <a:ext cx="771779" cy="18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750" dirty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 </a:t>
            </a:r>
            <a:fld id="{E7B615B1-F8E1-4740-AB22-B39F005E31C8}" type="slidenum">
              <a:rPr lang="en-US" sz="750" smtClean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200"/>
                <a:buFont typeface="Lato"/>
                <a:buNone/>
              </a:pPr>
              <a:t>‹#›</a:t>
            </a:fld>
            <a:endParaRPr sz="788" dirty="0"/>
          </a:p>
        </p:txBody>
      </p:sp>
    </p:spTree>
    <p:extLst>
      <p:ext uri="{BB962C8B-B14F-4D97-AF65-F5344CB8AC3E}">
        <p14:creationId xmlns:p14="http://schemas.microsoft.com/office/powerpoint/2010/main" val="979572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geoapi.i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p.swaggerhub.com/apis/aaime-sh/dggs-process/0.0.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geoapi.i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14777" y="78907"/>
            <a:ext cx="4663200" cy="96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OGC API DGGS - Background</a:t>
            </a:r>
            <a:endParaRPr sz="24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Robert Gibb</a:t>
            </a:r>
          </a:p>
        </p:txBody>
      </p:sp>
      <p:sp>
        <p:nvSpPr>
          <p:cNvPr id="113" name="Google Shape;113;p21"/>
          <p:cNvSpPr txBox="1"/>
          <p:nvPr/>
        </p:nvSpPr>
        <p:spPr>
          <a:xfrm>
            <a:off x="114752" y="1761052"/>
            <a:ext cx="466328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119th OGC Member Meeting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Virtual | 16 June 2021</a:t>
            </a:r>
            <a:endParaRPr sz="1100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" sz="2800" dirty="0"/>
              <a:t>OGC API DGGS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167781" y="519078"/>
            <a:ext cx="8873187" cy="423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810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Abstract Specification: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" sz="1800" dirty="0">
                <a:solidFill>
                  <a:schemeClr val="dk1"/>
                </a:solidFill>
                <a:uFill>
                  <a:noFill/>
                </a:uFill>
              </a:rPr>
            </a:br>
            <a:r>
              <a:rPr lang="en-NZ" sz="1600" u="sng" dirty="0">
                <a:solidFill>
                  <a:schemeClr val="hlink"/>
                </a:solidFill>
              </a:rPr>
              <a:t>https://github.com/opengeospatial/ogcapi-discrete-global-grid-systems/blob/master/20-040r3-OGC-AS21-DGGSv2.0-draft-19170-1-proof.pdf</a:t>
            </a:r>
            <a:r>
              <a:rPr lang="en-NZ" sz="1600" dirty="0">
                <a:solidFill>
                  <a:schemeClr val="dk1"/>
                </a:solidFill>
              </a:rPr>
              <a:t> </a:t>
            </a:r>
            <a:br>
              <a:rPr lang="en-NZ" sz="1800" dirty="0">
                <a:solidFill>
                  <a:schemeClr val="dk1"/>
                </a:solidFill>
              </a:rPr>
            </a:br>
            <a:r>
              <a:rPr lang="en-NZ" sz="1600" dirty="0">
                <a:solidFill>
                  <a:schemeClr val="dk1"/>
                </a:solidFill>
              </a:rPr>
              <a:t>c.f. section </a:t>
            </a:r>
            <a:r>
              <a:rPr lang="en-US" sz="1600" dirty="0">
                <a:solidFill>
                  <a:schemeClr val="dk1"/>
                </a:solidFill>
              </a:rPr>
              <a:t>8.3.3. Core Topological Query Functions module</a:t>
            </a:r>
            <a:br>
              <a:rPr lang="en-US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lvl="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TB-16 OGC API – DGGS-Process:</a:t>
            </a:r>
            <a:br>
              <a:rPr lang="en" sz="1800" b="1" dirty="0">
                <a:solidFill>
                  <a:schemeClr val="dk1"/>
                </a:solidFill>
              </a:rPr>
            </a:br>
            <a:r>
              <a:rPr lang="en-NZ" sz="1600" u="sng" dirty="0">
                <a:solidFill>
                  <a:schemeClr val="hlink"/>
                </a:solidFill>
                <a:hlinkClick r:id="rId4"/>
              </a:rPr>
              <a:t>https://app.swaggerhub.com/apis/aaime-sh/dggs-process/0.0.3</a:t>
            </a:r>
            <a:br>
              <a:rPr lang="en-NZ" sz="1800" u="sng" dirty="0">
                <a:solidFill>
                  <a:schemeClr val="hlink"/>
                </a:solidFill>
              </a:rPr>
            </a:br>
            <a:r>
              <a:rPr lang="en-NZ" sz="1600" dirty="0">
                <a:solidFill>
                  <a:schemeClr val="dk1"/>
                </a:solidFill>
              </a:rPr>
              <a:t>this is going to be our starting point, it implements many contextual functions for DGGS, and binds to H3 &amp; to </a:t>
            </a:r>
            <a:r>
              <a:rPr lang="en-NZ" sz="1600" dirty="0" err="1">
                <a:solidFill>
                  <a:schemeClr val="dk1"/>
                </a:solidFill>
              </a:rPr>
              <a:t>rHEALPix</a:t>
            </a:r>
            <a:r>
              <a:rPr lang="en-NZ" sz="1600" dirty="0">
                <a:solidFill>
                  <a:schemeClr val="dk1"/>
                </a:solidFill>
              </a:rPr>
              <a:t> implementations, but only 2x of the 24x operations specified in section 8.3.3 are defined, and only in their 2D form. </a:t>
            </a:r>
            <a:br>
              <a:rPr lang="en-NZ" sz="1600" dirty="0">
                <a:solidFill>
                  <a:schemeClr val="dk1"/>
                </a:solidFill>
              </a:rPr>
            </a:br>
            <a:r>
              <a:rPr lang="en-NZ" sz="1600" dirty="0">
                <a:solidFill>
                  <a:schemeClr val="dk1"/>
                </a:solidFill>
              </a:rPr>
              <a:t>We aren’t going to implement H3 or </a:t>
            </a:r>
            <a:r>
              <a:rPr lang="en-NZ" sz="1600" dirty="0" err="1">
                <a:solidFill>
                  <a:schemeClr val="dk1"/>
                </a:solidFill>
              </a:rPr>
              <a:t>rHEALPix</a:t>
            </a:r>
            <a:r>
              <a:rPr lang="en-NZ" sz="1600" dirty="0">
                <a:solidFill>
                  <a:schemeClr val="dk1"/>
                </a:solidFill>
              </a:rPr>
              <a:t> bindings.</a:t>
            </a:r>
            <a:br>
              <a:rPr lang="en-NZ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lvl="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GitHub:</a:t>
            </a:r>
            <a:br>
              <a:rPr lang="en" sz="1800" dirty="0">
                <a:solidFill>
                  <a:schemeClr val="dk1"/>
                </a:solidFill>
                <a:uFill>
                  <a:noFill/>
                </a:uFill>
              </a:rPr>
            </a:br>
            <a:r>
              <a:rPr lang="en-NZ" sz="1600" u="sng" dirty="0">
                <a:solidFill>
                  <a:schemeClr val="hlink"/>
                </a:solidFill>
              </a:rPr>
              <a:t>https://github.com/opengeospatial/ogcapi-discrete-global-grid-systems</a:t>
            </a:r>
            <a:endParaRPr sz="1800" u="sng" dirty="0">
              <a:solidFill>
                <a:schemeClr val="hlink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30"/>
              <a:buFont typeface="Lato"/>
              <a:buNone/>
            </a:pPr>
            <a:r>
              <a:rPr lang="en" sz="31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 dirty="0"/>
              <a:t>Familiarity with git (clone, etc.)</a:t>
            </a:r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 dirty="0"/>
              <a:t>Familiarity with YAML</a:t>
            </a:r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 dirty="0"/>
              <a:t>Familiarity with github &amp;/or swaggerhub</a:t>
            </a:r>
            <a:endParaRPr sz="1800"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&lt;&lt;query&gt;&gt; 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679F18-1744-475C-B9EF-E102AFF699C5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161" name="Google Shape;161;p28"/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E06D85-F2E8-4881-B117-C3E206FAD7DA}"/>
                </a:ext>
              </a:extLst>
            </p:cNvPr>
            <p:cNvSpPr/>
            <p:nvPr/>
          </p:nvSpPr>
          <p:spPr>
            <a:xfrm>
              <a:off x="1375599" y="2148064"/>
              <a:ext cx="6083717" cy="120032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&lt;&lt;query&gt;&gt;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&lt;&lt;query&gt;&gt;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7"/>
            <a:ext cx="7886700" cy="384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NZ" sz="1800" dirty="0"/>
              <a:t>DE9IM &lt;query-op&gt; are:</a:t>
            </a:r>
            <a:br>
              <a:rPr lang="en-NZ" sz="1800" dirty="0"/>
            </a:br>
            <a:r>
              <a:rPr lang="en-NZ" sz="1800" i="1" dirty="0"/>
              <a:t>contains, crosses, disjoint, equals, intersects, overlaps, touches, within, </a:t>
            </a:r>
            <a:r>
              <a:rPr lang="en-NZ" sz="1800" i="1" dirty="0" err="1"/>
              <a:t>withinDistance</a:t>
            </a:r>
            <a:r>
              <a:rPr lang="en-NZ" sz="1800" i="1" dirty="0"/>
              <a:t>, </a:t>
            </a:r>
            <a:r>
              <a:rPr lang="en-NZ" sz="1800" i="1" dirty="0" err="1"/>
              <a:t>relativePosition</a:t>
            </a:r>
            <a:endParaRPr lang="en-NZ" sz="18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General pattern: </a:t>
            </a:r>
            <a:br>
              <a:rPr lang="en" sz="1800" dirty="0"/>
            </a:br>
            <a:r>
              <a:rPr lang="en" sz="1800" b="1" dirty="0"/>
              <a:t>zone</a:t>
            </a:r>
            <a:r>
              <a:rPr lang="en" sz="1800" dirty="0"/>
              <a:t>:</a:t>
            </a:r>
            <a:r>
              <a:rPr lang="en-NZ" sz="1800" dirty="0" err="1"/>
              <a:t>ZonalIdentifier</a:t>
            </a:r>
            <a:r>
              <a:rPr lang="en" sz="1800" dirty="0"/>
              <a:t>.&lt;query-op&gt; </a:t>
            </a:r>
            <a:br>
              <a:rPr lang="en" sz="1800" dirty="0"/>
            </a:br>
            <a:r>
              <a:rPr lang="en" sz="1800" dirty="0"/>
              <a:t>(</a:t>
            </a:r>
            <a:r>
              <a:rPr lang="en-NZ" sz="18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800" dirty="0" err="1"/>
              <a:t>:ZonalIdentifier,</a:t>
            </a:r>
            <a:r>
              <a:rPr lang="en-NZ" sz="18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800" dirty="0" err="1"/>
              <a:t>:DirectPosition</a:t>
            </a:r>
            <a:r>
              <a:rPr lang="en-NZ" sz="1800" dirty="0"/>
              <a:t>[4]</a:t>
            </a:r>
            <a:r>
              <a:rPr lang="en" sz="1800" dirty="0"/>
              <a:t>), return True/False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Variations:</a:t>
            </a:r>
            <a:br>
              <a:rPr lang="en" sz="1800" dirty="0"/>
            </a:br>
            <a:r>
              <a:rPr lang="en" sz="1800" b="1" dirty="0"/>
              <a:t>zone</a:t>
            </a:r>
            <a:r>
              <a:rPr lang="en" sz="1800" dirty="0"/>
              <a:t>:</a:t>
            </a:r>
            <a:r>
              <a:rPr lang="en-NZ" sz="1800" dirty="0" err="1"/>
              <a:t>ZonalIdentifier</a:t>
            </a:r>
            <a:r>
              <a:rPr lang="en" sz="1800" dirty="0"/>
              <a:t>.</a:t>
            </a:r>
            <a:r>
              <a:rPr lang="en-NZ" sz="1800" i="1" dirty="0" err="1"/>
              <a:t>withinDistance</a:t>
            </a:r>
            <a:r>
              <a:rPr lang="en" sz="1800" dirty="0"/>
              <a:t> (</a:t>
            </a:r>
            <a:r>
              <a:rPr lang="en-NZ" sz="18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800" dirty="0" err="1"/>
              <a:t>:ZonalIdentifier,</a:t>
            </a:r>
            <a:r>
              <a:rPr lang="en-NZ" sz="1800" dirty="0" err="1">
                <a:solidFill>
                  <a:srgbClr val="7030A0"/>
                </a:solidFill>
              </a:rPr>
              <a:t>dist</a:t>
            </a:r>
            <a:r>
              <a:rPr lang="en-NZ" sz="1800" dirty="0" err="1"/>
              <a:t>:Distance,</a:t>
            </a:r>
            <a:r>
              <a:rPr lang="en-NZ" sz="18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800" dirty="0" err="1"/>
              <a:t>:DirectPosition</a:t>
            </a:r>
            <a:r>
              <a:rPr lang="en-NZ" sz="1800" dirty="0"/>
              <a:t>[4]</a:t>
            </a:r>
            <a:r>
              <a:rPr lang="en" sz="1800" dirty="0"/>
              <a:t>), return True/False</a:t>
            </a:r>
            <a:br>
              <a:rPr lang="en" sz="1800" dirty="0"/>
            </a:br>
            <a:br>
              <a:rPr lang="en" sz="1800" dirty="0"/>
            </a:br>
            <a:r>
              <a:rPr lang="en" sz="1800" b="1" dirty="0"/>
              <a:t>zone</a:t>
            </a:r>
            <a:r>
              <a:rPr lang="en" sz="1800" dirty="0"/>
              <a:t>:</a:t>
            </a:r>
            <a:r>
              <a:rPr lang="en-NZ" sz="1800" dirty="0"/>
              <a:t> </a:t>
            </a:r>
            <a:r>
              <a:rPr lang="en-NZ" sz="1800" dirty="0" err="1"/>
              <a:t>ZonalIdentifier</a:t>
            </a:r>
            <a:r>
              <a:rPr lang="en" sz="1800" dirty="0"/>
              <a:t>.</a:t>
            </a:r>
            <a:r>
              <a:rPr lang="en" sz="1800" i="1" dirty="0"/>
              <a:t>relativePosition</a:t>
            </a:r>
            <a:br>
              <a:rPr lang="en" sz="1800" dirty="0"/>
            </a:br>
            <a:r>
              <a:rPr lang="en-NZ" sz="1800" dirty="0"/>
              <a:t>(</a:t>
            </a:r>
            <a:r>
              <a:rPr lang="en-NZ" sz="18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800" dirty="0" err="1"/>
              <a:t>:ZonalIdentifier,</a:t>
            </a:r>
            <a:r>
              <a:rPr lang="en-NZ" sz="18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800" dirty="0" err="1"/>
              <a:t>:DirectPosition</a:t>
            </a:r>
            <a:r>
              <a:rPr lang="en-NZ" sz="1800" dirty="0"/>
              <a:t>[4]), return </a:t>
            </a:r>
            <a:r>
              <a:rPr lang="en-NZ" sz="1800" dirty="0" err="1"/>
              <a:t>RelativePosition</a:t>
            </a:r>
            <a:br>
              <a:rPr lang="en-NZ" sz="1800" dirty="0"/>
            </a:br>
            <a:r>
              <a:rPr lang="en" sz="1800" dirty="0">
                <a:solidFill>
                  <a:schemeClr val="dk1"/>
                </a:solidFill>
              </a:rPr>
              <a:t>where RelativePosition:{Before, After, Meets, MetBy, Overlaps, OverlappedBy, Starts, StartedBy, During, Contains, Finishes, FinishedBy, Equals, In, Disjoint}</a:t>
            </a:r>
            <a:endParaRPr sz="18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90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&lt;&lt;set&gt;&gt;</a:t>
            </a:r>
            <a:endParaRPr dirty="0"/>
          </a:p>
        </p:txBody>
      </p:sp>
      <p:sp>
        <p:nvSpPr>
          <p:cNvPr id="221" name="Google Shape;221;p36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FEF03D-66D4-497E-BDF0-B9D620216386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9" name="Google Shape;161;p28">
              <a:extLst>
                <a:ext uri="{FF2B5EF4-FFF2-40B4-BE49-F238E27FC236}">
                  <a16:creationId xmlns:a16="http://schemas.microsoft.com/office/drawing/2014/main" id="{C8D81DE9-7F08-4FB0-B8E5-5CD1ACB04B7E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C38CE-6BC3-4682-BA09-F0F008D84675}"/>
                </a:ext>
              </a:extLst>
            </p:cNvPr>
            <p:cNvSpPr/>
            <p:nvPr/>
          </p:nvSpPr>
          <p:spPr>
            <a:xfrm>
              <a:off x="1670550" y="2148064"/>
              <a:ext cx="5493812" cy="120032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&lt;&lt;set&gt;&gt;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&lt;&lt;set&gt;&gt;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NZ" sz="1600" dirty="0"/>
              <a:t>DE9IM &lt;set-op&gt; are:</a:t>
            </a:r>
            <a:br>
              <a:rPr lang="en-NZ" sz="1600" dirty="0"/>
            </a:br>
            <a:r>
              <a:rPr lang="en-NZ" sz="1600" i="1" dirty="0"/>
              <a:t>buffer, difference, intersection, </a:t>
            </a:r>
            <a:r>
              <a:rPr lang="en-NZ" sz="1600" i="1" dirty="0" err="1"/>
              <a:t>symDifference</a:t>
            </a:r>
            <a:r>
              <a:rPr lang="en-NZ" sz="1600" i="1" dirty="0"/>
              <a:t>, union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600" dirty="0"/>
              <a:t>General pattern:</a:t>
            </a:r>
            <a:br>
              <a:rPr lang="en" sz="1600" dirty="0"/>
            </a:br>
            <a:r>
              <a:rPr lang="en" sz="1600" b="1" dirty="0"/>
              <a:t>zone</a:t>
            </a:r>
            <a:r>
              <a:rPr lang="en" sz="1600" dirty="0"/>
              <a:t>:</a:t>
            </a:r>
            <a:r>
              <a:rPr lang="en-NZ" sz="1600" dirty="0" err="1"/>
              <a:t>ZonalIdentifier</a:t>
            </a:r>
            <a:r>
              <a:rPr lang="en" sz="1600" dirty="0"/>
              <a:t>.&lt;set-op&gt; (</a:t>
            </a:r>
            <a:r>
              <a:rPr lang="en-NZ" sz="16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500" dirty="0" err="1"/>
              <a:t>:ZonalIdentifier</a:t>
            </a:r>
            <a:r>
              <a:rPr lang="en-NZ" sz="1600" dirty="0"/>
              <a:t>,</a:t>
            </a:r>
            <a:r>
              <a:rPr lang="en-US" sz="1500" dirty="0" err="1">
                <a:solidFill>
                  <a:srgbClr val="FF0000"/>
                </a:solidFill>
              </a:rPr>
              <a:t>rangeRefine</a:t>
            </a:r>
            <a:r>
              <a:rPr lang="en-US" sz="1600" dirty="0" err="1"/>
              <a:t>:refinementLevelRange</a:t>
            </a:r>
            <a:r>
              <a:rPr lang="en-US" sz="1600" dirty="0"/>
              <a:t>, </a:t>
            </a:r>
            <a:r>
              <a:rPr lang="en-NZ" sz="15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600" dirty="0" err="1"/>
              <a:t>:DirectPosition</a:t>
            </a:r>
            <a:r>
              <a:rPr lang="en-NZ" sz="1600" dirty="0"/>
              <a:t>[4]</a:t>
            </a:r>
            <a:r>
              <a:rPr lang="en" sz="1600" dirty="0"/>
              <a:t>), return </a:t>
            </a:r>
            <a:r>
              <a:rPr lang="en-US" sz="1600" dirty="0"/>
              <a:t>a set or list of zones</a:t>
            </a:r>
            <a:br>
              <a:rPr lang="en-US" sz="1600" dirty="0"/>
            </a:br>
            <a:r>
              <a:rPr lang="en-US" sz="1600" dirty="0"/>
              <a:t>where </a:t>
            </a:r>
            <a:r>
              <a:rPr lang="en-US" sz="1600" dirty="0" err="1"/>
              <a:t>refinementLevelRange</a:t>
            </a:r>
            <a:r>
              <a:rPr lang="en-US" sz="1600" dirty="0"/>
              <a:t> is [</a:t>
            </a:r>
            <a:r>
              <a:rPr lang="en-NZ" sz="1600" dirty="0" err="1"/>
              <a:t>maxRefinementLevel:minRefinementLevel</a:t>
            </a:r>
            <a:r>
              <a:rPr lang="en-NZ" sz="1600" dirty="0"/>
              <a:t>]</a:t>
            </a:r>
            <a:endParaRPr lang="en-US" sz="16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600" dirty="0"/>
              <a:t>Variations:</a:t>
            </a:r>
            <a:br>
              <a:rPr lang="en" sz="1600" dirty="0"/>
            </a:br>
            <a:r>
              <a:rPr lang="en" sz="1600" b="1" dirty="0"/>
              <a:t>zone</a:t>
            </a:r>
            <a:r>
              <a:rPr lang="en" sz="1600" dirty="0"/>
              <a:t>:</a:t>
            </a:r>
            <a:r>
              <a:rPr lang="en-NZ" sz="1600" dirty="0" err="1"/>
              <a:t>ZonalIdentifier</a:t>
            </a:r>
            <a:r>
              <a:rPr lang="en" sz="1600" dirty="0"/>
              <a:t>.</a:t>
            </a:r>
            <a:r>
              <a:rPr lang="en-NZ" sz="1600" i="1" dirty="0"/>
              <a:t>buffer</a:t>
            </a:r>
            <a:r>
              <a:rPr lang="en" sz="1600" dirty="0"/>
              <a:t> </a:t>
            </a:r>
            <a:br>
              <a:rPr lang="en" sz="1600" dirty="0"/>
            </a:br>
            <a:r>
              <a:rPr lang="en" sz="1600" dirty="0"/>
              <a:t>(</a:t>
            </a:r>
            <a:r>
              <a:rPr lang="en-NZ" sz="1600" dirty="0" err="1">
                <a:solidFill>
                  <a:srgbClr val="7030A0"/>
                </a:solidFill>
              </a:rPr>
              <a:t>dist</a:t>
            </a:r>
            <a:r>
              <a:rPr lang="en-NZ" sz="1600" dirty="0" err="1"/>
              <a:t>:Distance,</a:t>
            </a:r>
            <a:r>
              <a:rPr lang="en-NZ" sz="15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600" dirty="0" err="1"/>
              <a:t>:DirectPosition</a:t>
            </a:r>
            <a:r>
              <a:rPr lang="en-NZ" sz="1600" dirty="0"/>
              <a:t>[4]</a:t>
            </a:r>
            <a:r>
              <a:rPr lang="en" sz="1600" dirty="0"/>
              <a:t>), return </a:t>
            </a:r>
            <a:r>
              <a:rPr lang="en-US" sz="1600" dirty="0"/>
              <a:t>a set or list of zones</a:t>
            </a:r>
            <a:endParaRPr sz="16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26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8CAD87-16E1-4C83-B72F-3E74DBD59BE9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11" name="Google Shape;161;p28">
              <a:extLst>
                <a:ext uri="{FF2B5EF4-FFF2-40B4-BE49-F238E27FC236}">
                  <a16:creationId xmlns:a16="http://schemas.microsoft.com/office/drawing/2014/main" id="{D2C13032-E343-477B-BCA5-5B0459F77167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F8D39F-66DB-4F71-A9E6-0292404FE1F0}"/>
                </a:ext>
              </a:extLst>
            </p:cNvPr>
            <p:cNvSpPr/>
            <p:nvPr/>
          </p:nvSpPr>
          <p:spPr>
            <a:xfrm>
              <a:off x="567689" y="2148064"/>
              <a:ext cx="7699545" cy="120032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&lt;&lt;reference&gt;&gt; etc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&lt;&lt;reference&gt;&gt; etc</a:t>
            </a:r>
            <a:endParaRPr dirty="0"/>
          </a:p>
        </p:txBody>
      </p:sp>
      <p:sp>
        <p:nvSpPr>
          <p:cNvPr id="265" name="Google Shape;265;p42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NZ" sz="1800" dirty="0"/>
              <a:t>DE9IM &lt;reference-op&gt; are:</a:t>
            </a:r>
            <a:br>
              <a:rPr lang="en-NZ" sz="1800" dirty="0"/>
            </a:br>
            <a:r>
              <a:rPr lang="en-NZ" sz="1800" i="1" dirty="0"/>
              <a:t>relate, </a:t>
            </a:r>
            <a:r>
              <a:rPr lang="en-NZ" sz="1800" i="1" dirty="0" err="1"/>
              <a:t>relatePosition</a:t>
            </a:r>
            <a:endParaRPr lang="en-NZ" sz="18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DGGS-query operations are:</a:t>
            </a:r>
            <a:br>
              <a:rPr lang="en" sz="1800" dirty="0"/>
            </a:br>
            <a:r>
              <a:rPr lang="en-NZ" sz="1800" i="1" dirty="0" err="1"/>
              <a:t>parentOf</a:t>
            </a:r>
            <a:r>
              <a:rPr lang="en-NZ" sz="1800" i="1" dirty="0"/>
              <a:t>, </a:t>
            </a:r>
            <a:r>
              <a:rPr lang="en-NZ" sz="1800" i="1" dirty="0" err="1"/>
              <a:t>childOf</a:t>
            </a:r>
            <a:r>
              <a:rPr lang="en-NZ" sz="1800" i="1" dirty="0"/>
              <a:t>, </a:t>
            </a:r>
            <a:r>
              <a:rPr lang="en-NZ" sz="1800" i="1" dirty="0" err="1"/>
              <a:t>siblingOf</a:t>
            </a:r>
            <a:endParaRPr lang="en-US" sz="18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DGGS-set operations are:</a:t>
            </a:r>
            <a:br>
              <a:rPr lang="en" sz="1800" dirty="0"/>
            </a:br>
            <a:r>
              <a:rPr lang="en-NZ" sz="1800" i="1" dirty="0"/>
              <a:t>parent, child, sibling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-NZ" sz="1800" dirty="0"/>
              <a:t>Other operations are:</a:t>
            </a:r>
            <a:br>
              <a:rPr lang="en-NZ" sz="1800" dirty="0"/>
            </a:br>
            <a:r>
              <a:rPr lang="en-NZ" sz="1800" i="1" dirty="0"/>
              <a:t>distance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55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7"/>
            <a:ext cx="7886700" cy="379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-NZ" sz="2000" dirty="0"/>
              <a:t>DE9IM &lt;reference-op&gt; are:</a:t>
            </a:r>
            <a:br>
              <a:rPr lang="en-NZ" sz="2000" dirty="0"/>
            </a:br>
            <a:r>
              <a:rPr lang="en-NZ" sz="2000" i="1" dirty="0"/>
              <a:t>relate, </a:t>
            </a:r>
            <a:r>
              <a:rPr lang="en-NZ" sz="2000" i="1" dirty="0" err="1"/>
              <a:t>relatePosition</a:t>
            </a:r>
            <a:endParaRPr lang="en-NZ" sz="20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2000" dirty="0"/>
              <a:t>General pattern: </a:t>
            </a:r>
            <a:br>
              <a:rPr lang="en" sz="2000" dirty="0"/>
            </a:br>
            <a:r>
              <a:rPr lang="en" sz="2000" b="1" dirty="0"/>
              <a:t>zone</a:t>
            </a:r>
            <a:r>
              <a:rPr lang="en" sz="2000" dirty="0"/>
              <a:t>:</a:t>
            </a:r>
            <a:r>
              <a:rPr lang="en-NZ" sz="2000" dirty="0" err="1"/>
              <a:t>ZonalIdentifier</a:t>
            </a:r>
            <a:r>
              <a:rPr lang="en" sz="2000" dirty="0"/>
              <a:t>.&lt;reference-op&gt; </a:t>
            </a:r>
            <a:br>
              <a:rPr lang="en" sz="2000" dirty="0"/>
            </a:br>
            <a:r>
              <a:rPr lang="en" sz="2000" dirty="0"/>
              <a:t>(</a:t>
            </a:r>
            <a:r>
              <a:rPr lang="en-NZ" sz="20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2000" dirty="0" err="1"/>
              <a:t>:ZonalIdentifier</a:t>
            </a:r>
            <a:r>
              <a:rPr lang="en-NZ" sz="2000" dirty="0"/>
              <a:t>, </a:t>
            </a:r>
            <a:r>
              <a:rPr lang="en-NZ" sz="2000" dirty="0">
                <a:solidFill>
                  <a:schemeClr val="accent2">
                    <a:lumMod val="75000"/>
                  </a:schemeClr>
                </a:solidFill>
              </a:rPr>
              <a:t>reference</a:t>
            </a:r>
            <a:r>
              <a:rPr lang="en-US" sz="2000" dirty="0"/>
              <a:t>, </a:t>
            </a:r>
            <a:r>
              <a:rPr lang="en-NZ" sz="20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2000" dirty="0" err="1"/>
              <a:t>:DirectPosition</a:t>
            </a:r>
            <a:r>
              <a:rPr lang="en-NZ" sz="2000" dirty="0"/>
              <a:t>[4]</a:t>
            </a:r>
            <a:r>
              <a:rPr lang="en" sz="2000" dirty="0"/>
              <a:t>), </a:t>
            </a:r>
            <a:r>
              <a:rPr lang="en" sz="2000" dirty="0">
                <a:solidFill>
                  <a:schemeClr val="dk1"/>
                </a:solidFill>
              </a:rPr>
              <a:t>and return True/False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2000" dirty="0">
                <a:solidFill>
                  <a:schemeClr val="dk1"/>
                </a:solidFill>
              </a:rPr>
              <a:t>Variations: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for </a:t>
            </a:r>
            <a:r>
              <a:rPr lang="en" sz="2000" i="1" dirty="0">
                <a:solidFill>
                  <a:schemeClr val="dk1"/>
                </a:solidFill>
              </a:rPr>
              <a:t>relate </a:t>
            </a:r>
            <a:r>
              <a:rPr lang="en" sz="2000" dirty="0">
                <a:solidFill>
                  <a:schemeClr val="dk1"/>
                </a:solidFill>
              </a:rPr>
              <a:t>reference is a </a:t>
            </a:r>
            <a:r>
              <a:rPr lang="en" sz="2000" dirty="0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en" sz="2000" dirty="0">
                <a:solidFill>
                  <a:schemeClr val="dk1"/>
                </a:solidFill>
              </a:rPr>
              <a:t>:CharacterString representing a 3x3 Intersection matrix in 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-NZ" sz="2000" dirty="0">
                <a:solidFill>
                  <a:schemeClr val="dk1"/>
                </a:solidFill>
              </a:rPr>
              <a:t>DE-9IM string codes form where the </a:t>
            </a:r>
            <a:r>
              <a:rPr lang="en" sz="2000" dirty="0">
                <a:solidFill>
                  <a:schemeClr val="dk1"/>
                </a:solidFill>
              </a:rPr>
              <a:t>members have values {0,1,2,F,*}</a:t>
            </a:r>
            <a:br>
              <a:rPr lang="en" sz="2000" dirty="0">
                <a:solidFill>
                  <a:schemeClr val="dk1"/>
                </a:solidFill>
              </a:rPr>
            </a:b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for </a:t>
            </a:r>
            <a:r>
              <a:rPr lang="en-NZ" sz="2000" i="1" dirty="0" err="1"/>
              <a:t>relatePosition</a:t>
            </a:r>
            <a:r>
              <a:rPr lang="en-NZ" sz="2000" i="1" dirty="0"/>
              <a:t> </a:t>
            </a:r>
            <a:r>
              <a:rPr lang="en" sz="2000" dirty="0">
                <a:solidFill>
                  <a:schemeClr val="dk1"/>
                </a:solidFill>
              </a:rPr>
              <a:t>reference is </a:t>
            </a:r>
            <a:r>
              <a:rPr lang="en" sz="2000" dirty="0">
                <a:solidFill>
                  <a:schemeClr val="accent2">
                    <a:lumMod val="75000"/>
                  </a:schemeClr>
                </a:solidFill>
              </a:rPr>
              <a:t>relate</a:t>
            </a:r>
            <a:r>
              <a:rPr lang="en" sz="2000" dirty="0">
                <a:solidFill>
                  <a:schemeClr val="dk1"/>
                </a:solidFill>
              </a:rPr>
              <a:t>:RelativePosition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where RelativePosition:{Before, After, Meets, MetBy, Overlaps, OverlappedBy, Starts, StartedBy, During, Contains, Finishes, FinishedBy, Equals, In, Disjoint}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51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-NZ" sz="1400" dirty="0"/>
              <a:t>DE9IM DGGS-query operations are:</a:t>
            </a:r>
            <a:br>
              <a:rPr lang="en-NZ" sz="1400" dirty="0"/>
            </a:br>
            <a:r>
              <a:rPr lang="en-NZ" sz="1400" i="1" dirty="0" err="1"/>
              <a:t>parentOf</a:t>
            </a:r>
            <a:r>
              <a:rPr lang="en-NZ" sz="1400" i="1" dirty="0"/>
              <a:t>, </a:t>
            </a:r>
            <a:r>
              <a:rPr lang="en-NZ" sz="1400" i="1" dirty="0" err="1"/>
              <a:t>childOf</a:t>
            </a:r>
            <a:r>
              <a:rPr lang="en-NZ" sz="1400" i="1" dirty="0"/>
              <a:t>, </a:t>
            </a:r>
            <a:r>
              <a:rPr lang="en-NZ" sz="1400" i="1" dirty="0" err="1"/>
              <a:t>siblingOf</a:t>
            </a:r>
            <a:endParaRPr lang="en-NZ" sz="14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400" dirty="0"/>
              <a:t>General pattern: </a:t>
            </a:r>
            <a:br>
              <a:rPr lang="en" sz="1400" dirty="0"/>
            </a:br>
            <a:r>
              <a:rPr lang="en" sz="1400" b="1" dirty="0"/>
              <a:t>zone</a:t>
            </a:r>
            <a:r>
              <a:rPr lang="en" sz="1400" dirty="0"/>
              <a:t>:</a:t>
            </a:r>
            <a:r>
              <a:rPr lang="en-NZ" sz="1400" dirty="0" err="1"/>
              <a:t>ZonalIdentifier</a:t>
            </a:r>
            <a:r>
              <a:rPr lang="en" sz="1400" dirty="0"/>
              <a:t>.&lt;dggs-query-op&gt; (</a:t>
            </a:r>
            <a:r>
              <a:rPr lang="en-NZ" sz="1400" dirty="0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400" dirty="0"/>
              <a:t>:ZonalIdentifier,</a:t>
            </a:r>
            <a:r>
              <a:rPr lang="en-NZ" sz="1400" dirty="0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NZ" sz="1400" dirty="0"/>
              <a:t>:Boolean,</a:t>
            </a:r>
            <a:r>
              <a:rPr lang="en-NZ" sz="1400" dirty="0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400" dirty="0"/>
              <a:t>:DirectPosition[4]</a:t>
            </a:r>
            <a:r>
              <a:rPr lang="en" sz="1400" dirty="0"/>
              <a:t>), return True/False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05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" sz="2800" dirty="0"/>
              <a:t>OGC API DGGS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167781" y="519078"/>
            <a:ext cx="8873187" cy="4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None/>
            </a:pPr>
            <a:r>
              <a:rPr lang="en" sz="1800" b="1" dirty="0">
                <a:solidFill>
                  <a:schemeClr val="dk1"/>
                </a:solidFill>
              </a:rPr>
              <a:t>OGC Abstract Specification 21 v 2.0 DGGS: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" sz="1800" dirty="0">
                <a:solidFill>
                  <a:schemeClr val="dk1"/>
                </a:solidFill>
                <a:uFill>
                  <a:noFill/>
                </a:uFill>
              </a:rPr>
            </a:br>
            <a:r>
              <a:rPr lang="en-NZ" sz="1600" u="sng" dirty="0">
                <a:solidFill>
                  <a:schemeClr val="hlink"/>
                </a:solidFill>
              </a:rPr>
              <a:t>https://github.com/opengeospatial/ogcapi-discrete-global-grid-systems/blob/master/20-040r3-OGC-AS21-DGGSv2.0-draft-19170-1-proof.pdf</a:t>
            </a:r>
            <a:r>
              <a:rPr lang="en-NZ" sz="1600" dirty="0">
                <a:solidFill>
                  <a:schemeClr val="dk1"/>
                </a:solidFill>
              </a:rPr>
              <a:t> </a:t>
            </a:r>
            <a:br>
              <a:rPr lang="en-NZ" sz="1800" dirty="0">
                <a:solidFill>
                  <a:schemeClr val="dk1"/>
                </a:solidFill>
              </a:rPr>
            </a:br>
            <a:r>
              <a:rPr lang="en-NZ" sz="1600" dirty="0">
                <a:solidFill>
                  <a:schemeClr val="dk1"/>
                </a:solidFill>
              </a:rPr>
              <a:t>c.f. section </a:t>
            </a:r>
            <a:r>
              <a:rPr lang="en-US" sz="1600" dirty="0">
                <a:solidFill>
                  <a:schemeClr val="dk1"/>
                </a:solidFill>
              </a:rPr>
              <a:t>8.3.3. Core Topological Query Functions module</a:t>
            </a:r>
          </a:p>
          <a:p>
            <a:pPr marL="7620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None/>
            </a:pPr>
            <a:r>
              <a:rPr lang="en-US" sz="1600" dirty="0">
                <a:solidFill>
                  <a:schemeClr val="dk1"/>
                </a:solidFill>
              </a:rPr>
              <a:t>Defines </a:t>
            </a:r>
            <a:r>
              <a:rPr lang="en-US" sz="1600" dirty="0" err="1">
                <a:solidFill>
                  <a:schemeClr val="dk1"/>
                </a:solidFill>
              </a:rPr>
              <a:t>ZoneQuery</a:t>
            </a:r>
            <a:r>
              <a:rPr lang="en-US" sz="1600" dirty="0">
                <a:solidFill>
                  <a:schemeClr val="dk1"/>
                </a:solidFill>
              </a:rPr>
              <a:t> operations which are redefined from Query2D and Query 3D ISO 19107:2019 Spatial Schema – these are DE9IM operations: within, crosses, union </a:t>
            </a:r>
            <a:r>
              <a:rPr lang="en-US" sz="1600" dirty="0" err="1">
                <a:solidFill>
                  <a:schemeClr val="dk1"/>
                </a:solidFill>
              </a:rPr>
              <a:t>etc</a:t>
            </a:r>
            <a:endParaRPr lang="en-US" sz="1600" dirty="0">
              <a:solidFill>
                <a:schemeClr val="dk1"/>
              </a:solidFill>
            </a:endParaRPr>
          </a:p>
          <a:p>
            <a:pPr marL="7620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None/>
            </a:pPr>
            <a:r>
              <a:rPr lang="en-US" sz="1600" dirty="0">
                <a:solidFill>
                  <a:schemeClr val="dk1"/>
                </a:solidFill>
              </a:rPr>
              <a:t>Three critical differences are introduced in </a:t>
            </a:r>
            <a:r>
              <a:rPr lang="en-US" sz="1600" dirty="0" err="1">
                <a:solidFill>
                  <a:schemeClr val="dk1"/>
                </a:solidFill>
              </a:rPr>
              <a:t>ZoneQuery</a:t>
            </a:r>
            <a:r>
              <a:rPr lang="en-US" sz="1600" dirty="0">
                <a:solidFill>
                  <a:schemeClr val="dk1"/>
                </a:solidFill>
              </a:rPr>
              <a:t>:</a:t>
            </a:r>
          </a:p>
          <a:p>
            <a:pPr marL="876300" lvl="1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300" dirty="0"/>
              <a:t>Geometries in </a:t>
            </a:r>
            <a:r>
              <a:rPr lang="en-US" sz="1300" dirty="0" err="1"/>
              <a:t>ZoneQuery</a:t>
            </a:r>
            <a:r>
              <a:rPr lang="en-US" sz="1300" dirty="0"/>
              <a:t> are represented by Zonal Identifiers, rather than by sets of coordinates in Query2D and Query3D,</a:t>
            </a:r>
          </a:p>
          <a:p>
            <a:pPr marL="876300" lvl="1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300" dirty="0">
                <a:solidFill>
                  <a:schemeClr val="dk1"/>
                </a:solidFill>
              </a:rPr>
              <a:t>A single set of operations now cover 1D, 2D, 3D &amp; 4D topological queries, this is achieved through a </a:t>
            </a:r>
            <a:r>
              <a:rPr lang="en-US" sz="1300" dirty="0" err="1">
                <a:solidFill>
                  <a:schemeClr val="dk1"/>
                </a:solidFill>
              </a:rPr>
              <a:t>projectTo</a:t>
            </a:r>
            <a:r>
              <a:rPr lang="en-US" sz="1300" dirty="0">
                <a:solidFill>
                  <a:schemeClr val="dk1"/>
                </a:solidFill>
              </a:rPr>
              <a:t> parameter, which controls the dimensionality of the operation, </a:t>
            </a:r>
            <a:br>
              <a:rPr lang="en-US" sz="1300" dirty="0">
                <a:solidFill>
                  <a:schemeClr val="dk1"/>
                </a:solidFill>
              </a:rPr>
            </a:br>
            <a:r>
              <a:rPr lang="en-US" sz="1300" dirty="0">
                <a:solidFill>
                  <a:schemeClr val="dk1"/>
                </a:solidFill>
              </a:rPr>
              <a:t>which is less than or equal to the dimensionality of the zones being compared.</a:t>
            </a:r>
          </a:p>
          <a:p>
            <a:pPr marL="876300" lvl="1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300" dirty="0"/>
              <a:t>The operations are all defined as topological comparisons between two zones, rather than two features.</a:t>
            </a:r>
            <a:br>
              <a:rPr lang="en-US" sz="1300" dirty="0"/>
            </a:br>
            <a:r>
              <a:rPr lang="en-US" sz="1300" dirty="0"/>
              <a:t>With DGGS all features are represented by lists of Zonal Identifiers, so features can be compared topologically as a result of recursively applying the zone level comparisons to all the members in the list.</a:t>
            </a:r>
            <a:br>
              <a:rPr lang="en-US" sz="1300" dirty="0"/>
            </a:br>
            <a:r>
              <a:rPr lang="en-US" sz="1300" dirty="0"/>
              <a:t>So a second level of topological operators are implied by the standard, that operate on lists.</a:t>
            </a:r>
            <a:endParaRPr lang="en-US" sz="1300" dirty="0">
              <a:solidFill>
                <a:schemeClr val="dk1"/>
              </a:solidFill>
            </a:endParaRPr>
          </a:p>
          <a:p>
            <a:pPr marL="361950" indent="-2857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48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710723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400" dirty="0"/>
              <a:t>DGGS-set operations are:</a:t>
            </a:r>
            <a:br>
              <a:rPr lang="en" sz="1400" dirty="0"/>
            </a:br>
            <a:r>
              <a:rPr lang="en-NZ" sz="1400" i="1" dirty="0"/>
              <a:t>parent, child, sibling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400" dirty="0"/>
              <a:t>General pattern: </a:t>
            </a:r>
            <a:br>
              <a:rPr lang="en" sz="1400" dirty="0"/>
            </a:br>
            <a:r>
              <a:rPr lang="en" sz="1400" b="1" dirty="0"/>
              <a:t>zone</a:t>
            </a:r>
            <a:r>
              <a:rPr lang="en" sz="1400" dirty="0"/>
              <a:t>:</a:t>
            </a:r>
            <a:r>
              <a:rPr lang="en-NZ" sz="1400" dirty="0" err="1"/>
              <a:t>ZonalIdentifier</a:t>
            </a:r>
            <a:r>
              <a:rPr lang="en" sz="1400" dirty="0"/>
              <a:t>.&lt;dggs-set-op&gt; </a:t>
            </a:r>
            <a:br>
              <a:rPr lang="en" sz="1400" dirty="0"/>
            </a:br>
            <a:r>
              <a:rPr lang="en" sz="1400" dirty="0"/>
              <a:t>(</a:t>
            </a:r>
            <a:r>
              <a:rPr lang="en-NZ" sz="14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400" dirty="0" err="1"/>
              <a:t>:ZonalIdentifier</a:t>
            </a:r>
            <a:r>
              <a:rPr lang="en-NZ" sz="1400" dirty="0"/>
              <a:t>, </a:t>
            </a:r>
            <a:r>
              <a:rPr lang="en-NZ" sz="140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NZ" sz="1400" dirty="0" err="1"/>
              <a:t>:Boolean</a:t>
            </a:r>
            <a:r>
              <a:rPr lang="en-NZ" sz="1400" dirty="0"/>
              <a:t>, </a:t>
            </a:r>
            <a:r>
              <a:rPr lang="en-US" sz="1400" dirty="0" err="1">
                <a:solidFill>
                  <a:srgbClr val="FF0000"/>
                </a:solidFill>
              </a:rPr>
              <a:t>levels</a:t>
            </a:r>
            <a:r>
              <a:rPr lang="en-US" sz="1400" dirty="0" err="1"/>
              <a:t>:Integer</a:t>
            </a:r>
            <a:r>
              <a:rPr lang="en-US" sz="1400" dirty="0"/>
              <a:t>, </a:t>
            </a:r>
            <a:r>
              <a:rPr lang="en-NZ" sz="14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400" dirty="0" err="1"/>
              <a:t>:DirectPosition</a:t>
            </a:r>
            <a:r>
              <a:rPr lang="en-NZ" sz="1400" dirty="0"/>
              <a:t>[4]</a:t>
            </a:r>
            <a:r>
              <a:rPr lang="en" sz="1400" dirty="0"/>
              <a:t>), return </a:t>
            </a:r>
            <a:r>
              <a:rPr lang="en-US" sz="1400" dirty="0"/>
              <a:t>a set or list of zones</a:t>
            </a:r>
            <a:endParaRPr lang="en" sz="14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20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400" dirty="0"/>
              <a:t>other operations are:</a:t>
            </a:r>
            <a:br>
              <a:rPr lang="en" sz="1400" dirty="0"/>
            </a:br>
            <a:r>
              <a:rPr lang="en-NZ" sz="1400" i="1" dirty="0"/>
              <a:t>distance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400" dirty="0"/>
              <a:t>General pattern: </a:t>
            </a:r>
            <a:br>
              <a:rPr lang="en" sz="1400" dirty="0"/>
            </a:br>
            <a:r>
              <a:rPr lang="en" sz="1400" b="1" dirty="0"/>
              <a:t>zone</a:t>
            </a:r>
            <a:r>
              <a:rPr lang="en" sz="1400" dirty="0"/>
              <a:t>:</a:t>
            </a:r>
            <a:r>
              <a:rPr lang="en-NZ" sz="1400" dirty="0" err="1"/>
              <a:t>ZonalIdentifier</a:t>
            </a:r>
            <a:r>
              <a:rPr lang="en" sz="1400" dirty="0"/>
              <a:t>.</a:t>
            </a:r>
            <a:r>
              <a:rPr lang="en" sz="1400" i="1" dirty="0"/>
              <a:t>distance</a:t>
            </a:r>
            <a:r>
              <a:rPr lang="en" sz="1400" dirty="0"/>
              <a:t> </a:t>
            </a:r>
            <a:br>
              <a:rPr lang="en" sz="1400" dirty="0"/>
            </a:br>
            <a:r>
              <a:rPr lang="en" sz="1400" dirty="0"/>
              <a:t>(</a:t>
            </a:r>
            <a:r>
              <a:rPr lang="en-NZ" sz="14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400" dirty="0" err="1"/>
              <a:t>:ZonalIdentifier</a:t>
            </a:r>
            <a:r>
              <a:rPr lang="en-NZ" sz="1400" dirty="0"/>
              <a:t>,</a:t>
            </a:r>
            <a:r>
              <a:rPr lang="en-US" sz="1400" dirty="0"/>
              <a:t> </a:t>
            </a:r>
            <a:r>
              <a:rPr lang="en-NZ" sz="14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400" dirty="0" err="1"/>
              <a:t>:DirectPosition</a:t>
            </a:r>
            <a:r>
              <a:rPr lang="en-NZ" sz="1400" dirty="0"/>
              <a:t>[4]</a:t>
            </a:r>
            <a:r>
              <a:rPr lang="en" sz="1400" dirty="0"/>
              <a:t>), return </a:t>
            </a:r>
            <a:r>
              <a:rPr lang="en-US" sz="1400" dirty="0"/>
              <a:t>a Distance</a:t>
            </a:r>
            <a:endParaRPr lang="en" sz="14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04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400" b="0" dirty="0"/>
              <a:t>DGGS – RS Navigator: topological functions on </a:t>
            </a:r>
            <a:r>
              <a:rPr lang="en-US" sz="2400" b="0" dirty="0" err="1"/>
              <a:t>ZoneID</a:t>
            </a:r>
            <a:r>
              <a:rPr lang="en-US" sz="2400" b="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316367" y="696061"/>
            <a:ext cx="8682717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NZ" sz="1050" b="1" dirty="0">
                <a:solidFill>
                  <a:srgbClr val="333333"/>
                </a:solidFill>
                <a:highlight>
                  <a:srgbClr val="ABF3FB"/>
                </a:highlight>
                <a:latin typeface="Bitstream Vera Serif" panose="02060603050605020204" pitchFamily="18" charset="0"/>
              </a:rPr>
              <a:t>&lt;&lt;query&gt;&gt;</a:t>
            </a:r>
            <a:r>
              <a:rPr lang="en-NZ" sz="1050" dirty="0">
                <a:solidFill>
                  <a:srgbClr val="333333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 (1D)</a:t>
            </a:r>
            <a:r>
              <a:rPr lang="en-NZ" sz="1050" b="1" dirty="0">
                <a:solidFill>
                  <a:srgbClr val="333333"/>
                </a:solidFill>
                <a:highlight>
                  <a:srgbClr val="ABF3FB"/>
                </a:highlight>
                <a:latin typeface="Bitstream Vera Serif" panose="02060603050605020204" pitchFamily="18" charset="0"/>
              </a:rPr>
              <a:t>	</a:t>
            </a:r>
            <a:r>
              <a:rPr lang="en-NZ" sz="1050" dirty="0" err="1">
                <a:solidFill>
                  <a:srgbClr val="333333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relativePosition</a:t>
            </a:r>
            <a:r>
              <a:rPr lang="en-NZ" sz="1050" dirty="0">
                <a:solidFill>
                  <a:srgbClr val="333333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00B050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[4])</a:t>
            </a:r>
            <a:endParaRPr lang="en-NZ" sz="1050" b="1" dirty="0">
              <a:solidFill>
                <a:srgbClr val="333333"/>
              </a:solidFill>
              <a:highlight>
                <a:srgbClr val="ABF3FB"/>
              </a:highlight>
              <a:latin typeface="Bitstream Vera Serif" panose="02060603050605020204" pitchFamily="18" charset="0"/>
            </a:endParaRPr>
          </a:p>
          <a:p>
            <a:pPr defTabSz="685800"/>
            <a:r>
              <a:rPr lang="en-NZ" sz="105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&lt;&lt;query&gt;&gt;	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contains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002060"/>
                </a:solidFill>
                <a:latin typeface="Microsoft Sans Serif" panose="020B0604020202020204" pitchFamily="34" charset="0"/>
              </a:rPr>
              <a:t>: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crosses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002060"/>
                </a:solidFill>
                <a:latin typeface="Microsoft Sans Serif" panose="020B0604020202020204" pitchFamily="34" charset="0"/>
              </a:rPr>
              <a:t>: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disjoint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002060"/>
                </a:solidFill>
                <a:latin typeface="Microsoft Sans Serif" panose="020B0604020202020204" pitchFamily="34" charset="0"/>
              </a:rPr>
              <a:t>: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equals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intersects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:ZonalIdentifier,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overlaps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touches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within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withinDistance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7030A0"/>
                </a:solidFill>
                <a:latin typeface="Microsoft Sans Serif" panose="020B0604020202020204" pitchFamily="34" charset="0"/>
              </a:rPr>
              <a:t>dist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:Distance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		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parentOf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:Boolean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		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childOf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   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:Boolean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		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siblingOf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:Boolean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[4])</a:t>
            </a:r>
          </a:p>
          <a:p>
            <a:pPr defTabSz="685800"/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685800"/>
            <a:r>
              <a:rPr lang="en-NZ" sz="1050" b="1" dirty="0"/>
              <a:t>&lt;&lt;set&gt;&gt;		</a:t>
            </a:r>
            <a:r>
              <a:rPr lang="en-NZ" sz="1050" dirty="0"/>
              <a:t>buffer (</a:t>
            </a:r>
            <a:r>
              <a:rPr lang="en-NZ" sz="1050" dirty="0" err="1">
                <a:solidFill>
                  <a:srgbClr val="7030A0"/>
                </a:solidFill>
              </a:rPr>
              <a:t>dist</a:t>
            </a:r>
            <a:r>
              <a:rPr lang="en-NZ" sz="1050" dirty="0" err="1"/>
              <a:t>:Distance</a:t>
            </a:r>
            <a:r>
              <a:rPr lang="en-NZ" sz="1050" dirty="0"/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/>
              <a:t>		difference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    </a:t>
            </a: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/>
              <a:t>		intersection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  </a:t>
            </a: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/>
              <a:t>		</a:t>
            </a:r>
            <a:r>
              <a:rPr lang="en-NZ" sz="1050" dirty="0" err="1"/>
              <a:t>symDifference</a:t>
            </a:r>
            <a:r>
              <a:rPr lang="en-NZ" sz="1050" dirty="0"/>
              <a:t>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:ZonalIdentifier,</a:t>
            </a: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/>
              <a:t>		union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           </a:t>
            </a: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>
                <a:highlight>
                  <a:srgbClr val="E8F6EA"/>
                </a:highlight>
              </a:rPr>
              <a:t>		parent (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highlight>
                  <a:srgbClr val="E8F6EA"/>
                </a:highlight>
              </a:rPr>
              <a:t>:Boolean</a:t>
            </a:r>
            <a:r>
              <a:rPr lang="en-NZ" sz="1050" dirty="0">
                <a:highlight>
                  <a:srgbClr val="E8F6EA"/>
                </a:highlight>
              </a:rPr>
              <a:t>, </a:t>
            </a:r>
            <a:r>
              <a:rPr lang="en-NZ" sz="1050" dirty="0" err="1">
                <a:solidFill>
                  <a:srgbClr val="FF0000"/>
                </a:solidFill>
                <a:highlight>
                  <a:srgbClr val="E8F6EA"/>
                </a:highlight>
              </a:rPr>
              <a:t>levels</a:t>
            </a:r>
            <a:r>
              <a:rPr lang="en-NZ" sz="1050" dirty="0" err="1">
                <a:highlight>
                  <a:srgbClr val="E8F6EA"/>
                </a:highlight>
              </a:rPr>
              <a:t>:Integer</a:t>
            </a:r>
            <a:r>
              <a:rPr lang="en-NZ" sz="1050" dirty="0">
                <a:highlight>
                  <a:srgbClr val="E8F6EA"/>
                </a:highlight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E8F6EA"/>
                </a:highlight>
              </a:rPr>
              <a:t>:DirectPosition</a:t>
            </a:r>
            <a:r>
              <a:rPr lang="en-NZ" sz="1050" dirty="0">
                <a:highlight>
                  <a:srgbClr val="E8F6EA"/>
                </a:highlight>
              </a:rPr>
              <a:t>[4])</a:t>
            </a:r>
          </a:p>
          <a:p>
            <a:pPr defTabSz="685800"/>
            <a:r>
              <a:rPr lang="en-US" sz="1050" dirty="0">
                <a:highlight>
                  <a:srgbClr val="E8F6EA"/>
                </a:highlight>
              </a:rPr>
              <a:t>		child (</a:t>
            </a:r>
            <a:r>
              <a:rPr lang="en-US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US" sz="1050" dirty="0" err="1">
                <a:highlight>
                  <a:srgbClr val="E8F6EA"/>
                </a:highlight>
              </a:rPr>
              <a:t>:Boolean</a:t>
            </a:r>
            <a:r>
              <a:rPr lang="en-US" sz="1050" dirty="0">
                <a:highlight>
                  <a:srgbClr val="E8F6EA"/>
                </a:highlight>
              </a:rPr>
              <a:t>,    </a:t>
            </a:r>
            <a:r>
              <a:rPr lang="en-US" sz="1050" dirty="0" err="1">
                <a:solidFill>
                  <a:srgbClr val="FF0000"/>
                </a:solidFill>
                <a:highlight>
                  <a:srgbClr val="E8F6EA"/>
                </a:highlight>
              </a:rPr>
              <a:t>levels</a:t>
            </a:r>
            <a:r>
              <a:rPr lang="en-US" sz="1050" dirty="0" err="1">
                <a:highlight>
                  <a:srgbClr val="E8F6EA"/>
                </a:highlight>
              </a:rPr>
              <a:t>:Integer</a:t>
            </a:r>
            <a:r>
              <a:rPr lang="en-US" sz="1050" dirty="0">
                <a:highlight>
                  <a:srgbClr val="E8F6EA"/>
                </a:highlight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E8F6EA"/>
                </a:highlight>
              </a:rPr>
              <a:t>:DirectPosition</a:t>
            </a:r>
            <a:r>
              <a:rPr lang="en-NZ" sz="1050" dirty="0">
                <a:highlight>
                  <a:srgbClr val="E8F6EA"/>
                </a:highlight>
              </a:rPr>
              <a:t>[4])</a:t>
            </a:r>
          </a:p>
          <a:p>
            <a:pPr defTabSz="685800"/>
            <a:r>
              <a:rPr lang="en-NZ" sz="1050" dirty="0">
                <a:highlight>
                  <a:srgbClr val="E8F6EA"/>
                </a:highlight>
              </a:rPr>
              <a:t>		sibling (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highlight>
                  <a:srgbClr val="E8F6EA"/>
                </a:highlight>
              </a:rPr>
              <a:t>:Boolean</a:t>
            </a:r>
            <a:r>
              <a:rPr lang="en-NZ" sz="1050" dirty="0">
                <a:highlight>
                  <a:srgbClr val="E8F6EA"/>
                </a:highlight>
              </a:rPr>
              <a:t>, </a:t>
            </a:r>
            <a:r>
              <a:rPr lang="en-NZ" sz="1050" dirty="0" err="1">
                <a:solidFill>
                  <a:srgbClr val="FF0000"/>
                </a:solidFill>
                <a:highlight>
                  <a:srgbClr val="E8F6EA"/>
                </a:highlight>
              </a:rPr>
              <a:t>levels</a:t>
            </a:r>
            <a:r>
              <a:rPr lang="en-NZ" sz="1050" dirty="0" err="1">
                <a:highlight>
                  <a:srgbClr val="E8F6EA"/>
                </a:highlight>
              </a:rPr>
              <a:t>:Integer</a:t>
            </a:r>
            <a:r>
              <a:rPr lang="en-NZ" sz="1050" dirty="0">
                <a:highlight>
                  <a:srgbClr val="E8F6EA"/>
                </a:highlight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E8F6EA"/>
                </a:highlight>
              </a:rPr>
              <a:t>:DirectPosition</a:t>
            </a:r>
            <a:r>
              <a:rPr lang="en-NZ" sz="1050" dirty="0">
                <a:highlight>
                  <a:srgbClr val="E8F6EA"/>
                </a:highlight>
              </a:rPr>
              <a:t>[4])</a:t>
            </a:r>
          </a:p>
          <a:p>
            <a:pPr defTabSz="685800"/>
            <a:endParaRPr lang="en-NZ" sz="1050" dirty="0">
              <a:solidFill>
                <a:srgbClr val="FF0000"/>
              </a:solidFill>
            </a:endParaRPr>
          </a:p>
          <a:p>
            <a:pPr defTabSz="685800"/>
            <a:r>
              <a:rPr lang="en-NZ" sz="1050" b="1" dirty="0">
                <a:highlight>
                  <a:srgbClr val="ABF3FB"/>
                </a:highlight>
              </a:rPr>
              <a:t>&lt;&lt;reference&gt;&gt;</a:t>
            </a:r>
            <a:r>
              <a:rPr lang="en-NZ" sz="1050" dirty="0">
                <a:highlight>
                  <a:srgbClr val="ABF3FB"/>
                </a:highlight>
              </a:rPr>
              <a:t> (1D)</a:t>
            </a:r>
            <a:r>
              <a:rPr lang="en-NZ" sz="1050" b="1" dirty="0">
                <a:highlight>
                  <a:srgbClr val="ABF3FB"/>
                </a:highlight>
              </a:rPr>
              <a:t>	</a:t>
            </a:r>
            <a:r>
              <a:rPr lang="en-NZ" sz="1050" dirty="0" err="1">
                <a:highlight>
                  <a:srgbClr val="ABF3FB"/>
                </a:highlight>
              </a:rPr>
              <a:t>relatePosition</a:t>
            </a:r>
            <a:r>
              <a:rPr lang="en-NZ" sz="1050" dirty="0">
                <a:highlight>
                  <a:srgbClr val="ABF3FB"/>
                </a:highlight>
              </a:rPr>
              <a:t>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highlight>
                  <a:srgbClr val="ABF3FB"/>
                </a:highlight>
              </a:rPr>
              <a:t>:ZonalIdentifier</a:t>
            </a:r>
            <a:r>
              <a:rPr lang="en-NZ" sz="1050" dirty="0">
                <a:highlight>
                  <a:srgbClr val="ABF3FB"/>
                </a:highlight>
              </a:rPr>
              <a:t>,  </a:t>
            </a:r>
            <a:r>
              <a:rPr lang="en-NZ" sz="1050" dirty="0" err="1">
                <a:solidFill>
                  <a:schemeClr val="accent2">
                    <a:lumMod val="75000"/>
                  </a:schemeClr>
                </a:solidFill>
                <a:highlight>
                  <a:srgbClr val="ABF3FB"/>
                </a:highlight>
              </a:rPr>
              <a:t>relate</a:t>
            </a:r>
            <a:r>
              <a:rPr lang="en-NZ" sz="1050" dirty="0" err="1">
                <a:highlight>
                  <a:srgbClr val="ABF3FB"/>
                </a:highlight>
              </a:rPr>
              <a:t>:RelativePosition</a:t>
            </a:r>
            <a:r>
              <a:rPr lang="en-NZ" sz="1050" dirty="0">
                <a:highlight>
                  <a:srgbClr val="ABF3FB"/>
                </a:highlight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ABF3FB"/>
                </a:highlight>
              </a:rPr>
              <a:t>:DirectPosition</a:t>
            </a:r>
            <a:r>
              <a:rPr lang="en-NZ" sz="1050" dirty="0">
                <a:highlight>
                  <a:srgbClr val="ABF3FB"/>
                </a:highlight>
              </a:rPr>
              <a:t>[4])</a:t>
            </a:r>
            <a:endParaRPr lang="en-NZ" sz="1050" b="1" dirty="0">
              <a:highlight>
                <a:srgbClr val="ABF3FB"/>
              </a:highlight>
            </a:endParaRPr>
          </a:p>
          <a:p>
            <a:pPr defTabSz="685800"/>
            <a:r>
              <a:rPr lang="en-NZ" sz="1050" b="1" dirty="0"/>
              <a:t>&lt;&lt;reference&gt;&gt;	</a:t>
            </a:r>
            <a:r>
              <a:rPr lang="en-NZ" sz="1050" dirty="0"/>
              <a:t>relate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    </a:t>
            </a:r>
            <a:r>
              <a:rPr lang="en-NZ" sz="1050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en-NZ" sz="1050" dirty="0" err="1"/>
              <a:t>:CharacterString</a:t>
            </a:r>
            <a:r>
              <a:rPr lang="en-NZ" sz="1050" dirty="0"/>
              <a:t>,   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</p:txBody>
      </p:sp>
    </p:spTree>
    <p:extLst>
      <p:ext uri="{BB962C8B-B14F-4D97-AF65-F5344CB8AC3E}">
        <p14:creationId xmlns:p14="http://schemas.microsoft.com/office/powerpoint/2010/main" val="146928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000" b="0" dirty="0"/>
              <a:t>DGGS – RS Navigator: topological function parameters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234235" y="854849"/>
            <a:ext cx="882763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</a:t>
            </a:r>
            <a:r>
              <a:rPr lang="en-NZ" sz="105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	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Specifies the target region for the query. In zonal query a zone's identifier provides suﬀicient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(Mandatory) 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description of its topology.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takes the place of the geometry data used in 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Query2D and Query3D for both the source and the target.</a:t>
            </a: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</a:t>
            </a:r>
            <a:r>
              <a:rPr lang="en-NZ" sz="105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			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specifies an optional reference direction, surface or volume for an operation.</a:t>
            </a:r>
          </a:p>
          <a:p>
            <a:pPr defTabSz="360000">
              <a:tabLst>
                <a:tab pos="360000" algn="l"/>
              </a:tabLst>
            </a:pP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(Optional, default: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(1,1,1,1) )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Allowed values for each direction are 0 and 1, and spatial directions may also have a value of n.</a:t>
            </a:r>
          </a:p>
          <a:p>
            <a:pPr defTabSz="360000">
              <a:tabLst>
                <a:tab pos="360000" algn="l"/>
              </a:tabLst>
            </a:pP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defines a vector whose starting point is inferred as the point with each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direction 								whose value is 1 set to 0. It takes one of three forms:</a:t>
            </a:r>
          </a:p>
          <a:p>
            <a:pPr defTabSz="360000">
              <a:tabLst>
                <a:tab pos="360000" algn="l"/>
              </a:tabLst>
            </a:pP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1D:	In its one-dimensional form for specifying a reference direction, one direction has a value of 1. 									For example, (0,0,0,1) projects to the temporal axis, and (0,0,1,0) projects to the vertical axis.</a:t>
            </a:r>
          </a:p>
          <a:p>
            <a:pPr defTabSz="360000">
              <a:tabLst>
                <a:tab pos="360000" algn="l"/>
              </a:tabLst>
            </a:pP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Only the 1D form is supported by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relativePosition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and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relatePosition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default (0,0,0,1).</a:t>
            </a: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2D:	In its two-dimensional form for specifying a reference surface, two directions have a value of 1. 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For example, a surface at height n is specified by a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value of (1,1,n,0) representing the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vector [ (0,0,n,0), (1,1,n,0) ].</a:t>
            </a:r>
          </a:p>
          <a:p>
            <a:pPr defTabSz="360000">
              <a:tabLst>
                <a:tab pos="360000" algn="l"/>
              </a:tabLst>
            </a:pP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3D:	In its three-dimensional form for specifying a reference volume, three directions have a value of 1.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For example, (1,1,1,0) projects to a spatial volume without reference to time, and (1,1,n,1) 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050" dirty="0">
                <a:solidFill>
                  <a:srgbClr val="00B050"/>
                </a:solidFill>
                <a:latin typeface="Microsoft Sans Serif" panose="020B0604020202020204" pitchFamily="34" charset="0"/>
              </a:rPr>
              <a:t>								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 to a surface spanning all time at height n.</a:t>
            </a:r>
          </a:p>
          <a:p>
            <a:pPr defTabSz="360000">
              <a:tabLst>
                <a:tab pos="360000" algn="l"/>
              </a:tabLst>
            </a:pPr>
            <a:endParaRPr lang="en-US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3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000" b="0" dirty="0"/>
              <a:t>DGGS – RS Navigator: topological functions parameters (</a:t>
            </a:r>
            <a:r>
              <a:rPr lang="en-US" sz="2000" b="0" dirty="0" err="1"/>
              <a:t>cont</a:t>
            </a:r>
            <a:r>
              <a:rPr lang="en-US" sz="2000" b="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316367" y="696061"/>
            <a:ext cx="8827633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 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Specifies the range of refinement levels to include in a return &lt;&lt;set&gt;&gt;. 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 (Optional, default: [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min:max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]) 		The lower and upper bounds in the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refinementLevelRange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datatype are both included in the range.</a:t>
            </a: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050" dirty="0" err="1">
                <a:solidFill>
                  <a:srgbClr val="FF0000"/>
                </a:solidFill>
              </a:rPr>
              <a:t>levels</a:t>
            </a:r>
            <a:r>
              <a:rPr lang="en-NZ" sz="1050" dirty="0" err="1"/>
              <a:t>:Integer</a:t>
            </a:r>
            <a:r>
              <a:rPr lang="en-NZ" sz="1050" dirty="0"/>
              <a:t> 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</a:t>
            </a:r>
            <a:r>
              <a:rPr lang="en-US" sz="1050" dirty="0">
                <a:solidFill>
                  <a:srgbClr val="FF0000"/>
                </a:solidFill>
              </a:rPr>
              <a:t>Levels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indicates the relative number of levels in the hierarchy to be traversed in assembling a 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(Optional, default:1)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result &lt;&lt;set&gt;&gt;</a:t>
            </a: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FFC000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05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:Boolean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When </a:t>
            </a:r>
            <a:r>
              <a:rPr lang="en-US" sz="105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has a value of True the result &lt;&lt;set&gt;&gt; only contains cells for which the IDs 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(Optional, 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default:False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) 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have shared inheritance, and a value of False indicates that inheritance is ignored.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050" dirty="0" err="1">
                <a:solidFill>
                  <a:srgbClr val="7030A0"/>
                </a:solidFill>
              </a:rPr>
              <a:t>dist</a:t>
            </a:r>
            <a:r>
              <a:rPr lang="en-NZ" sz="1050" dirty="0" err="1"/>
              <a:t>:Distance</a:t>
            </a:r>
            <a:r>
              <a:rPr lang="en-NZ" sz="1050" dirty="0"/>
              <a:t> 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a distance measure with units.</a:t>
            </a: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chemeClr val="accent2">
                  <a:lumMod val="75000"/>
                </a:schemeClr>
              </a:solidFill>
            </a:endParaRPr>
          </a:p>
          <a:p>
            <a:pPr defTabSz="360000">
              <a:tabLst>
                <a:tab pos="360000" algn="l"/>
              </a:tabLst>
            </a:pPr>
            <a:r>
              <a:rPr lang="en-NZ" sz="1050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en-NZ" sz="1050" dirty="0" err="1"/>
              <a:t>:CharacterString</a:t>
            </a:r>
            <a:r>
              <a:rPr lang="en-NZ" sz="1050" dirty="0"/>
              <a:t> 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3x3 intersection matrix of DE-9IM string codes with values {0,1,2,3,F,*}</a:t>
            </a: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050" dirty="0" err="1">
                <a:solidFill>
                  <a:schemeClr val="accent2">
                    <a:lumMod val="75000"/>
                  </a:schemeClr>
                </a:solidFill>
              </a:rPr>
              <a:t>relate</a:t>
            </a:r>
            <a:r>
              <a:rPr lang="en-NZ" sz="1050" dirty="0" err="1"/>
              <a:t>:RelativePosition</a:t>
            </a:r>
            <a:r>
              <a:rPr lang="en-NZ" sz="1050" dirty="0"/>
              <a:t> 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a 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RelativePosition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code 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as defined in W3C/OGC 16-071r3 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:</a:t>
            </a:r>
            <a:b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{Before, After, Meets,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MetBy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Overlaps,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OverlappedBy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Starts,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StartedBy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</a:p>
          <a:p>
            <a:pPr defTabSz="360000">
              <a:tabLst>
                <a:tab pos="360000" algn="l"/>
              </a:tabLst>
            </a:pP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During, Contains, Finishes, </a:t>
            </a:r>
            <a:r>
              <a:rPr lang="en-US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FinishedBy</a:t>
            </a:r>
            <a:r>
              <a:rPr lang="en-US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Equals, In, Disjoint}</a:t>
            </a: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3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FE02C-2829-C543-99DB-3D31426E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F2F2F2"/>
                </a:solidFill>
                <a:latin typeface="Lato"/>
              </a:rPr>
              <a:t>DGGS – from Zones to Features (WKT viewpoint)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2F51796-8AF6-4D7F-AFDE-86246B8F4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63897"/>
              </p:ext>
            </p:extLst>
          </p:nvPr>
        </p:nvGraphicFramePr>
        <p:xfrm>
          <a:off x="183914" y="598090"/>
          <a:ext cx="8745773" cy="4488964"/>
        </p:xfrm>
        <a:graphic>
          <a:graphicData uri="http://schemas.openxmlformats.org/drawingml/2006/table">
            <a:tbl>
              <a:tblPr firstRow="1" bandRow="1"/>
              <a:tblGrid>
                <a:gridCol w="1350503">
                  <a:extLst>
                    <a:ext uri="{9D8B030D-6E8A-4147-A177-3AD203B41FA5}">
                      <a16:colId xmlns:a16="http://schemas.microsoft.com/office/drawing/2014/main" val="3774361746"/>
                    </a:ext>
                  </a:extLst>
                </a:gridCol>
                <a:gridCol w="2693786">
                  <a:extLst>
                    <a:ext uri="{9D8B030D-6E8A-4147-A177-3AD203B41FA5}">
                      <a16:colId xmlns:a16="http://schemas.microsoft.com/office/drawing/2014/main" val="704707326"/>
                    </a:ext>
                  </a:extLst>
                </a:gridCol>
                <a:gridCol w="2058254">
                  <a:extLst>
                    <a:ext uri="{9D8B030D-6E8A-4147-A177-3AD203B41FA5}">
                      <a16:colId xmlns:a16="http://schemas.microsoft.com/office/drawing/2014/main" val="3399109688"/>
                    </a:ext>
                  </a:extLst>
                </a:gridCol>
                <a:gridCol w="2643230">
                  <a:extLst>
                    <a:ext uri="{9D8B030D-6E8A-4147-A177-3AD203B41FA5}">
                      <a16:colId xmlns:a16="http://schemas.microsoft.com/office/drawing/2014/main" val="1914200634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100" dirty="0"/>
                        <a:t>List of </a:t>
                      </a:r>
                      <a:r>
                        <a:rPr lang="en-NZ" sz="2100" dirty="0" err="1"/>
                        <a:t>ZoneIDs</a:t>
                      </a:r>
                      <a:endParaRPr lang="en-NZ" sz="2100" dirty="0"/>
                    </a:p>
                  </a:txBody>
                  <a:tcPr marL="68580" marR="68580" marT="34290" marB="34290" anchor="ctr">
                    <a:solidFill>
                      <a:srgbClr val="37BB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3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sz="2100" dirty="0"/>
                        <a:t>Directed Lists of </a:t>
                      </a:r>
                      <a:r>
                        <a:rPr lang="en-NZ" sz="2100" dirty="0" err="1"/>
                        <a:t>ZoneIDs</a:t>
                      </a:r>
                      <a:endParaRPr lang="en-NZ" sz="2100" dirty="0"/>
                    </a:p>
                  </a:txBody>
                  <a:tcPr marL="68580" marR="68580" marT="34290" marB="34290" anchor="ctr">
                    <a:solidFill>
                      <a:srgbClr val="37BB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2552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500" b="1" i="0" kern="12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 marL="68580" marR="68580" marT="34290" marB="34290" anchor="ctr">
                    <a:solidFill>
                      <a:srgbClr val="B5E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500" b="1" i="0" kern="12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endParaRPr lang="en-NZ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500" b="1" i="0" kern="12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 marL="68580" marR="68580" marT="34290" marB="34290" anchor="ctr">
                    <a:solidFill>
                      <a:srgbClr val="B5E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500" b="1" i="0" kern="12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endParaRPr lang="en-NZ" sz="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9077278"/>
                  </a:ext>
                </a:extLst>
              </a:tr>
              <a:tr h="833333">
                <a:tc>
                  <a:txBody>
                    <a:bodyPr/>
                    <a:lstStyle/>
                    <a:p>
                      <a:pPr algn="ctr"/>
                      <a:r>
                        <a:rPr lang="en-NZ" sz="1400" b="1" dirty="0" err="1"/>
                        <a:t>OrdinateList</a:t>
                      </a:r>
                      <a:endParaRPr lang="en-NZ" sz="1400" b="1" dirty="0"/>
                    </a:p>
                    <a:p>
                      <a:pPr algn="ctr"/>
                      <a:r>
                        <a:rPr kumimoji="0" lang="en-NZ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set of </a:t>
                      </a:r>
                      <a:r>
                        <a:rPr kumimoji="0" lang="en-NZ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nD</a:t>
                      </a:r>
                      <a:r>
                        <a:rPr kumimoji="0" lang="en-NZ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 points </a:t>
                      </a:r>
                      <a:endParaRPr lang="en-NZ" sz="1400" b="1" i="1" dirty="0"/>
                    </a:p>
                  </a:txBody>
                  <a:tcPr marL="0" marR="0" marT="0" marB="0" anchor="ctr">
                    <a:solidFill>
                      <a:srgbClr val="E8F6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POINT, MULTIPOINT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dirty="0" err="1"/>
                        <a:t>DirectedOrdinateList</a:t>
                      </a:r>
                      <a:br>
                        <a:rPr lang="en-NZ" sz="1400" b="1" dirty="0"/>
                      </a:br>
                      <a:r>
                        <a:rPr lang="en-NZ" sz="1400" i="1" dirty="0" err="1"/>
                        <a:t>nD</a:t>
                      </a:r>
                      <a:r>
                        <a:rPr lang="en-NZ" sz="1400" i="1" dirty="0"/>
                        <a:t> line vertices</a:t>
                      </a:r>
                    </a:p>
                  </a:txBody>
                  <a:tcPr marL="0" marR="0" marT="0" marB="0" anchor="ctr">
                    <a:solidFill>
                      <a:srgbClr val="E8F6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LINESTRING, POLYGON (boundary), TRIANGLE, </a:t>
                      </a:r>
                    </a:p>
                    <a:p>
                      <a:pPr algn="ctr"/>
                      <a:r>
                        <a:rPr lang="en-NZ" sz="1200" dirty="0"/>
                        <a:t>route, trajectory, timeseries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7763846"/>
                  </a:ext>
                </a:extLst>
              </a:tr>
              <a:tr h="876068">
                <a:tc>
                  <a:txBody>
                    <a:bodyPr/>
                    <a:lstStyle/>
                    <a:p>
                      <a:pPr algn="ctr"/>
                      <a:r>
                        <a:rPr lang="en-NZ" sz="1400" b="1" dirty="0" err="1"/>
                        <a:t>CellList</a:t>
                      </a:r>
                      <a:endParaRPr lang="en-NZ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set of </a:t>
                      </a:r>
                      <a:r>
                        <a:rPr kumimoji="0" lang="en-NZ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nD</a:t>
                      </a:r>
                      <a:br>
                        <a:rPr kumimoji="0" lang="en-NZ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</a:br>
                      <a:r>
                        <a:rPr kumimoji="0" lang="en-NZ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regions or spaces</a:t>
                      </a:r>
                    </a:p>
                  </a:txBody>
                  <a:tcPr marL="0" marR="0" marT="0" marB="0" anchor="ctr">
                    <a:solidFill>
                      <a:srgbClr val="B5E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POINT, MULTIPOINT, POLYGON, MULTIPOLYGON, </a:t>
                      </a:r>
                      <a:br>
                        <a:rPr lang="en-NZ" sz="1200" dirty="0"/>
                      </a:br>
                      <a:r>
                        <a:rPr lang="en-NZ" sz="1200" dirty="0"/>
                        <a:t>point cloud, raster or WMS image,</a:t>
                      </a:r>
                    </a:p>
                    <a:p>
                      <a:pPr algn="ctr"/>
                      <a:r>
                        <a:rPr lang="en-NZ" sz="1200" dirty="0"/>
                        <a:t>geo-located social media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 dirty="0" err="1"/>
                        <a:t>DirectedCellList</a:t>
                      </a:r>
                      <a:endParaRPr lang="en-NZ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i="1" dirty="0" err="1"/>
                        <a:t>nD</a:t>
                      </a:r>
                      <a:r>
                        <a:rPr lang="en-NZ" sz="1400" i="1" dirty="0"/>
                        <a:t> connected path</a:t>
                      </a:r>
                    </a:p>
                  </a:txBody>
                  <a:tcPr marL="0" marR="0" marT="0" marB="0" anchor="ctr">
                    <a:solidFill>
                      <a:srgbClr val="B5E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route, trajectory, timeseries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2538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NZ" sz="1400" b="1" dirty="0" err="1"/>
                        <a:t>TileList</a:t>
                      </a:r>
                      <a:endParaRPr lang="en-NZ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set of </a:t>
                      </a:r>
                      <a:br>
                        <a:rPr kumimoji="0" lang="en-NZ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</a:br>
                      <a:r>
                        <a:rPr kumimoji="0" lang="en-NZ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tiles or ‘b-box’</a:t>
                      </a:r>
                    </a:p>
                  </a:txBody>
                  <a:tcPr marL="0" marR="0" marT="0" marB="0" anchor="ctr">
                    <a:solidFill>
                      <a:srgbClr val="E8F6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 err="1"/>
                        <a:t>TileSet</a:t>
                      </a:r>
                      <a:r>
                        <a:rPr lang="en-NZ" sz="1200" dirty="0"/>
                        <a:t>, DB </a:t>
                      </a:r>
                      <a:r>
                        <a:rPr lang="en-NZ" sz="1200" dirty="0" err="1"/>
                        <a:t>sharding</a:t>
                      </a:r>
                      <a:r>
                        <a:rPr lang="en-NZ" sz="1200" dirty="0"/>
                        <a:t>, b-box,  </a:t>
                      </a:r>
                      <a:r>
                        <a:rPr lang="en-NZ" sz="1200" dirty="0" err="1"/>
                        <a:t>jobqueue</a:t>
                      </a:r>
                      <a:endParaRPr lang="en-NZ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 dirty="0" err="1"/>
                        <a:t>DirectedTileList</a:t>
                      </a:r>
                      <a:endParaRPr lang="en-NZ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sequence of ‘</a:t>
                      </a:r>
                      <a:r>
                        <a:rPr kumimoji="0" lang="en-NZ" sz="14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bbox</a:t>
                      </a:r>
                      <a:r>
                        <a:rPr kumimoji="0" lang="en-NZ" sz="14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’</a:t>
                      </a:r>
                    </a:p>
                  </a:txBody>
                  <a:tcPr marL="0" marR="0" marT="0" marB="0" anchor="ctr">
                    <a:solidFill>
                      <a:srgbClr val="E8F6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ordered </a:t>
                      </a:r>
                      <a:r>
                        <a:rPr lang="en-NZ" sz="1200" dirty="0" err="1"/>
                        <a:t>jobqueue</a:t>
                      </a:r>
                      <a:endParaRPr lang="en-NZ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917604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NZ" sz="1400" b="1" dirty="0" err="1"/>
                        <a:t>ZoneCollection</a:t>
                      </a:r>
                      <a:endParaRPr lang="en-NZ" sz="1400" b="1" dirty="0"/>
                    </a:p>
                    <a:p>
                      <a:pPr algn="ctr"/>
                      <a:r>
                        <a:rPr lang="en-NZ" sz="1400" b="0" i="1" dirty="0"/>
                        <a:t>collection of other type(s)</a:t>
                      </a:r>
                    </a:p>
                  </a:txBody>
                  <a:tcPr marL="0" marR="0" marT="0" marB="0" anchor="ctr">
                    <a:solidFill>
                      <a:srgbClr val="B5E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MULTILINESTRING, GEOMETRYCOLLECTION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 dirty="0" err="1"/>
                        <a:t>DirectedZoneCollection</a:t>
                      </a:r>
                      <a:endParaRPr lang="en-NZ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graph or connected collection of similar or different type(s)</a:t>
                      </a:r>
                    </a:p>
                  </a:txBody>
                  <a:tcPr marL="0" marR="0" marT="0" marB="0" anchor="ctr">
                    <a:solidFill>
                      <a:srgbClr val="B5E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TIN, network </a:t>
                      </a:r>
                      <a:br>
                        <a:rPr lang="en-NZ" sz="1200" dirty="0"/>
                      </a:br>
                      <a:r>
                        <a:rPr lang="en-NZ" sz="1200" dirty="0"/>
                        <a:t>(of </a:t>
                      </a:r>
                      <a:r>
                        <a:rPr lang="en-NZ" sz="1200" dirty="0" err="1"/>
                        <a:t>DirectedOrdinateList</a:t>
                      </a:r>
                      <a:r>
                        <a:rPr lang="en-NZ" sz="1200" dirty="0"/>
                        <a:t> or </a:t>
                      </a:r>
                      <a:r>
                        <a:rPr lang="en-NZ" sz="1200" dirty="0" err="1"/>
                        <a:t>DirectedCellList</a:t>
                      </a:r>
                      <a:r>
                        <a:rPr lang="en-NZ" sz="1200" dirty="0"/>
                        <a:t>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8730526"/>
                  </a:ext>
                </a:extLst>
              </a:tr>
              <a:tr h="310683">
                <a:tc>
                  <a:txBody>
                    <a:bodyPr/>
                    <a:lstStyle/>
                    <a:p>
                      <a:pPr algn="ctr"/>
                      <a:r>
                        <a:rPr lang="en-NZ" sz="1400" b="0" dirty="0"/>
                        <a:t>optional</a:t>
                      </a:r>
                    </a:p>
                  </a:txBody>
                  <a:tcPr marL="0" marR="0" marT="0" marB="0" anchor="ctr">
                    <a:solidFill>
                      <a:srgbClr val="E8F6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sort by decreasing size, compress</a:t>
                      </a:r>
                    </a:p>
                  </a:txBody>
                  <a:tcPr marL="0" marR="0" marT="0" marB="0" anchor="ctr">
                    <a:solidFill>
                      <a:srgbClr val="E8F6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2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66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400" b="0" dirty="0"/>
              <a:t>DGGS – RS Navigator: topological functions on </a:t>
            </a:r>
            <a:r>
              <a:rPr lang="en-US" sz="2400" b="0" dirty="0" err="1"/>
              <a:t>ZoneID</a:t>
            </a:r>
            <a:r>
              <a:rPr lang="en-US" sz="2400" b="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316367" y="696061"/>
            <a:ext cx="86827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NZ" dirty="0">
                <a:solidFill>
                  <a:srgbClr val="333333"/>
                </a:solidFill>
                <a:latin typeface="Microsoft Sans Serif" panose="020B0604020202020204" pitchFamily="34" charset="0"/>
              </a:rPr>
              <a:t>From single zone topology operations to feature topology operations, do we need anything new?</a:t>
            </a:r>
          </a:p>
          <a:p>
            <a:pPr defTabSz="685800"/>
            <a:endParaRPr lang="en-NZ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685800"/>
            <a:r>
              <a:rPr lang="en-NZ" dirty="0">
                <a:solidFill>
                  <a:srgbClr val="333333"/>
                </a:solidFill>
                <a:latin typeface="Microsoft Sans Serif" panose="020B0604020202020204" pitchFamily="34" charset="0"/>
              </a:rPr>
              <a:t>(List of A).equals(List of B) is True if </a:t>
            </a:r>
          </a:p>
          <a:p>
            <a:pPr defTabSz="685800"/>
            <a:r>
              <a:rPr lang="en-NZ" dirty="0">
                <a:solidFill>
                  <a:srgbClr val="333333"/>
                </a:solidFill>
                <a:latin typeface="Microsoft Sans Serif" panose="020B0604020202020204" pitchFamily="34" charset="0"/>
              </a:rPr>
              <a:t>	the lists are of the same length, and </a:t>
            </a:r>
          </a:p>
          <a:p>
            <a:pPr defTabSz="685800"/>
            <a:r>
              <a:rPr lang="en-NZ" dirty="0">
                <a:solidFill>
                  <a:srgbClr val="333333"/>
                </a:solidFill>
                <a:latin typeface="Microsoft Sans Serif" panose="020B0604020202020204" pitchFamily="34" charset="0"/>
              </a:rPr>
              <a:t>	every member of A can be paired with EXACTLY one member of List B that it is equal to.</a:t>
            </a:r>
          </a:p>
          <a:p>
            <a:pPr defTabSz="685800"/>
            <a:r>
              <a:rPr lang="en-NZ" dirty="0">
                <a:solidFill>
                  <a:srgbClr val="333333"/>
                </a:solidFill>
                <a:latin typeface="Microsoft Sans Serif" panose="020B0604020202020204" pitchFamily="34" charset="0"/>
              </a:rPr>
              <a:t>	Noting that to answer in the negative we only need to find one false match.</a:t>
            </a:r>
          </a:p>
          <a:p>
            <a:pPr defTabSz="685800"/>
            <a:endParaRPr lang="en-NZ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685800"/>
            <a:r>
              <a:rPr lang="en-NZ" dirty="0">
                <a:solidFill>
                  <a:srgbClr val="333333"/>
                </a:solidFill>
                <a:latin typeface="Microsoft Sans Serif" panose="020B0604020202020204" pitchFamily="34" charset="0"/>
              </a:rPr>
              <a:t>With DGGS we have an additional possibility at the feature level, we can add an additional </a:t>
            </a:r>
            <a:r>
              <a:rPr lang="en-NZ" dirty="0"/>
              <a:t>parameter to control the precision of the match, </a:t>
            </a:r>
            <a:r>
              <a:rPr lang="en-NZ" dirty="0" err="1"/>
              <a:t>eg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rangeRefine</a:t>
            </a:r>
            <a:r>
              <a:rPr lang="en-NZ" dirty="0" err="1"/>
              <a:t>:refinementLevelRange</a:t>
            </a:r>
            <a:r>
              <a:rPr lang="en-NZ" dirty="0"/>
              <a:t> </a:t>
            </a:r>
          </a:p>
          <a:p>
            <a:pPr defTabSz="685800"/>
            <a:r>
              <a:rPr lang="en-NZ" dirty="0">
                <a:solidFill>
                  <a:srgbClr val="333333"/>
                </a:solidFill>
                <a:latin typeface="Microsoft Sans Serif" panose="020B0604020202020204" pitchFamily="34" charset="0"/>
              </a:rPr>
              <a:t>(List of A).equals(List of B, </a:t>
            </a:r>
            <a:r>
              <a:rPr lang="en-NZ" dirty="0" err="1">
                <a:solidFill>
                  <a:srgbClr val="FF0000"/>
                </a:solidFill>
              </a:rPr>
              <a:t>rangeRefine</a:t>
            </a:r>
            <a:r>
              <a:rPr lang="en-NZ" dirty="0" err="1"/>
              <a:t>:refinementLevelRange</a:t>
            </a:r>
            <a:r>
              <a:rPr lang="en-NZ" dirty="0">
                <a:solidFill>
                  <a:srgbClr val="333333"/>
                </a:solidFill>
                <a:latin typeface="Microsoft Sans Serif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36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14777" y="78907"/>
            <a:ext cx="4663200" cy="96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OGC API DGGS - Background</a:t>
            </a:r>
            <a:endParaRPr sz="24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Robert Gibb</a:t>
            </a:r>
          </a:p>
        </p:txBody>
      </p:sp>
      <p:sp>
        <p:nvSpPr>
          <p:cNvPr id="113" name="Google Shape;113;p21"/>
          <p:cNvSpPr txBox="1"/>
          <p:nvPr/>
        </p:nvSpPr>
        <p:spPr>
          <a:xfrm>
            <a:off x="114752" y="1761052"/>
            <a:ext cx="466328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119th OGC Member Meeting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Virtual | 16 June 2021</a:t>
            </a:r>
            <a:endParaRPr sz="1100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4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Lato"/>
              <a:buNone/>
            </a:pPr>
            <a:r>
              <a:rPr lang="en" sz="3100" dirty="0"/>
              <a:t>OGC API DGGS</a:t>
            </a:r>
            <a:endParaRPr sz="3100"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50579" y="872128"/>
            <a:ext cx="8709437" cy="380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b="1" dirty="0">
                <a:solidFill>
                  <a:schemeClr val="dk1"/>
                </a:solidFill>
              </a:rPr>
              <a:t>The DGGS Abstract Specification 21 v2.0 contains definitions for a suite of 4D topological operations that we are going to represent in </a:t>
            </a:r>
            <a:r>
              <a:rPr lang="en-US" b="1" dirty="0" err="1">
                <a:solidFill>
                  <a:schemeClr val="dk1"/>
                </a:solidFill>
              </a:rPr>
              <a:t>SwaggerHub</a:t>
            </a:r>
            <a:r>
              <a:rPr lang="en-US" b="1" dirty="0">
                <a:solidFill>
                  <a:schemeClr val="dk1"/>
                </a:solidFill>
              </a:rPr>
              <a:t> as an </a:t>
            </a:r>
            <a:r>
              <a:rPr lang="en-US" b="1" dirty="0" err="1">
                <a:solidFill>
                  <a:schemeClr val="dk1"/>
                </a:solidFill>
              </a:rPr>
              <a:t>OpenAPI</a:t>
            </a:r>
            <a:r>
              <a:rPr lang="en-US" b="1" dirty="0">
                <a:solidFill>
                  <a:schemeClr val="dk1"/>
                </a:solidFill>
              </a:rPr>
              <a:t> description.</a:t>
            </a:r>
          </a:p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b="1" dirty="0">
                <a:solidFill>
                  <a:schemeClr val="dk1"/>
                </a:solidFill>
              </a:rPr>
              <a:t>Practical work: Describing OGC API – DGGS DE9IM &lt;&lt;query&gt;&gt; operations in YAML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73333"/>
              <a:buNone/>
            </a:pPr>
            <a:r>
              <a:rPr lang="en-NZ" sz="1500" dirty="0">
                <a:solidFill>
                  <a:schemeClr val="dk1"/>
                </a:solidFill>
              </a:rPr>
              <a:t>Q</a:t>
            </a:r>
            <a:r>
              <a:rPr lang="en" sz="1500" dirty="0">
                <a:solidFill>
                  <a:schemeClr val="dk1"/>
                </a:solidFill>
              </a:rPr>
              <a:t>uery operations follow the pattern: zone.query-op(another-zone,projectTo) and return True/False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(13:15 - 13:45 - 30 minutes)</a:t>
            </a:r>
            <a:endParaRPr sz="1500" dirty="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b="1" dirty="0">
                <a:solidFill>
                  <a:schemeClr val="dk1"/>
                </a:solidFill>
              </a:rPr>
              <a:t>Practical work: Describing OGC API – DGGS DE9IM &lt;&lt;set&gt;&gt; operations in YAML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73333"/>
              <a:buNone/>
            </a:pPr>
            <a:r>
              <a:rPr lang="en" sz="1500" dirty="0">
                <a:solidFill>
                  <a:schemeClr val="dk1"/>
                </a:solidFill>
              </a:rPr>
              <a:t>Set operations follow the pattern zone.set-op(another-zone,rangeRefine,projectTo) and return a set or list of zones 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(13:45 – 14:15 - 30 minutes)</a:t>
            </a:r>
            <a:endParaRPr sz="1500" dirty="0">
              <a:solidFill>
                <a:schemeClr val="dk1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" b="1" dirty="0">
                <a:solidFill>
                  <a:schemeClr val="dk1"/>
                </a:solidFill>
              </a:rPr>
              <a:t>Practical work: </a:t>
            </a:r>
            <a:r>
              <a:rPr lang="en-US" b="1" dirty="0">
                <a:solidFill>
                  <a:schemeClr val="dk1"/>
                </a:solidFill>
              </a:rPr>
              <a:t>Describing</a:t>
            </a:r>
            <a:r>
              <a:rPr lang="en" b="1" dirty="0">
                <a:solidFill>
                  <a:schemeClr val="dk1"/>
                </a:solidFill>
              </a:rPr>
              <a:t> OGC API – DGGS &lt;&lt;reference&gt;&gt; and DGGS operations in YAML</a:t>
            </a:r>
            <a:endParaRPr b="1" dirty="0">
              <a:solidFill>
                <a:schemeClr val="dk1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None/>
            </a:pPr>
            <a:r>
              <a:rPr lang="en" sz="1500" dirty="0">
                <a:solidFill>
                  <a:schemeClr val="dk1"/>
                </a:solidFill>
              </a:rPr>
              <a:t>Reference operations follow the pattern zone.ref-op(another-zone,reference,projectTo) and return True/False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also </a:t>
            </a:r>
            <a:r>
              <a:rPr lang="en" sz="1500" i="1" dirty="0">
                <a:solidFill>
                  <a:schemeClr val="dk1"/>
                </a:solidFill>
              </a:rPr>
              <a:t>distance, parent, child, sibling, parentOf, childOf, siblingOf  </a:t>
            </a:r>
            <a:br>
              <a:rPr lang="en" sz="1500" i="1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(14:15 – 14:45 - 30 minutes)</a:t>
            </a:r>
            <a:endParaRPr sz="1100"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Slides">
  <a:themeElements>
    <a:clrScheme name="Ingo_1">
      <a:dk1>
        <a:srgbClr val="00205F"/>
      </a:dk1>
      <a:lt1>
        <a:srgbClr val="FFFFFF"/>
      </a:lt1>
      <a:dk2>
        <a:srgbClr val="44546A"/>
      </a:dk2>
      <a:lt2>
        <a:srgbClr val="E7E6E6"/>
      </a:lt2>
      <a:accent1>
        <a:srgbClr val="0BAEBD"/>
      </a:accent1>
      <a:accent2>
        <a:srgbClr val="A8B326"/>
      </a:accent2>
      <a:accent3>
        <a:srgbClr val="234367"/>
      </a:accent3>
      <a:accent4>
        <a:srgbClr val="0A818B"/>
      </a:accent4>
      <a:accent5>
        <a:srgbClr val="FDFEFD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2600</Words>
  <Application>Microsoft Office PowerPoint</Application>
  <PresentationFormat>On-screen Show (16:9)</PresentationFormat>
  <Paragraphs>190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Microsoft Sans Serif</vt:lpstr>
      <vt:lpstr>Times New Roman</vt:lpstr>
      <vt:lpstr>Arial</vt:lpstr>
      <vt:lpstr>Bitstream Vera Serif</vt:lpstr>
      <vt:lpstr>Lato</vt:lpstr>
      <vt:lpstr>Calibri</vt:lpstr>
      <vt:lpstr>Simple Dark</vt:lpstr>
      <vt:lpstr>Title Slide</vt:lpstr>
      <vt:lpstr>1_Custom Design</vt:lpstr>
      <vt:lpstr>Content_Slides</vt:lpstr>
      <vt:lpstr>PowerPoint Presentation</vt:lpstr>
      <vt:lpstr>OGC API DGGS</vt:lpstr>
      <vt:lpstr>DGGS – RS Navigator: topological functions on ZoneID </vt:lpstr>
      <vt:lpstr>DGGS – RS Navigator: topological function parameters</vt:lpstr>
      <vt:lpstr>DGGS – RS Navigator: topological functions parameters (cont)</vt:lpstr>
      <vt:lpstr>DGGS – from Zones to Features (WKT viewpoint)</vt:lpstr>
      <vt:lpstr>DGGS – RS Navigator: topological functions on ZoneID </vt:lpstr>
      <vt:lpstr>PowerPoint Presentation</vt:lpstr>
      <vt:lpstr>OGC API DGGS</vt:lpstr>
      <vt:lpstr>OGC API DGGS</vt:lpstr>
      <vt:lpstr>Requirements</vt:lpstr>
      <vt:lpstr>OGC API DGGS &lt;&lt;query&gt;&gt; </vt:lpstr>
      <vt:lpstr>OGC API – DGGS DE9IM &lt;&lt;query&gt;&gt; operations in YAML</vt:lpstr>
      <vt:lpstr>OGC API DGGS &lt;&lt;set&gt;&gt;</vt:lpstr>
      <vt:lpstr>OGC API – DGGS DE9IM &lt;&lt;set&gt;&gt; operations in YAML</vt:lpstr>
      <vt:lpstr>OGC API DGGS &lt;&lt;reference&gt;&gt; etc</vt:lpstr>
      <vt:lpstr>OGC API – DGGS DE9IM &lt;&lt;reference&gt;&gt; and DGGS operations in YAML</vt:lpstr>
      <vt:lpstr>OGC API – DGGS DE9IM &lt;&lt;reference&gt;&gt; and DGGS operations in YAML</vt:lpstr>
      <vt:lpstr>OGC API – DGGS DE9IM &lt;&lt;reference&gt;&gt; and DGGS operations in YAML</vt:lpstr>
      <vt:lpstr>OGC API – DGGS DE9IM &lt;&lt;reference&gt;&gt; and DGGS operations in YAML</vt:lpstr>
      <vt:lpstr>OGC API – DGGS DE9IM &lt;&lt;reference&gt;&gt; and DGGS operations in YAML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 Gibb</dc:creator>
  <cp:lastModifiedBy>Robert</cp:lastModifiedBy>
  <cp:revision>31</cp:revision>
  <dcterms:modified xsi:type="dcterms:W3CDTF">2021-06-14T10:14:22Z</dcterms:modified>
</cp:coreProperties>
</file>