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3"/>
  </p:notesMasterIdLst>
  <p:sldIdLst>
    <p:sldId id="256" r:id="rId3"/>
    <p:sldId id="266" r:id="rId4"/>
    <p:sldId id="296" r:id="rId5"/>
    <p:sldId id="269" r:id="rId6"/>
    <p:sldId id="260" r:id="rId7"/>
    <p:sldId id="317" r:id="rId8"/>
    <p:sldId id="315" r:id="rId9"/>
    <p:sldId id="316" r:id="rId10"/>
    <p:sldId id="318" r:id="rId11"/>
    <p:sldId id="319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JqoClH8vldesXdiRpI53dfbUEr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na Simoes" initials="" lastIdx="1" clrIdx="0"/>
  <p:cmAuthor id="1" name="Gobe Hobon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 snapToGrid="0" snapToObjects="1">
      <p:cViewPr varScale="1">
        <p:scale>
          <a:sx n="120" d="100"/>
          <a:sy n="120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920750" y="4379913"/>
            <a:ext cx="5062538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2150"/>
            <a:ext cx="61468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032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9ae5bab81_8_4:notes"/>
          <p:cNvSpPr txBox="1">
            <a:spLocks noGrp="1"/>
          </p:cNvSpPr>
          <p:nvPr>
            <p:ph type="body" idx="1"/>
          </p:nvPr>
        </p:nvSpPr>
        <p:spPr>
          <a:xfrm>
            <a:off x="920750" y="4379913"/>
            <a:ext cx="5062500" cy="4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From this we derive the idea of poses, and the chained reference systems to relate between the geographical, Earth-based system and individual objects and their histories of locations and orientations</a:t>
            </a:r>
            <a:endParaRPr/>
          </a:p>
        </p:txBody>
      </p:sp>
      <p:sp>
        <p:nvSpPr>
          <p:cNvPr id="167" name="Google Shape;167;g89ae5bab81_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2150"/>
            <a:ext cx="61468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8:notes"/>
          <p:cNvSpPr txBox="1">
            <a:spLocks noGrp="1"/>
          </p:cNvSpPr>
          <p:nvPr>
            <p:ph type="body" idx="1"/>
          </p:nvPr>
        </p:nvSpPr>
        <p:spPr>
          <a:xfrm>
            <a:off x="920750" y="4379913"/>
            <a:ext cx="5062538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9" name="Google Shape;47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2150"/>
            <a:ext cx="61468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2639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920750" y="4379913"/>
            <a:ext cx="5062538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2150"/>
            <a:ext cx="61468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2150"/>
            <a:ext cx="61468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920750" y="4379913"/>
            <a:ext cx="5062538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Jeremy: say in the vision that this has to do with geographical locations</a:t>
            </a:r>
            <a:endParaRPr/>
          </a:p>
        </p:txBody>
      </p:sp>
      <p:sp>
        <p:nvSpPr>
          <p:cNvPr id="111" name="Google Shape;111;p5:notes"/>
          <p:cNvSpPr txBox="1">
            <a:spLocks noGrp="1"/>
          </p:cNvSpPr>
          <p:nvPr>
            <p:ph type="sldNum" idx="12"/>
          </p:nvPr>
        </p:nvSpPr>
        <p:spPr>
          <a:xfrm>
            <a:off x="3911600" y="8759825"/>
            <a:ext cx="29924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2150"/>
            <a:ext cx="61468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920750" y="4379913"/>
            <a:ext cx="5062538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Jeremy: say in the vision that this has to do with geographical locations</a:t>
            </a:r>
            <a:endParaRPr/>
          </a:p>
        </p:txBody>
      </p:sp>
      <p:sp>
        <p:nvSpPr>
          <p:cNvPr id="111" name="Google Shape;111;p5:notes"/>
          <p:cNvSpPr txBox="1">
            <a:spLocks noGrp="1"/>
          </p:cNvSpPr>
          <p:nvPr>
            <p:ph type="sldNum" idx="12"/>
          </p:nvPr>
        </p:nvSpPr>
        <p:spPr>
          <a:xfrm>
            <a:off x="3911600" y="8759825"/>
            <a:ext cx="29924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429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2150"/>
            <a:ext cx="61468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920750" y="4379913"/>
            <a:ext cx="5062538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Jeremy: say in the vision that this has to do with geographical locations</a:t>
            </a:r>
            <a:endParaRPr/>
          </a:p>
        </p:txBody>
      </p:sp>
      <p:sp>
        <p:nvSpPr>
          <p:cNvPr id="111" name="Google Shape;111;p5:notes"/>
          <p:cNvSpPr txBox="1">
            <a:spLocks noGrp="1"/>
          </p:cNvSpPr>
          <p:nvPr>
            <p:ph type="sldNum" idx="12"/>
          </p:nvPr>
        </p:nvSpPr>
        <p:spPr>
          <a:xfrm>
            <a:off x="3911600" y="8759825"/>
            <a:ext cx="29924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2250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2150"/>
            <a:ext cx="61468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920750" y="4379913"/>
            <a:ext cx="5062538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Jeremy: say in the vision that this has to do with geographical locations</a:t>
            </a:r>
            <a:endParaRPr/>
          </a:p>
        </p:txBody>
      </p:sp>
      <p:sp>
        <p:nvSpPr>
          <p:cNvPr id="111" name="Google Shape;111;p5:notes"/>
          <p:cNvSpPr txBox="1">
            <a:spLocks noGrp="1"/>
          </p:cNvSpPr>
          <p:nvPr>
            <p:ph type="sldNum" idx="12"/>
          </p:nvPr>
        </p:nvSpPr>
        <p:spPr>
          <a:xfrm>
            <a:off x="3911600" y="8759825"/>
            <a:ext cx="29924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003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2150"/>
            <a:ext cx="61468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920750" y="4379913"/>
            <a:ext cx="5062538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Jeremy: say in the vision that this has to do with geographical locations</a:t>
            </a:r>
            <a:endParaRPr/>
          </a:p>
        </p:txBody>
      </p:sp>
      <p:sp>
        <p:nvSpPr>
          <p:cNvPr id="111" name="Google Shape;111;p5:notes"/>
          <p:cNvSpPr txBox="1">
            <a:spLocks noGrp="1"/>
          </p:cNvSpPr>
          <p:nvPr>
            <p:ph type="sldNum" idx="12"/>
          </p:nvPr>
        </p:nvSpPr>
        <p:spPr>
          <a:xfrm>
            <a:off x="3911600" y="8759825"/>
            <a:ext cx="29924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732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838200" y="1169129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6172200" y="1169129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>
            <a:spLocks noGrp="1"/>
          </p:cNvSpPr>
          <p:nvPr>
            <p:ph type="pic" idx="2"/>
          </p:nvPr>
        </p:nvSpPr>
        <p:spPr>
          <a:xfrm>
            <a:off x="6325950" y="1169129"/>
            <a:ext cx="55107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274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838200" y="1169129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A close up of a sign&#10;&#10;Description automatically generated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1944" y="6109215"/>
            <a:ext cx="436507" cy="436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descr="A picture containing shirt&#10;&#10;Description automatically generated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75716" y="6022887"/>
            <a:ext cx="598016" cy="59801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>
            <a:spLocks noGrp="1"/>
          </p:cNvSpPr>
          <p:nvPr>
            <p:ph type="title"/>
          </p:nvPr>
        </p:nvSpPr>
        <p:spPr>
          <a:xfrm>
            <a:off x="309563" y="136525"/>
            <a:ext cx="115776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4"/>
          <p:cNvSpPr txBox="1">
            <a:spLocks noGrp="1"/>
          </p:cNvSpPr>
          <p:nvPr>
            <p:ph type="body" idx="1"/>
          </p:nvPr>
        </p:nvSpPr>
        <p:spPr>
          <a:xfrm>
            <a:off x="461963" y="1279525"/>
            <a:ext cx="11277600" cy="489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© 2021 Open Geospatial Consortium</a:t>
            </a:r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sldNum" idx="12"/>
          </p:nvPr>
        </p:nvSpPr>
        <p:spPr>
          <a:xfrm>
            <a:off x="9194800" y="65532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11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4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2" name="Google Shape;32;p4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4" name="Google Shape;34;p45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© 2021 Open Geospatial Consortium</a:t>
            </a:r>
            <a:endParaRPr/>
          </a:p>
        </p:txBody>
      </p:sp>
      <p:sp>
        <p:nvSpPr>
          <p:cNvPr id="35" name="Google Shape;35;p45"/>
          <p:cNvSpPr txBox="1">
            <a:spLocks noGrp="1"/>
          </p:cNvSpPr>
          <p:nvPr>
            <p:ph type="sldNum" idx="12"/>
          </p:nvPr>
        </p:nvSpPr>
        <p:spPr>
          <a:xfrm>
            <a:off x="9194800" y="65532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6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0" y="0"/>
            <a:ext cx="6370710" cy="6497258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5" descr="A picture containing person, man, using, water&#10;&#10;Description automatically generated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 flipH="1">
            <a:off x="6370710" y="0"/>
            <a:ext cx="5821290" cy="649725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5"/>
          <p:cNvSpPr txBox="1"/>
          <p:nvPr/>
        </p:nvSpPr>
        <p:spPr>
          <a:xfrm>
            <a:off x="1290937" y="4502457"/>
            <a:ext cx="20629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-US" sz="1800" b="0" i="0" u="none" strike="noStrike" cap="none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indable</a:t>
            </a:r>
            <a:endParaRPr/>
          </a:p>
        </p:txBody>
      </p:sp>
      <p:sp>
        <p:nvSpPr>
          <p:cNvPr id="13" name="Google Shape;13;p5"/>
          <p:cNvSpPr txBox="1"/>
          <p:nvPr/>
        </p:nvSpPr>
        <p:spPr>
          <a:xfrm>
            <a:off x="9836205" y="5657802"/>
            <a:ext cx="189716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OGC</a:t>
            </a:r>
            <a:endParaRPr/>
          </a:p>
        </p:txBody>
      </p:sp>
      <p:sp>
        <p:nvSpPr>
          <p:cNvPr id="14" name="Google Shape;14;p5"/>
          <p:cNvSpPr/>
          <p:nvPr/>
        </p:nvSpPr>
        <p:spPr>
          <a:xfrm>
            <a:off x="625867" y="4453345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"/>
          <p:cNvSpPr/>
          <p:nvPr/>
        </p:nvSpPr>
        <p:spPr>
          <a:xfrm>
            <a:off x="3089907" y="4465878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618171" y="5220332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3108605" y="5222629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5" descr="A picture containing drawing, light, clock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4267" y="4456346"/>
            <a:ext cx="532289" cy="53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5" descr="A close up of a 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0536" y="4494683"/>
            <a:ext cx="465951" cy="4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" descr="A close up of a 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4892" y="5178394"/>
            <a:ext cx="612940" cy="61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5" descr="A picture containing draw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65531" y="520282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/>
        </p:nvSpPr>
        <p:spPr>
          <a:xfrm>
            <a:off x="3751637" y="4531453"/>
            <a:ext cx="20629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ccessible</a:t>
            </a:r>
            <a:endParaRPr/>
          </a:p>
        </p:txBody>
      </p:sp>
      <p:sp>
        <p:nvSpPr>
          <p:cNvPr id="23" name="Google Shape;23;p5"/>
          <p:cNvSpPr txBox="1"/>
          <p:nvPr/>
        </p:nvSpPr>
        <p:spPr>
          <a:xfrm>
            <a:off x="1288611" y="5300198"/>
            <a:ext cx="20629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nteroperable</a:t>
            </a:r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754625" y="5299592"/>
            <a:ext cx="20629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eusable</a:t>
            </a:r>
            <a:endParaRPr sz="180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0" y="3068852"/>
            <a:ext cx="6370711" cy="7321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 txBox="1"/>
          <p:nvPr/>
        </p:nvSpPr>
        <p:spPr>
          <a:xfrm>
            <a:off x="153004" y="3142719"/>
            <a:ext cx="60081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The world’s leading and comprehensive </a:t>
            </a:r>
            <a:br>
              <a:rPr lang="en-US" sz="18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community of experts making location information:</a:t>
            </a:r>
            <a:endParaRPr sz="1800" b="1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27;p5"/>
          <p:cNvSpPr txBox="1"/>
          <p:nvPr/>
        </p:nvSpPr>
        <p:spPr>
          <a:xfrm>
            <a:off x="11560254" y="5795401"/>
            <a:ext cx="3003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®</a:t>
            </a:r>
            <a:endParaRPr sz="180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" name="Google Shape;28;p5" descr="A picture containing building, outdoor, light, city&#10;&#10;Description automatically generated"/>
          <p:cNvPicPr preferRelativeResize="0"/>
          <p:nvPr/>
        </p:nvPicPr>
        <p:blipFill rotWithShape="1">
          <a:blip r:embed="rId8">
            <a:alphaModFix amt="85000"/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Lato"/>
              <a:buNone/>
            </a:pPr>
            <a:r>
              <a:rPr lang="en-US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ogc.org  |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5" descr="A picture containing building, drawing, window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16768" y="6517414"/>
            <a:ext cx="324582" cy="32458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584892" y="6551206"/>
            <a:ext cx="32575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Copyright © 2021 Open Geospatial Consortium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 descr="A picture containing building, outdoor, light, city&#10;&#10;Description automatically generated"/>
          <p:cNvPicPr preferRelativeResize="0"/>
          <p:nvPr/>
        </p:nvPicPr>
        <p:blipFill rotWithShape="1">
          <a:blip r:embed="rId7">
            <a:alphaModFix amt="85000"/>
          </a:blip>
          <a:srcRect/>
          <a:stretch/>
        </p:blipFill>
        <p:spPr>
          <a:xfrm>
            <a:off x="0" y="833"/>
            <a:ext cx="12192000" cy="95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7" descr="A picture containing building, outdoor, light, city&#10;&#10;Description automatically generated"/>
          <p:cNvPicPr preferRelativeResize="0"/>
          <p:nvPr/>
        </p:nvPicPr>
        <p:blipFill rotWithShape="1">
          <a:blip r:embed="rId8">
            <a:alphaModFix amt="85000"/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9274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/>
          <p:nvPr/>
        </p:nvSpPr>
        <p:spPr>
          <a:xfrm>
            <a:off x="10575181" y="31837"/>
            <a:ext cx="142946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OGC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Lato"/>
              <a:buNone/>
              <a:defRPr sz="36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/>
          <p:nvPr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Lato"/>
              <a:buNone/>
            </a:pPr>
            <a:r>
              <a:rPr lang="en-US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ogc.org  |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" name="Google Shape;42;p7" descr="A picture containing building, drawing, window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16768" y="6517414"/>
            <a:ext cx="324582" cy="3245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GeoPose/blob/main/standard/pdf/geopose_standard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eopose.io/geopose/1.0/demo/index.html" TargetMode="External"/><Relationship Id="rId4" Type="http://schemas.openxmlformats.org/officeDocument/2006/relationships/hyperlink" Target="https://service.geopose.io/solar/swagger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.geopose.io/solar/swagger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GeoPose/blob/main/standard/pdf/geopose_standard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ervice.geopose.io/solar/swagger/index.html" TargetMode="External"/><Relationship Id="rId4" Type="http://schemas.openxmlformats.org/officeDocument/2006/relationships/hyperlink" Target="https://geopose.io/geopose/1.0/demo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.geopose.io/solar/swagger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.geopose.io/solar/solarpose/ypr?longitude=139.74&amp;latitude=35.66&amp;height=10&amp;unixTimeMs=162364682212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ervice.geopose.io/solar/solarpose/quaternion?longitude=139.74&amp;latitude=35.66&amp;height=10&amp;unixTimeMs=162364682212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opose.io/solar/demo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eopose.io/geopose/1.0/demo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/>
        </p:nvSpPr>
        <p:spPr>
          <a:xfrm>
            <a:off x="153003" y="1291509"/>
            <a:ext cx="62178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Practical GeoPose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1"/>
          <p:cNvSpPr txBox="1"/>
          <p:nvPr/>
        </p:nvSpPr>
        <p:spPr>
          <a:xfrm>
            <a:off x="153003" y="2348069"/>
            <a:ext cx="621770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119th OGC Member Meeting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Virtual | 16</a:t>
            </a:r>
            <a:r>
              <a:rPr lang="en-US" sz="2000" b="1" baseline="300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th</a:t>
            </a:r>
            <a:r>
              <a:rPr lang="en-US" sz="20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 June 2021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34CD2B-6D6A-4C23-9513-AA39E344E496}"/>
              </a:ext>
            </a:extLst>
          </p:cNvPr>
          <p:cNvSpPr txBox="1"/>
          <p:nvPr/>
        </p:nvSpPr>
        <p:spPr>
          <a:xfrm>
            <a:off x="214685" y="2003729"/>
            <a:ext cx="564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Steve Smyth, Editor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dirty="0"/>
              <a:t>Summary</a:t>
            </a:r>
            <a:endParaRPr dirty="0"/>
          </a:p>
        </p:txBody>
      </p:sp>
      <p:sp>
        <p:nvSpPr>
          <p:cNvPr id="198" name="Google Shape;198;p10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dirty="0"/>
              <a:t>GeoPose 1.0 Links</a:t>
            </a:r>
            <a:endParaRPr dirty="0"/>
          </a:p>
        </p:txBody>
      </p:sp>
      <p:sp>
        <p:nvSpPr>
          <p:cNvPr id="199" name="Google Shape;199;p10"/>
          <p:cNvSpPr txBox="1">
            <a:spLocks noGrp="1"/>
          </p:cNvSpPr>
          <p:nvPr>
            <p:ph type="body" idx="2"/>
          </p:nvPr>
        </p:nvSpPr>
        <p:spPr>
          <a:xfrm>
            <a:off x="294198" y="1706550"/>
            <a:ext cx="11831541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3363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dirty="0"/>
              <a:t>GeoPose 1.0 draft standard: </a:t>
            </a:r>
            <a:r>
              <a:rPr lang="en-US" sz="2000" dirty="0">
                <a:hlinkClick r:id="rId3"/>
              </a:rPr>
              <a:t>https://github.com/opengeospatial/GeoPose/blob/main/standard/pdf/geopose_standard.pdf</a:t>
            </a:r>
            <a:r>
              <a:rPr lang="en-US" sz="2000" dirty="0"/>
              <a:t> </a:t>
            </a:r>
          </a:p>
          <a:p>
            <a:pPr marL="233363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dirty="0"/>
              <a:t>GeoPose 1.0 samples and validator: </a:t>
            </a:r>
            <a:r>
              <a:rPr lang="en-US" sz="2000" dirty="0">
                <a:hlinkClick r:id="rId4"/>
              </a:rPr>
              <a:t>https://service.geopose.io/solar/swagger/index.html</a:t>
            </a:r>
            <a:r>
              <a:rPr lang="en-US" sz="2000" dirty="0"/>
              <a:t> </a:t>
            </a:r>
          </a:p>
          <a:p>
            <a:pPr marL="233363" indent="-233363">
              <a:spcBef>
                <a:spcPts val="0"/>
              </a:spcBef>
            </a:pPr>
            <a:r>
              <a:rPr lang="en-US" sz="2000" dirty="0" err="1"/>
              <a:t>SolarPose</a:t>
            </a:r>
            <a:r>
              <a:rPr lang="en-US" sz="2000" dirty="0"/>
              <a:t> demo: </a:t>
            </a:r>
            <a:r>
              <a:rPr lang="en-US" sz="2000" dirty="0">
                <a:hlinkClick r:id="rId5"/>
              </a:rPr>
              <a:t>https://geopose.io/geopose/1.0/demo/index.html</a:t>
            </a:r>
            <a:r>
              <a:rPr lang="en-US" sz="2000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sz="2000" dirty="0"/>
            </a:br>
            <a:r>
              <a:rPr lang="en-US" sz="2000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 Comments? Suggestions?</a:t>
            </a:r>
            <a:endParaRPr dirty="0"/>
          </a:p>
        </p:txBody>
      </p:sp>
      <p:sp>
        <p:nvSpPr>
          <p:cNvPr id="202" name="Google Shape;202;p10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 b="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rPr>
              <a:t>Copyright © 2021 Open Geospatial Consortium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9EFCB8-E91B-3B46-9018-BC2A41F452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5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9ae5bab81_8_4"/>
          <p:cNvSpPr txBox="1">
            <a:spLocks noGrp="1"/>
          </p:cNvSpPr>
          <p:nvPr>
            <p:ph type="title"/>
          </p:nvPr>
        </p:nvSpPr>
        <p:spPr>
          <a:xfrm>
            <a:off x="433088" y="144088"/>
            <a:ext cx="11577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GeoPose</a:t>
            </a:r>
            <a:endParaRPr dirty="0"/>
          </a:p>
        </p:txBody>
      </p:sp>
      <p:sp>
        <p:nvSpPr>
          <p:cNvPr id="170" name="Google Shape;170;g89ae5bab81_8_4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 © 2021 Open Geospatial Consortium</a:t>
            </a:r>
            <a:endParaRPr/>
          </a:p>
        </p:txBody>
      </p:sp>
      <p:sp>
        <p:nvSpPr>
          <p:cNvPr id="171" name="Google Shape;171;g89ae5bab81_8_4"/>
          <p:cNvSpPr txBox="1"/>
          <p:nvPr/>
        </p:nvSpPr>
        <p:spPr>
          <a:xfrm>
            <a:off x="-97100" y="1271926"/>
            <a:ext cx="4699800" cy="47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6550">
              <a:lnSpc>
                <a:spcPct val="115000"/>
              </a:lnSpc>
              <a:buSzPts val="1700"/>
              <a:buFont typeface="Arial"/>
              <a:buChar char="●"/>
            </a:pPr>
            <a:r>
              <a:rPr lang="en-US" sz="1600" dirty="0">
                <a:highlight>
                  <a:srgbClr val="FFFFFF"/>
                </a:highlight>
              </a:rPr>
              <a:t>A </a:t>
            </a:r>
            <a:r>
              <a:rPr lang="en-US" sz="1600" b="1" dirty="0">
                <a:highlight>
                  <a:srgbClr val="FFFFFF"/>
                </a:highlight>
              </a:rPr>
              <a:t>Pose</a:t>
            </a:r>
            <a:r>
              <a:rPr lang="en-US" sz="1600" dirty="0">
                <a:highlight>
                  <a:srgbClr val="FFFFFF"/>
                </a:highlight>
              </a:rPr>
              <a:t> captures location and orientation of a real or digital object.</a:t>
            </a:r>
          </a:p>
          <a:p>
            <a:pPr marL="457200" indent="-336550">
              <a:lnSpc>
                <a:spcPct val="115000"/>
              </a:lnSpc>
              <a:buSzPts val="1700"/>
              <a:buFont typeface="Arial"/>
              <a:buChar char="●"/>
            </a:pPr>
            <a:r>
              <a:rPr lang="en-US" sz="1600" dirty="0">
                <a:highlight>
                  <a:srgbClr val="FFFFFF"/>
                </a:highlight>
              </a:rPr>
              <a:t>A </a:t>
            </a:r>
            <a:r>
              <a:rPr lang="en-US" sz="1600" b="1" dirty="0">
                <a:highlight>
                  <a:srgbClr val="FFFFFF"/>
                </a:highlight>
              </a:rPr>
              <a:t>Pose</a:t>
            </a:r>
            <a:r>
              <a:rPr lang="en-US" sz="1600" dirty="0">
                <a:highlight>
                  <a:srgbClr val="FFFFFF"/>
                </a:highlight>
              </a:rPr>
              <a:t> has an associated </a:t>
            </a:r>
            <a:r>
              <a:rPr lang="en-US" sz="1600" b="1" dirty="0" err="1">
                <a:highlight>
                  <a:srgbClr val="FFFFFF"/>
                </a:highlight>
              </a:rPr>
              <a:t>FrameTransform</a:t>
            </a:r>
            <a:r>
              <a:rPr lang="en-US" sz="1600" b="1" dirty="0">
                <a:highlight>
                  <a:srgbClr val="FFFFFF"/>
                </a:highlight>
              </a:rPr>
              <a:t> Chain</a:t>
            </a:r>
            <a:r>
              <a:rPr lang="en-US" sz="1600" dirty="0">
                <a:highlight>
                  <a:srgbClr val="FFFFFF"/>
                </a:highlight>
              </a:rPr>
              <a:t>. The </a:t>
            </a:r>
            <a:r>
              <a:rPr lang="en-US" sz="1600" b="1" dirty="0">
                <a:highlight>
                  <a:srgbClr val="FFFFFF"/>
                </a:highlight>
              </a:rPr>
              <a:t>Pose’s</a:t>
            </a:r>
            <a:r>
              <a:rPr lang="en-US" sz="1600" dirty="0"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highlight>
                  <a:srgbClr val="FFFFFF"/>
                </a:highlight>
              </a:rPr>
              <a:t>FrameTransform</a:t>
            </a:r>
            <a:r>
              <a:rPr lang="en-US" sz="1600" b="1" dirty="0">
                <a:highlight>
                  <a:srgbClr val="FFFFFF"/>
                </a:highlight>
              </a:rPr>
              <a:t> Chain</a:t>
            </a:r>
            <a:r>
              <a:rPr lang="en-US" sz="1600" dirty="0">
                <a:highlight>
                  <a:srgbClr val="FFFFFF"/>
                </a:highlight>
              </a:rPr>
              <a:t> encapsulates sufficient information to transform pose geometry in any component </a:t>
            </a:r>
            <a:r>
              <a:rPr lang="en-US" sz="1600" b="1" dirty="0">
                <a:highlight>
                  <a:srgbClr val="FFFFFF"/>
                </a:highlight>
              </a:rPr>
              <a:t>Frame</a:t>
            </a:r>
            <a:r>
              <a:rPr lang="en-US" sz="1600" dirty="0">
                <a:highlight>
                  <a:srgbClr val="FFFFFF"/>
                </a:highlight>
              </a:rPr>
              <a:t> to any other </a:t>
            </a:r>
            <a:r>
              <a:rPr lang="en-US" sz="1600" b="1" dirty="0">
                <a:highlight>
                  <a:srgbClr val="FFFFFF"/>
                </a:highlight>
              </a:rPr>
              <a:t>Frame</a:t>
            </a:r>
            <a:r>
              <a:rPr lang="en-US" sz="1600" dirty="0">
                <a:highlight>
                  <a:srgbClr val="FFFFFF"/>
                </a:highlight>
              </a:rPr>
              <a:t> in its associated  </a:t>
            </a:r>
            <a:r>
              <a:rPr lang="en-US" sz="1600" b="1" dirty="0" err="1">
                <a:highlight>
                  <a:srgbClr val="FFFFFF"/>
                </a:highlight>
              </a:rPr>
              <a:t>FrameTransform</a:t>
            </a:r>
            <a:r>
              <a:rPr lang="en-US" sz="1600" b="1" dirty="0">
                <a:highlight>
                  <a:srgbClr val="FFFFFF"/>
                </a:highlight>
              </a:rPr>
              <a:t> Chain</a:t>
            </a:r>
            <a:r>
              <a:rPr lang="en-US" sz="1600" dirty="0">
                <a:highlight>
                  <a:srgbClr val="FFFFFF"/>
                </a:highlight>
              </a:rPr>
              <a:t>.</a:t>
            </a:r>
          </a:p>
          <a:p>
            <a:pPr marL="457200" lvl="0" indent="-336550">
              <a:lnSpc>
                <a:spcPct val="115000"/>
              </a:lnSpc>
              <a:buSzPts val="1700"/>
              <a:buFont typeface="Arial"/>
              <a:buChar char="●"/>
            </a:pPr>
            <a:r>
              <a:rPr lang="en-SG" sz="1600" dirty="0">
                <a:highlight>
                  <a:srgbClr val="FFFFFF"/>
                </a:highlight>
              </a:rPr>
              <a:t>A </a:t>
            </a:r>
            <a:r>
              <a:rPr lang="en-SG" sz="1600" b="1" dirty="0">
                <a:highlight>
                  <a:srgbClr val="FFFFFF"/>
                </a:highlight>
              </a:rPr>
              <a:t>Fixed Pose</a:t>
            </a:r>
            <a:r>
              <a:rPr lang="en-SG" sz="1600" dirty="0">
                <a:highlight>
                  <a:srgbClr val="FFFFFF"/>
                </a:highlight>
              </a:rPr>
              <a:t> is a </a:t>
            </a:r>
            <a:r>
              <a:rPr lang="en-SG" sz="1600" b="1" dirty="0">
                <a:highlight>
                  <a:srgbClr val="FFFFFF"/>
                </a:highlight>
              </a:rPr>
              <a:t>Pose</a:t>
            </a:r>
            <a:r>
              <a:rPr lang="en-SG" sz="1600" dirty="0">
                <a:highlight>
                  <a:srgbClr val="FFFFFF"/>
                </a:highlight>
              </a:rPr>
              <a:t> whose associated </a:t>
            </a:r>
            <a:r>
              <a:rPr lang="en-SG" sz="1600" b="1" dirty="0">
                <a:highlight>
                  <a:srgbClr val="FFFFFF"/>
                </a:highlight>
              </a:rPr>
              <a:t>Outermost Frame</a:t>
            </a:r>
            <a:r>
              <a:rPr lang="en-SG" sz="1600" dirty="0">
                <a:highlight>
                  <a:srgbClr val="FFFFFF"/>
                </a:highlight>
              </a:rPr>
              <a:t> is related to an </a:t>
            </a:r>
            <a:r>
              <a:rPr lang="en-SG" sz="1600" b="1" dirty="0">
                <a:highlight>
                  <a:srgbClr val="FFFFFF"/>
                </a:highlight>
              </a:rPr>
              <a:t>Ephemeris Object - </a:t>
            </a:r>
            <a:r>
              <a:rPr lang="en-SG" sz="1600" dirty="0">
                <a:highlight>
                  <a:srgbClr val="FFFFFF"/>
                </a:highlight>
              </a:rPr>
              <a:t>a spatial object whose location and orientation are externally defined</a:t>
            </a:r>
            <a:r>
              <a:rPr lang="en-SG" sz="1600" b="1" dirty="0">
                <a:highlight>
                  <a:srgbClr val="FFFFFF"/>
                </a:highlight>
              </a:rPr>
              <a:t>.</a:t>
            </a:r>
          </a:p>
          <a:p>
            <a:pPr marL="457200" lvl="0" indent="-336550">
              <a:lnSpc>
                <a:spcPct val="115000"/>
              </a:lnSpc>
              <a:buSzPts val="17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GeoPose</a:t>
            </a:r>
            <a:r>
              <a:rPr lang="en-US" sz="16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lang="en-US" sz="16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Fixed Pose</a:t>
            </a:r>
            <a:r>
              <a:rPr lang="en-US" sz="16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related to </a:t>
            </a:r>
            <a:r>
              <a:rPr lang="en-US" sz="1600" dirty="0">
                <a:highlight>
                  <a:srgbClr val="FFFFFF"/>
                </a:highlight>
              </a:rPr>
              <a:t>a geospatial</a:t>
            </a:r>
            <a:r>
              <a:rPr lang="en-US" sz="16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Ephemeris Object</a:t>
            </a:r>
            <a:r>
              <a:rPr lang="en-US" sz="16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600" dirty="0">
                <a:highlight>
                  <a:srgbClr val="FFFFFF"/>
                </a:highlight>
              </a:rPr>
              <a:t>the</a:t>
            </a:r>
            <a:r>
              <a:rPr lang="en-US" sz="16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Earth) via a </a:t>
            </a:r>
            <a:r>
              <a:rPr lang="en-US" sz="16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Topocentric</a:t>
            </a:r>
            <a:r>
              <a:rPr lang="en-US" sz="16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 Frame.</a:t>
            </a:r>
            <a:br>
              <a:rPr lang="en-SG" sz="16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SG" sz="16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89ae5bab81_8_4"/>
          <p:cNvSpPr txBox="1"/>
          <p:nvPr/>
        </p:nvSpPr>
        <p:spPr>
          <a:xfrm>
            <a:off x="8754350" y="2599050"/>
            <a:ext cx="30144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 Version: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GeoPose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ties the location and orientation of a spatial object to the Earth’s surface.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89ae5bab81_8_4"/>
          <p:cNvPicPr preferRelativeResize="0"/>
          <p:nvPr/>
        </p:nvPicPr>
        <p:blipFill rotWithShape="1">
          <a:blip r:embed="rId3">
            <a:alphaModFix/>
          </a:blip>
          <a:srcRect l="3703" r="3703"/>
          <a:stretch/>
        </p:blipFill>
        <p:spPr>
          <a:xfrm>
            <a:off x="3052961" y="1832651"/>
            <a:ext cx="6609379" cy="37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87C14F-CBA9-8F49-A2C6-3700FB05A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build="p"/>
      <p:bldP spid="1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8"/>
          <p:cNvSpPr txBox="1">
            <a:spLocks noGrp="1"/>
          </p:cNvSpPr>
          <p:nvPr>
            <p:ph type="title"/>
          </p:nvPr>
        </p:nvSpPr>
        <p:spPr>
          <a:xfrm>
            <a:off x="309563" y="136525"/>
            <a:ext cx="115776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dirty="0"/>
              <a:t>GeoPose </a:t>
            </a:r>
            <a:r>
              <a:rPr lang="en-US" sz="3600" dirty="0" err="1"/>
              <a:t>Standardisation</a:t>
            </a:r>
            <a:r>
              <a:rPr lang="en-US" sz="3600" dirty="0"/>
              <a:t> Targets</a:t>
            </a:r>
            <a:endParaRPr sz="3600" dirty="0"/>
          </a:p>
        </p:txBody>
      </p:sp>
      <p:sp>
        <p:nvSpPr>
          <p:cNvPr id="482" name="Google Shape;482;p28"/>
          <p:cNvSpPr txBox="1">
            <a:spLocks noGrp="1"/>
          </p:cNvSpPr>
          <p:nvPr>
            <p:ph type="body" idx="1"/>
          </p:nvPr>
        </p:nvSpPr>
        <p:spPr>
          <a:xfrm>
            <a:off x="309563" y="1279525"/>
            <a:ext cx="11430000" cy="489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3363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dirty="0"/>
              <a:t>The</a:t>
            </a:r>
            <a:r>
              <a:rPr lang="en-US" sz="2000" b="1" dirty="0"/>
              <a:t> Basic GeoPose </a:t>
            </a:r>
            <a:r>
              <a:rPr lang="en-US" sz="2000" dirty="0"/>
              <a:t>targets are simple and concise – no options. It satisfies most use case requirements.</a:t>
            </a:r>
            <a:endParaRPr sz="2000" dirty="0"/>
          </a:p>
          <a:p>
            <a:pPr marL="233361" lvl="0" indent="-23336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Advanced GeoPose</a:t>
            </a:r>
            <a:r>
              <a:rPr lang="en-US" sz="2000" dirty="0"/>
              <a:t> target supports more complex use cases where the outer geographic reference frame is not LTP-ENU and/or a valid time is needed.</a:t>
            </a:r>
          </a:p>
          <a:p>
            <a:pPr marL="233361" lvl="0" indent="-23336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dirty="0"/>
              <a:t>Composite:</a:t>
            </a:r>
          </a:p>
          <a:p>
            <a:pPr marL="690561" lvl="1" indent="-233361">
              <a:spcBef>
                <a:spcPts val="480"/>
              </a:spcBef>
              <a:buSzPts val="2400"/>
              <a:buFont typeface="Arial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Chain GeoPose</a:t>
            </a:r>
            <a:r>
              <a:rPr lang="en-US" sz="2000" dirty="0"/>
              <a:t> target provides additional flexibility with multiple intermediate frames or specific coordinate reference systems as needed.</a:t>
            </a:r>
            <a:endParaRPr sz="2000" dirty="0"/>
          </a:p>
          <a:p>
            <a:pPr marL="690563" lvl="1" indent="-195263">
              <a:spcBef>
                <a:spcPts val="480"/>
              </a:spcBef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Frame Graph</a:t>
            </a:r>
            <a:r>
              <a:rPr lang="en-US" sz="2000" dirty="0"/>
              <a:t> target supports the full structure need to represent networks of reference frames that arise with the use of multiple and linked location technologies.</a:t>
            </a:r>
          </a:p>
          <a:p>
            <a:pPr marL="690563" lvl="1" indent="-195263">
              <a:spcBef>
                <a:spcPts val="480"/>
              </a:spcBef>
              <a:buChar char="•"/>
            </a:pPr>
            <a:r>
              <a:rPr lang="en-US" sz="2000" dirty="0"/>
              <a:t>The (</a:t>
            </a:r>
            <a:r>
              <a:rPr lang="en-US" sz="2000" b="1" dirty="0"/>
              <a:t>Time</a:t>
            </a:r>
            <a:r>
              <a:rPr lang="en-US" sz="2000" dirty="0"/>
              <a:t>) </a:t>
            </a:r>
            <a:r>
              <a:rPr lang="en-US" sz="2000" b="1" dirty="0"/>
              <a:t>Sequence</a:t>
            </a:r>
            <a:r>
              <a:rPr lang="en-US" sz="2000" dirty="0"/>
              <a:t> targets support the packaging of fixed-length time series of GeoPoses and the payload data objects for open-ended GeoPose streams from an external source.</a:t>
            </a:r>
          </a:p>
          <a:p>
            <a:pPr marL="495300" indent="-457200">
              <a:spcBef>
                <a:spcPts val="480"/>
              </a:spcBef>
              <a:buFont typeface="+mj-lt"/>
              <a:buAutoNum type="arabicPeriod"/>
            </a:pPr>
            <a:r>
              <a:rPr lang="en-US" sz="2400" u="sng" dirty="0" err="1"/>
              <a:t>SolarPose</a:t>
            </a:r>
            <a:r>
              <a:rPr lang="en-US" sz="2400" u="sng" dirty="0"/>
              <a:t> provides samples for any or all of  the targets – see </a:t>
            </a:r>
            <a:r>
              <a:rPr lang="en-US" sz="2400" u="sng" dirty="0">
                <a:hlinkClick r:id="rId3"/>
              </a:rPr>
              <a:t>https://service.geopose.io/solar/swagger/index.html</a:t>
            </a:r>
            <a:r>
              <a:rPr lang="en-US" sz="2400" u="sng" dirty="0"/>
              <a:t> for details.</a:t>
            </a:r>
          </a:p>
          <a:p>
            <a:pPr marL="495300" indent="-457200">
              <a:spcBef>
                <a:spcPts val="480"/>
              </a:spcBef>
              <a:buFont typeface="+mj-lt"/>
              <a:buAutoNum type="arabicPeriod"/>
            </a:pPr>
            <a:r>
              <a:rPr lang="en-US" sz="2400" u="sng" dirty="0"/>
              <a:t>The </a:t>
            </a:r>
            <a:r>
              <a:rPr lang="en-US" sz="2400" u="sng" dirty="0" err="1"/>
              <a:t>SolarPose</a:t>
            </a:r>
            <a:r>
              <a:rPr lang="en-US" sz="2400" u="sng" dirty="0"/>
              <a:t> demo uses the Basic-YPR target.</a:t>
            </a:r>
          </a:p>
          <a:p>
            <a:pPr marL="38100" indent="0" algn="ctr">
              <a:spcBef>
                <a:spcPts val="480"/>
              </a:spcBef>
              <a:buNone/>
            </a:pPr>
            <a:endParaRPr lang="en-US" sz="2400" u="sng" dirty="0"/>
          </a:p>
        </p:txBody>
      </p:sp>
      <p:sp>
        <p:nvSpPr>
          <p:cNvPr id="483" name="Google Shape;483;p28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 © 2021 Open Geospatial Consortium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CE7EF-3818-E645-88F8-246F9BD28F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9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dirty="0"/>
              <a:t>GeoPose</a:t>
            </a:r>
            <a:endParaRPr dirty="0"/>
          </a:p>
        </p:txBody>
      </p:sp>
      <p:sp>
        <p:nvSpPr>
          <p:cNvPr id="198" name="Google Shape;198;p10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dirty="0"/>
              <a:t>GeoPose is</a:t>
            </a:r>
            <a:endParaRPr dirty="0"/>
          </a:p>
        </p:txBody>
      </p:sp>
      <p:sp>
        <p:nvSpPr>
          <p:cNvPr id="199" name="Google Shape;199;p10"/>
          <p:cNvSpPr txBox="1">
            <a:spLocks noGrp="1"/>
          </p:cNvSpPr>
          <p:nvPr>
            <p:ph type="body" idx="2"/>
          </p:nvPr>
        </p:nvSpPr>
        <p:spPr>
          <a:xfrm>
            <a:off x="609600" y="1706550"/>
            <a:ext cx="50274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3363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/>
              <a:t>an encapsulation of location and orientation as a concrete data object</a:t>
            </a:r>
          </a:p>
          <a:p>
            <a:pPr marL="233363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/>
              <a:t>based on a logical data model </a:t>
            </a:r>
          </a:p>
          <a:p>
            <a:pPr marL="233363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/>
              <a:t>with a JSON encoding to express, capture, save and share the position and orientation of any real or digital object and observer in the real world.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200" name="Google Shape;200;p10"/>
          <p:cNvSpPr txBox="1">
            <a:spLocks noGrp="1"/>
          </p:cNvSpPr>
          <p:nvPr>
            <p:ph type="body" idx="3"/>
          </p:nvPr>
        </p:nvSpPr>
        <p:spPr>
          <a:xfrm>
            <a:off x="6193368" y="1066800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dirty="0">
                <a:solidFill>
                  <a:srgbClr val="002060"/>
                </a:solidFill>
              </a:rPr>
              <a:t>GeoPose is not</a:t>
            </a:r>
            <a:endParaRPr dirty="0"/>
          </a:p>
        </p:txBody>
      </p:sp>
      <p:sp>
        <p:nvSpPr>
          <p:cNvPr id="201" name="Google Shape;201;p10"/>
          <p:cNvSpPr txBox="1">
            <a:spLocks noGrp="1"/>
          </p:cNvSpPr>
          <p:nvPr>
            <p:ph type="body" idx="4"/>
          </p:nvPr>
        </p:nvSpPr>
        <p:spPr>
          <a:xfrm>
            <a:off x="6193369" y="1706562"/>
            <a:ext cx="5008032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3363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>
                <a:solidFill>
                  <a:srgbClr val="002060"/>
                </a:solidFill>
              </a:rPr>
              <a:t>a method to </a:t>
            </a:r>
            <a:r>
              <a:rPr lang="en-US" u="sng" dirty="0">
                <a:solidFill>
                  <a:srgbClr val="002060"/>
                </a:solidFill>
              </a:rPr>
              <a:t>obtain</a:t>
            </a:r>
            <a:r>
              <a:rPr lang="en-US" dirty="0">
                <a:solidFill>
                  <a:srgbClr val="002060"/>
                </a:solidFill>
              </a:rPr>
              <a:t> a person, place or thing’s earth-anchored position or pose, </a:t>
            </a:r>
            <a:endParaRPr dirty="0"/>
          </a:p>
          <a:p>
            <a:pPr marL="233363" lvl="0" indent="-23336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>
                <a:solidFill>
                  <a:srgbClr val="002060"/>
                </a:solidFill>
              </a:rPr>
              <a:t>a substitute for the camera sensor model,</a:t>
            </a:r>
            <a:endParaRPr dirty="0"/>
          </a:p>
          <a:p>
            <a:pPr marL="233363" lvl="0" indent="-23336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>
                <a:solidFill>
                  <a:srgbClr val="002060"/>
                </a:solidFill>
              </a:rPr>
              <a:t>an API or library</a:t>
            </a:r>
            <a:endParaRPr dirty="0"/>
          </a:p>
          <a:p>
            <a:pPr marL="233363" lvl="0" indent="-8096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>
              <a:solidFill>
                <a:srgbClr val="002060"/>
              </a:solidFill>
            </a:endParaRPr>
          </a:p>
        </p:txBody>
      </p:sp>
      <p:sp>
        <p:nvSpPr>
          <p:cNvPr id="202" name="Google Shape;202;p10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 b="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rPr>
              <a:t>Copyright © 2021 Open Geospatial Consortium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9EFCB8-E91B-3B46-9018-BC2A41F452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309563" y="136525"/>
            <a:ext cx="115776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SolarPose</a:t>
            </a:r>
            <a:endParaRPr dirty="0"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46237" y="1242212"/>
            <a:ext cx="11577637" cy="511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 dirty="0"/>
              <a:t>A GeoPose gives the location and orientation of a real or virtual object referenced to an externally defined reference frame.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sz="24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 dirty="0"/>
              <a:t>There are eight types of GeoPose data objects in the 1.0 draft standard.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sz="24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 u="sng" dirty="0" err="1"/>
              <a:t>SolarPose</a:t>
            </a:r>
            <a:r>
              <a:rPr lang="en-US" sz="2400" dirty="0"/>
              <a:t> is a Web service that provides samples of all eight targets. The served GeoPoses give the orientation of the sun from a geographic location relative to a local tangent plane, east-north-up coordinate system at one or more times.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sz="24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 dirty="0" err="1"/>
              <a:t>SolarPose</a:t>
            </a:r>
            <a:r>
              <a:rPr lang="en-US" sz="2400" dirty="0"/>
              <a:t> is a source of simple but varying </a:t>
            </a:r>
            <a:r>
              <a:rPr lang="en-US" sz="2400" u="sng" dirty="0"/>
              <a:t>samples of</a:t>
            </a:r>
            <a:r>
              <a:rPr lang="en-US" sz="2400" dirty="0"/>
              <a:t> GeoPose JSON-encoded data objects that conform to the current GeoPose 1.0 draft standard. It is maintained in synchronization with the GeoPose 1.0 draft.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sz="24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dirty="0"/>
          </a:p>
        </p:txBody>
      </p:sp>
      <p:sp>
        <p:nvSpPr>
          <p:cNvPr id="116" name="Google Shape;116;p5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 © 2021 Open Geospatial Consortium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148121-9F59-0345-B7D0-213C4F77CF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309563" y="136525"/>
            <a:ext cx="115776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Plan</a:t>
            </a:r>
            <a:endParaRPr dirty="0"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135172" y="1033670"/>
            <a:ext cx="11688702" cy="509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480"/>
              </a:spcBef>
              <a:buSzPts val="2400"/>
            </a:pPr>
            <a:r>
              <a:rPr lang="en-US" dirty="0"/>
              <a:t>We will take a quick look at:</a:t>
            </a:r>
          </a:p>
          <a:p>
            <a:pPr lvl="1" indent="-457200">
              <a:spcBef>
                <a:spcPts val="480"/>
              </a:spcBef>
              <a:buSzPts val="2400"/>
            </a:pPr>
            <a:r>
              <a:rPr lang="en-US" dirty="0"/>
              <a:t>The </a:t>
            </a:r>
            <a:r>
              <a:rPr lang="en-US" dirty="0" err="1"/>
              <a:t>OpenAPI</a:t>
            </a:r>
            <a:r>
              <a:rPr lang="en-US" dirty="0"/>
              <a:t>/Swagger documentation for </a:t>
            </a:r>
            <a:r>
              <a:rPr lang="en-US" dirty="0" err="1"/>
              <a:t>SolarPose</a:t>
            </a:r>
            <a:r>
              <a:rPr lang="en-US" dirty="0"/>
              <a:t>.</a:t>
            </a:r>
          </a:p>
          <a:p>
            <a:pPr lvl="1" indent="-457200">
              <a:spcBef>
                <a:spcPts val="480"/>
              </a:spcBef>
              <a:buSzPts val="2400"/>
            </a:pPr>
            <a:r>
              <a:rPr lang="en-US" dirty="0"/>
              <a:t>The GeoPose 1.0 draft validator and some GeoPose 1.0 data objects.</a:t>
            </a:r>
          </a:p>
          <a:p>
            <a:pPr lvl="1" indent="-457200">
              <a:spcBef>
                <a:spcPts val="480"/>
              </a:spcBef>
              <a:buSzPts val="2400"/>
            </a:pPr>
            <a:r>
              <a:rPr lang="en-US" dirty="0"/>
              <a:t>A simple web application that illustrates </a:t>
            </a:r>
          </a:p>
          <a:p>
            <a:pPr lvl="2" indent="-457200">
              <a:spcBef>
                <a:spcPts val="480"/>
              </a:spcBef>
              <a:buSzPts val="2400"/>
            </a:pPr>
            <a:r>
              <a:rPr lang="en-US" dirty="0" err="1"/>
              <a:t>SolarPose</a:t>
            </a:r>
            <a:r>
              <a:rPr lang="en-US" dirty="0"/>
              <a:t> as a GeoPose sample data source and </a:t>
            </a:r>
          </a:p>
          <a:p>
            <a:pPr lvl="2" indent="-457200">
              <a:spcBef>
                <a:spcPts val="480"/>
              </a:spcBef>
              <a:buSzPts val="2400"/>
            </a:pPr>
            <a:r>
              <a:rPr lang="en-US" dirty="0"/>
              <a:t>the basics of creating and using Basic-YPR GeoPose 1.0 data objects.</a:t>
            </a:r>
          </a:p>
          <a:p>
            <a:pPr indent="-457200">
              <a:spcBef>
                <a:spcPts val="480"/>
              </a:spcBef>
              <a:buSzPts val="2400"/>
            </a:pPr>
            <a:r>
              <a:rPr lang="en-US" dirty="0"/>
              <a:t>You will leave with pointers to</a:t>
            </a:r>
          </a:p>
          <a:p>
            <a:pPr marL="800100" lvl="1">
              <a:spcBef>
                <a:spcPts val="480"/>
              </a:spcBef>
              <a:buSzPts val="2400"/>
            </a:pPr>
            <a:r>
              <a:rPr lang="en-US" dirty="0"/>
              <a:t>The GeoPose 1.0 draft. </a:t>
            </a:r>
            <a:r>
              <a:rPr lang="en-US" dirty="0">
                <a:hlinkClick r:id="rId3"/>
              </a:rPr>
              <a:t>https://github.com/opengeospatial/GeoPose/blob/main/standard/pdf/geopose_standard.pdf</a:t>
            </a:r>
            <a:r>
              <a:rPr lang="en-US" dirty="0"/>
              <a:t>  </a:t>
            </a:r>
          </a:p>
          <a:p>
            <a:pPr marL="800100" lvl="1">
              <a:spcBef>
                <a:spcPts val="480"/>
              </a:spcBef>
              <a:buSzPts val="2400"/>
            </a:pPr>
            <a:r>
              <a:rPr lang="en-US" dirty="0"/>
              <a:t>The </a:t>
            </a:r>
            <a:r>
              <a:rPr lang="en-US" dirty="0" err="1"/>
              <a:t>SolarPose</a:t>
            </a:r>
            <a:r>
              <a:rPr lang="en-US" dirty="0"/>
              <a:t> demo and code. </a:t>
            </a:r>
            <a:r>
              <a:rPr lang="en-US" dirty="0">
                <a:hlinkClick r:id="rId4"/>
              </a:rPr>
              <a:t>https://geopose.io/geopose/1.0/demo/index.html</a:t>
            </a:r>
            <a:r>
              <a:rPr lang="en-US" dirty="0"/>
              <a:t> </a:t>
            </a:r>
          </a:p>
          <a:p>
            <a:pPr marL="800100" lvl="1">
              <a:spcBef>
                <a:spcPts val="480"/>
              </a:spcBef>
              <a:buSzPts val="2400"/>
            </a:pPr>
            <a:r>
              <a:rPr lang="en-US" dirty="0"/>
              <a:t>The GeoPose validator. </a:t>
            </a:r>
            <a:r>
              <a:rPr lang="en-US" sz="2400" dirty="0">
                <a:hlinkClick r:id="rId5"/>
              </a:rPr>
              <a:t>https://service.geopose.io/solar/swagger/index.html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116" name="Google Shape;116;p5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 © 2021 Open Geospatial Consortium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148121-9F59-0345-B7D0-213C4F77CF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6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309563" y="136525"/>
            <a:ext cx="115776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SolarPose</a:t>
            </a:r>
            <a:r>
              <a:rPr lang="en-US" dirty="0"/>
              <a:t>  API</a:t>
            </a:r>
            <a:endParaRPr dirty="0"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922474" y="1242213"/>
            <a:ext cx="10901400" cy="4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dirty="0" err="1"/>
              <a:t>SolarPose</a:t>
            </a:r>
            <a:r>
              <a:rPr lang="en-US" dirty="0"/>
              <a:t> is a service that supplies simple but varying sample GeoPose JSON-encoded data objects that conform to the current GeoPose 1.0 draft standard. All of the GeoPose 1.0 standardization targets are covered. It is maintained in synchronization with the 1.0 draft.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dirty="0">
                <a:hlinkClick r:id="rId3"/>
              </a:rPr>
              <a:t>https://service.geopose.io/solar/swagger/index.html</a:t>
            </a:r>
            <a:endParaRPr dirty="0"/>
          </a:p>
        </p:txBody>
      </p:sp>
      <p:sp>
        <p:nvSpPr>
          <p:cNvPr id="116" name="Google Shape;116;p5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 © 2021 Open Geospatial Consortium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148121-9F59-0345-B7D0-213C4F77CF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4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309563" y="136525"/>
            <a:ext cx="115776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TLDR: There </a:t>
            </a:r>
            <a:r>
              <a:rPr lang="en-US" dirty="0" err="1"/>
              <a:t>AreTwo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Basic</a:t>
            </a:r>
            <a:r>
              <a:rPr lang="en-US" dirty="0"/>
              <a:t> Requests</a:t>
            </a:r>
            <a:endParaRPr dirty="0"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922474" y="1242213"/>
            <a:ext cx="10901400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1800" dirty="0">
                <a:hlinkClick r:id="rId3"/>
              </a:rPr>
              <a:t>https://service.geopose.io/solar/solarpose/ypr?</a:t>
            </a: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  <a:hlinkClick r:id="rId3"/>
              </a:rPr>
              <a:t>longitude=139.74&amp;latitude=35.66&amp;height=10&amp;unixTimeMs=1623646822123</a:t>
            </a:r>
            <a:r>
              <a:rPr lang="en-US" sz="1800" dirty="0"/>
              <a:t>     =&gt;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92745"/>
              </a:buClr>
              <a:buSzPts val="24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92745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4"/>
              </a:rPr>
              <a:t>https://service.geopose.io/solar/solarpose/quaternion?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92745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  <a:hlinkClick r:id="rId4"/>
              </a:rPr>
              <a:t>longitude=139.74&amp;latitude=35.66&amp;height=10&amp;unixTimeMs=1623646822123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9274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=&gt;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dirty="0"/>
          </a:p>
        </p:txBody>
      </p:sp>
      <p:sp>
        <p:nvSpPr>
          <p:cNvPr id="116" name="Google Shape;116;p5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 © 2021 Open Geospatial Consortium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148121-9F59-0345-B7D0-213C4F77CF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DA3CDD-F9A1-4313-836C-BCE3DBCDD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{"location":{"lat":35.66,"lon":139.74,"h":10},"angles":{"yaw":257.14921747186986,"pitch":57.50097065431083,"roll":0}}</a:t>
            </a:r>
            <a:r>
              <a:rPr kumimoji="0" lang="it-IT" altLang="it-IT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0CB1A-80BB-4A18-A3FA-50D61AF2CBCA}"/>
              </a:ext>
            </a:extLst>
          </p:cNvPr>
          <p:cNvSpPr txBox="1"/>
          <p:nvPr/>
        </p:nvSpPr>
        <p:spPr>
          <a:xfrm>
            <a:off x="922474" y="2146975"/>
            <a:ext cx="10336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{	</a:t>
            </a:r>
          </a:p>
          <a:p>
            <a:r>
              <a:rPr lang="it-IT" dirty="0"/>
              <a:t>    "location": {  "</a:t>
            </a:r>
            <a:r>
              <a:rPr lang="it-IT" dirty="0" err="1"/>
              <a:t>lat</a:t>
            </a:r>
            <a:r>
              <a:rPr lang="it-IT" dirty="0"/>
              <a:t>": 35.66, "</a:t>
            </a:r>
            <a:r>
              <a:rPr lang="it-IT" dirty="0" err="1"/>
              <a:t>lon</a:t>
            </a:r>
            <a:r>
              <a:rPr lang="it-IT" dirty="0"/>
              <a:t>": 139.74, "h": 10	},	</a:t>
            </a:r>
          </a:p>
          <a:p>
            <a:r>
              <a:rPr lang="it-IT" dirty="0"/>
              <a:t>    "</a:t>
            </a:r>
            <a:r>
              <a:rPr lang="it-IT" dirty="0" err="1"/>
              <a:t>angles</a:t>
            </a:r>
            <a:r>
              <a:rPr lang="it-IT" dirty="0"/>
              <a:t>":   { "</a:t>
            </a:r>
            <a:r>
              <a:rPr lang="it-IT" dirty="0" err="1"/>
              <a:t>yaw</a:t>
            </a:r>
            <a:r>
              <a:rPr lang="it-IT" dirty="0"/>
              <a:t>": 257.14921747186988, "pitch": 57.50097065431083, "roll": 0	}</a:t>
            </a:r>
          </a:p>
          <a:p>
            <a:r>
              <a:rPr lang="it-IT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42FA6F-1C7C-4BB7-B372-064648998C5E}"/>
              </a:ext>
            </a:extLst>
          </p:cNvPr>
          <p:cNvSpPr txBox="1"/>
          <p:nvPr/>
        </p:nvSpPr>
        <p:spPr>
          <a:xfrm>
            <a:off x="985800" y="4274442"/>
            <a:ext cx="10901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"location":      { "lat":35.66, "lon":139.74, "h":10},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"</a:t>
            </a: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quaternion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": { "x":-0.37604132228466663, "y":-0.2999170948690563, "z":0.6854190524748135, "w":-0.5466656955070747}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B787A-F1C4-43F0-9B33-9BDEC803E198}"/>
              </a:ext>
            </a:extLst>
          </p:cNvPr>
          <p:cNvSpPr txBox="1"/>
          <p:nvPr/>
        </p:nvSpPr>
        <p:spPr>
          <a:xfrm>
            <a:off x="1089329" y="5536931"/>
            <a:ext cx="934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 surprisingly, parameters go in the query part of the URL. The demo uses the first – YPR – style.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9254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309563" y="136525"/>
            <a:ext cx="115776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Demo</a:t>
            </a:r>
            <a:r>
              <a:rPr lang="en-US" dirty="0" err="1">
                <a:hlinkClick r:id="rId3"/>
              </a:rPr>
              <a:t>SolarPose</a:t>
            </a:r>
            <a:r>
              <a:rPr lang="en-US" dirty="0">
                <a:hlinkClick r:id="rId3"/>
              </a:rPr>
              <a:t> demo</a:t>
            </a:r>
            <a:endParaRPr dirty="0"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1111696" y="4653323"/>
            <a:ext cx="10901400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dirty="0">
                <a:hlinkClick r:id="rId4"/>
              </a:rPr>
              <a:t>https://geopose.io/geopose/1.0/demo/index.html</a:t>
            </a:r>
            <a:endParaRPr lang="en-US" dirty="0"/>
          </a:p>
        </p:txBody>
      </p:sp>
      <p:sp>
        <p:nvSpPr>
          <p:cNvPr id="116" name="Google Shape;116;p5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 © 2021 Open Geospatial Consortium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148121-9F59-0345-B7D0-213C4F77CF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DA3CDD-F9A1-4313-836C-BCE3DBCDD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{"location":{"lat":35.66,"lon":139.74,"h":10},"angles":{"yaw":257.14921747186986,"pitch":57.50097065431083,"roll":0}}</a:t>
            </a:r>
            <a:r>
              <a:rPr kumimoji="0" lang="it-IT" altLang="it-IT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964BD-0C07-4F7B-A446-EF19A13615FD}"/>
              </a:ext>
            </a:extLst>
          </p:cNvPr>
          <p:cNvSpPr txBox="1"/>
          <p:nvPr/>
        </p:nvSpPr>
        <p:spPr>
          <a:xfrm>
            <a:off x="1009815" y="1630017"/>
            <a:ext cx="10257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See real GeoPose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See how you might use a service to deliver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See how a client might consume them.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64168997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1215</Words>
  <Application>Microsoft Office PowerPoint</Application>
  <PresentationFormat>Widescreen</PresentationFormat>
  <Paragraphs>111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Lato</vt:lpstr>
      <vt:lpstr>Calibri</vt:lpstr>
      <vt:lpstr>Arial</vt:lpstr>
      <vt:lpstr>Times New Roman</vt:lpstr>
      <vt:lpstr>Arial Unicode MS</vt:lpstr>
      <vt:lpstr>Title Slide</vt:lpstr>
      <vt:lpstr>1_Custom Design</vt:lpstr>
      <vt:lpstr>PowerPoint Presentation</vt:lpstr>
      <vt:lpstr>GeoPose</vt:lpstr>
      <vt:lpstr>GeoPose Standardisation Targets</vt:lpstr>
      <vt:lpstr>GeoPose</vt:lpstr>
      <vt:lpstr>SolarPose</vt:lpstr>
      <vt:lpstr>Plan</vt:lpstr>
      <vt:lpstr>SolarPose  API</vt:lpstr>
      <vt:lpstr>TLDR: There AreTwo Basic Requests</vt:lpstr>
      <vt:lpstr>DemoSolarPose 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Felsey</dc:creator>
  <cp:lastModifiedBy>Carl Smyth</cp:lastModifiedBy>
  <cp:revision>18</cp:revision>
  <dcterms:created xsi:type="dcterms:W3CDTF">2020-04-17T22:01:33Z</dcterms:created>
  <dcterms:modified xsi:type="dcterms:W3CDTF">2021-06-15T19:34:21Z</dcterms:modified>
</cp:coreProperties>
</file>