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  <p:sldMasterId id="2147483667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3" r:id="rId8"/>
    <p:sldId id="285" r:id="rId9"/>
    <p:sldId id="271" r:id="rId10"/>
    <p:sldId id="286" r:id="rId11"/>
    <p:sldId id="277" r:id="rId12"/>
    <p:sldId id="287" r:id="rId13"/>
    <p:sldId id="291" r:id="rId14"/>
    <p:sldId id="289" r:id="rId15"/>
    <p:sldId id="290" r:id="rId16"/>
    <p:sldId id="29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32" y="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c560744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c5607445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c8c5607445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52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4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88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94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7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c5607445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c8c5607445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7118f8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c87118f8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8254a7f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c98254a7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353dab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353dab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28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9353dab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9353dab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23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9353dab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9353dab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Master">
  <p:cSld name="Content Mast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86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6291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>
            <a:spLocks noGrp="1"/>
          </p:cNvSpPr>
          <p:nvPr>
            <p:ph type="pic" idx="2"/>
          </p:nvPr>
        </p:nvSpPr>
        <p:spPr>
          <a:xfrm>
            <a:off x="4744463" y="876847"/>
            <a:ext cx="413306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286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descr="A close up of a sign&#10;&#10;Description automatically generated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8958" y="4581911"/>
            <a:ext cx="327380" cy="32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descr="A picture containing shirt&#10;&#10;Description automatically generated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6787" y="4517165"/>
            <a:ext cx="448512" cy="44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778032" cy="487294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 descr="A picture containing person, man, using, water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 flipH="1">
            <a:off x="4778032" y="0"/>
            <a:ext cx="4365968" cy="487294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968203" y="3376843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sng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400" b="0" i="0" u="none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 sz="1100"/>
          </a:p>
        </p:txBody>
      </p:sp>
      <p:sp>
        <p:nvSpPr>
          <p:cNvPr id="54" name="Google Shape;54;p13"/>
          <p:cNvSpPr txBox="1"/>
          <p:nvPr/>
        </p:nvSpPr>
        <p:spPr>
          <a:xfrm>
            <a:off x="7377154" y="4243351"/>
            <a:ext cx="142287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469400" y="334000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17430" y="334940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3628" y="391524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31454" y="3916972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 descr="A picture containing drawing, light,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5700" y="3342260"/>
            <a:ext cx="399217" cy="39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02" y="3371012"/>
            <a:ext cx="349463" cy="34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8669" y="3883796"/>
            <a:ext cx="459705" cy="45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99148" y="39021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13728" y="3398590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 sz="1100"/>
          </a:p>
        </p:txBody>
      </p:sp>
      <p:sp>
        <p:nvSpPr>
          <p:cNvPr id="64" name="Google Shape;64;p13"/>
          <p:cNvSpPr txBox="1"/>
          <p:nvPr/>
        </p:nvSpPr>
        <p:spPr>
          <a:xfrm>
            <a:off x="966458" y="3975149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2815969" y="3974694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4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0" y="2301639"/>
            <a:ext cx="4778033" cy="549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14753" y="2357039"/>
            <a:ext cx="450612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sz="14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670190" y="4346551"/>
            <a:ext cx="2252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4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3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4871294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8231707" y="4911873"/>
            <a:ext cx="6400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Lato"/>
              <a:buNone/>
            </a:pPr>
            <a:r>
              <a:rPr lang="en" sz="9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 sz="110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3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576" y="4888061"/>
            <a:ext cx="243436" cy="243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438669" y="4913404"/>
            <a:ext cx="244316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2021 Open Geospatial Consortium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 descr="A picture containing building, outdoor, light, city&#10;&#10;Description automatically generated"/>
          <p:cNvPicPr preferRelativeResize="0"/>
          <p:nvPr/>
        </p:nvPicPr>
        <p:blipFill rotWithShape="1">
          <a:blip r:embed="rId6">
            <a:alphaModFix amt="85000"/>
          </a:blip>
          <a:srcRect/>
          <a:stretch/>
        </p:blipFill>
        <p:spPr>
          <a:xfrm>
            <a:off x="0" y="625"/>
            <a:ext cx="9144000" cy="71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descr="A picture containing building, outdoor, light, city&#10;&#10;Description automatically generated"/>
          <p:cNvPicPr preferRelativeResize="0"/>
          <p:nvPr/>
        </p:nvPicPr>
        <p:blipFill rotWithShape="1">
          <a:blip r:embed="rId7">
            <a:alphaModFix amt="85000"/>
          </a:blip>
          <a:srcRect/>
          <a:stretch/>
        </p:blipFill>
        <p:spPr>
          <a:xfrm>
            <a:off x="0" y="4871294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931386" y="23878"/>
            <a:ext cx="10721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1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Lato"/>
              <a:buNone/>
              <a:defRPr sz="27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231707" y="4911873"/>
            <a:ext cx="6400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Lato"/>
              <a:buNone/>
            </a:pPr>
            <a:r>
              <a:rPr lang="en" sz="9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 sz="110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 descr="A picture containing building, drawing, window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576" y="4888061"/>
            <a:ext cx="243436" cy="2434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geoapi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p.swaggerhub.com/apis/aaime-sh/dggs-process/0.0.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14777" y="78907"/>
            <a:ext cx="4663200" cy="123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OGC API DGGS</a:t>
            </a:r>
            <a:endParaRPr sz="24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Robert Gibb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Matt Purss</a:t>
            </a:r>
            <a:endParaRPr sz="18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14752" y="1761052"/>
            <a:ext cx="466328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 June 2021</a:t>
            </a:r>
            <a:endParaRPr sz="1100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NZ" sz="1800" dirty="0"/>
              <a:t>DE9IM &lt;reference-op&gt; are:</a:t>
            </a:r>
            <a:br>
              <a:rPr lang="en-NZ" sz="1800" dirty="0"/>
            </a:br>
            <a:r>
              <a:rPr lang="en-NZ" sz="1800" i="1" dirty="0"/>
              <a:t>relate, </a:t>
            </a:r>
            <a:r>
              <a:rPr lang="en-NZ" sz="1800" i="1" dirty="0" err="1"/>
              <a:t>relatePosition</a:t>
            </a:r>
            <a:endParaRPr lang="en-NZ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DGGS-query operations are:</a:t>
            </a:r>
            <a:br>
              <a:rPr lang="en" sz="1800" dirty="0"/>
            </a:br>
            <a:r>
              <a:rPr lang="en-NZ" sz="1800" i="1" dirty="0" err="1"/>
              <a:t>parentOf</a:t>
            </a:r>
            <a:r>
              <a:rPr lang="en-NZ" sz="1800" i="1" dirty="0"/>
              <a:t>, </a:t>
            </a:r>
            <a:r>
              <a:rPr lang="en-NZ" sz="1800" i="1" dirty="0" err="1"/>
              <a:t>childOf</a:t>
            </a:r>
            <a:r>
              <a:rPr lang="en-NZ" sz="1800" i="1" dirty="0"/>
              <a:t>, </a:t>
            </a:r>
            <a:r>
              <a:rPr lang="en-NZ" sz="1800" i="1" dirty="0" err="1"/>
              <a:t>siblingOf</a:t>
            </a:r>
            <a:endParaRPr lang="en-US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DGGS-set operations are:</a:t>
            </a:r>
            <a:br>
              <a:rPr lang="en" sz="1800" dirty="0"/>
            </a:br>
            <a:r>
              <a:rPr lang="en-NZ" sz="1800" i="1" dirty="0"/>
              <a:t>parent, child, sibling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-NZ" sz="1800" dirty="0"/>
              <a:t>Other operations are:</a:t>
            </a:r>
            <a:br>
              <a:rPr lang="en-NZ" sz="1800" dirty="0"/>
            </a:br>
            <a:r>
              <a:rPr lang="en-NZ" sz="1800" i="1" dirty="0"/>
              <a:t>distance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55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-NZ" sz="1800" dirty="0"/>
              <a:t>DE9IM &lt;reference-op&gt; are:</a:t>
            </a:r>
            <a:br>
              <a:rPr lang="en-NZ" sz="1800" dirty="0"/>
            </a:br>
            <a:r>
              <a:rPr lang="en-NZ" sz="1800" i="1" dirty="0"/>
              <a:t>relate, </a:t>
            </a:r>
            <a:r>
              <a:rPr lang="en-NZ" sz="1800" i="1" dirty="0" err="1"/>
              <a:t>relatePosition</a:t>
            </a:r>
            <a:endParaRPr lang="en-NZ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General pattern: 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.&lt;reference-op&gt; (</a:t>
            </a:r>
            <a:r>
              <a:rPr lang="en-NZ" sz="1800" dirty="0" err="1"/>
              <a:t>another:ZonalIdentifier</a:t>
            </a:r>
            <a:r>
              <a:rPr lang="en-NZ" sz="1800" dirty="0"/>
              <a:t>, reference</a:t>
            </a:r>
            <a:r>
              <a:rPr lang="en-US" sz="1800" dirty="0"/>
              <a:t>, </a:t>
            </a:r>
            <a:r>
              <a:rPr lang="en-NZ" sz="1800" dirty="0" err="1"/>
              <a:t>projectTo:DirectPosition</a:t>
            </a:r>
            <a:r>
              <a:rPr lang="en-NZ" sz="1800" dirty="0"/>
              <a:t>[4]</a:t>
            </a:r>
            <a:r>
              <a:rPr lang="en" sz="1800" dirty="0"/>
              <a:t>), </a:t>
            </a:r>
            <a:r>
              <a:rPr lang="en" sz="1800" dirty="0">
                <a:solidFill>
                  <a:schemeClr val="dk1"/>
                </a:solidFill>
              </a:rPr>
              <a:t>and return True/False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>
                <a:solidFill>
                  <a:schemeClr val="dk1"/>
                </a:solidFill>
              </a:rPr>
              <a:t>Variations: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for </a:t>
            </a:r>
            <a:r>
              <a:rPr lang="en" sz="1800" i="1" dirty="0">
                <a:solidFill>
                  <a:schemeClr val="dk1"/>
                </a:solidFill>
              </a:rPr>
              <a:t>relate </a:t>
            </a:r>
            <a:r>
              <a:rPr lang="en" sz="1800" dirty="0">
                <a:solidFill>
                  <a:schemeClr val="dk1"/>
                </a:solidFill>
              </a:rPr>
              <a:t>reference is a matrix:CharacterString of size 3x3, 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where all the members have values of T/F</a:t>
            </a:r>
            <a:br>
              <a:rPr lang="en" sz="1800" dirty="0">
                <a:solidFill>
                  <a:schemeClr val="dk1"/>
                </a:solidFill>
              </a:rPr>
            </a:b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for </a:t>
            </a:r>
            <a:r>
              <a:rPr lang="en-NZ" sz="1800" i="1" dirty="0" err="1"/>
              <a:t>relatePosition</a:t>
            </a:r>
            <a:r>
              <a:rPr lang="en-NZ" sz="1800" i="1" dirty="0"/>
              <a:t> </a:t>
            </a:r>
            <a:r>
              <a:rPr lang="en" sz="1800" dirty="0">
                <a:solidFill>
                  <a:schemeClr val="dk1"/>
                </a:solidFill>
              </a:rPr>
              <a:t>reference is relate:RelativePosition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where RelativePosition:{Before, After, Meets, MetBy, Overlaps, OverlappedBy, Starts, StartedBy, During, Contains, Finishes, FinishedBy, Equals, In, Disjoint}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51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-NZ" sz="1800" dirty="0"/>
              <a:t>DE9IM DGGS-query operations are:</a:t>
            </a:r>
            <a:br>
              <a:rPr lang="en-NZ" sz="1800" dirty="0"/>
            </a:br>
            <a:r>
              <a:rPr lang="en-NZ" sz="1800" i="1" dirty="0" err="1"/>
              <a:t>parentOf</a:t>
            </a:r>
            <a:r>
              <a:rPr lang="en-NZ" sz="1800" i="1" dirty="0"/>
              <a:t>, </a:t>
            </a:r>
            <a:r>
              <a:rPr lang="en-NZ" sz="1800" i="1" dirty="0" err="1"/>
              <a:t>childOf</a:t>
            </a:r>
            <a:r>
              <a:rPr lang="en-NZ" sz="1800" i="1" dirty="0"/>
              <a:t>, </a:t>
            </a:r>
            <a:r>
              <a:rPr lang="en-NZ" sz="1800" i="1" dirty="0" err="1"/>
              <a:t>siblingOf</a:t>
            </a:r>
            <a:endParaRPr lang="en-NZ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General pattern: 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.&lt;dggs-query-op&gt; (</a:t>
            </a:r>
            <a:r>
              <a:rPr lang="en-NZ" sz="1800" dirty="0"/>
              <a:t>another:ZonalIdentifier,inheritID:Boolean,projectTo:DirectPosition[4]</a:t>
            </a:r>
            <a:r>
              <a:rPr lang="en" sz="1800" dirty="0"/>
              <a:t>), return True/False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05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DGGS-set operations are:</a:t>
            </a:r>
            <a:br>
              <a:rPr lang="en" sz="1800" dirty="0"/>
            </a:br>
            <a:r>
              <a:rPr lang="en-NZ" sz="1800" i="1" dirty="0"/>
              <a:t>parent, child, sibling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General pattern: 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.&lt;dggs-set-op&gt; (</a:t>
            </a:r>
            <a:r>
              <a:rPr lang="en-NZ" sz="1800" dirty="0" err="1"/>
              <a:t>another:ZonalIdentifier</a:t>
            </a:r>
            <a:r>
              <a:rPr lang="en-NZ" sz="1800" dirty="0"/>
              <a:t>, </a:t>
            </a:r>
            <a:r>
              <a:rPr lang="en-NZ" sz="1800" dirty="0" err="1"/>
              <a:t>inheritID:Boolean</a:t>
            </a:r>
            <a:r>
              <a:rPr lang="en-NZ" sz="1800" dirty="0"/>
              <a:t>, </a:t>
            </a:r>
            <a:r>
              <a:rPr lang="en-US" sz="1800" dirty="0" err="1"/>
              <a:t>rangeRefine:refinementLevelRange</a:t>
            </a:r>
            <a:r>
              <a:rPr lang="en-US" sz="1800" dirty="0"/>
              <a:t>, </a:t>
            </a:r>
            <a:r>
              <a:rPr lang="en-NZ" sz="1800" dirty="0" err="1"/>
              <a:t>projectTo:DirectPosition</a:t>
            </a:r>
            <a:r>
              <a:rPr lang="en-NZ" sz="1800" dirty="0"/>
              <a:t>[4]</a:t>
            </a:r>
            <a:r>
              <a:rPr lang="en" sz="1800" dirty="0"/>
              <a:t>), return </a:t>
            </a:r>
            <a:r>
              <a:rPr lang="en-US" sz="1800" dirty="0"/>
              <a:t>a set or list of zones</a:t>
            </a:r>
            <a:endParaRPr lang="en" sz="18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20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DGGS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other operations are:</a:t>
            </a:r>
            <a:br>
              <a:rPr lang="en" sz="1800" dirty="0"/>
            </a:br>
            <a:r>
              <a:rPr lang="en-NZ" sz="1800" i="1" dirty="0"/>
              <a:t>distance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General pattern: 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</a:t>
            </a:r>
            <a:r>
              <a:rPr lang="en" sz="1800" i="1" dirty="0"/>
              <a:t>distance</a:t>
            </a:r>
            <a:r>
              <a:rPr lang="en" sz="1800" dirty="0"/>
              <a:t> </a:t>
            </a:r>
            <a:br>
              <a:rPr lang="en" sz="1800" dirty="0"/>
            </a:br>
            <a:r>
              <a:rPr lang="en" sz="1800" dirty="0"/>
              <a:t>(</a:t>
            </a:r>
            <a:r>
              <a:rPr lang="en-NZ" sz="1800" dirty="0" err="1"/>
              <a:t>another:ZonalIdentifier</a:t>
            </a:r>
            <a:r>
              <a:rPr lang="en-NZ" sz="1800" dirty="0"/>
              <a:t>,</a:t>
            </a:r>
            <a:r>
              <a:rPr lang="en-US" sz="1800" dirty="0"/>
              <a:t> </a:t>
            </a:r>
            <a:r>
              <a:rPr lang="en-NZ" sz="1800" dirty="0" err="1"/>
              <a:t>projectTo:DirectPosition</a:t>
            </a:r>
            <a:r>
              <a:rPr lang="en-NZ" sz="1800" dirty="0"/>
              <a:t>[4]</a:t>
            </a:r>
            <a:r>
              <a:rPr lang="en" sz="1800" dirty="0"/>
              <a:t>), return </a:t>
            </a:r>
            <a:r>
              <a:rPr lang="en-US" sz="1800" dirty="0"/>
              <a:t>a Distance</a:t>
            </a:r>
            <a:endParaRPr lang="en" sz="18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0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Lato"/>
              <a:buNone/>
            </a:pPr>
            <a:r>
              <a:rPr lang="en" sz="3100" dirty="0"/>
              <a:t>OGC API DGGS</a:t>
            </a:r>
            <a:endParaRPr sz="3100"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50579" y="872128"/>
            <a:ext cx="8709437" cy="380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b="1" dirty="0">
                <a:solidFill>
                  <a:schemeClr val="dk1"/>
                </a:solidFill>
              </a:rPr>
              <a:t>The DGGS Abstract Specification 21 v2.0 contains definitions for a suite of 4D topological operations that we are going to represent in </a:t>
            </a:r>
            <a:r>
              <a:rPr lang="en-US" b="1" dirty="0" err="1">
                <a:solidFill>
                  <a:schemeClr val="dk1"/>
                </a:solidFill>
              </a:rPr>
              <a:t>SwaggerHub</a:t>
            </a:r>
            <a:r>
              <a:rPr lang="en-US" b="1" dirty="0">
                <a:solidFill>
                  <a:schemeClr val="dk1"/>
                </a:solidFill>
              </a:rPr>
              <a:t> as an </a:t>
            </a:r>
            <a:r>
              <a:rPr lang="en-US" b="1" dirty="0" err="1">
                <a:solidFill>
                  <a:schemeClr val="dk1"/>
                </a:solidFill>
              </a:rPr>
              <a:t>OpenAPI</a:t>
            </a:r>
            <a:r>
              <a:rPr lang="en-US" b="1" dirty="0">
                <a:solidFill>
                  <a:schemeClr val="dk1"/>
                </a:solidFill>
              </a:rPr>
              <a:t> description.</a:t>
            </a:r>
          </a:p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b="1" dirty="0">
                <a:solidFill>
                  <a:schemeClr val="dk1"/>
                </a:solidFill>
              </a:rPr>
              <a:t>Practical work: Describing OGC API – DGGS DE9IM &lt;&lt;query&gt;&gt; operations in YAML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73333"/>
              <a:buNone/>
            </a:pPr>
            <a:r>
              <a:rPr lang="en-NZ" sz="1500" dirty="0">
                <a:solidFill>
                  <a:schemeClr val="dk1"/>
                </a:solidFill>
              </a:rPr>
              <a:t>Q</a:t>
            </a:r>
            <a:r>
              <a:rPr lang="en" sz="1500" dirty="0">
                <a:solidFill>
                  <a:schemeClr val="dk1"/>
                </a:solidFill>
              </a:rPr>
              <a:t>uery operations follow the pattern: zone.query-op(another-zone,projectTo) and return True/False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(13:15 - 13:45 - 30 minutes)</a:t>
            </a:r>
            <a:endParaRPr sz="1500" dirty="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b="1" dirty="0">
                <a:solidFill>
                  <a:schemeClr val="dk1"/>
                </a:solidFill>
              </a:rPr>
              <a:t>Practical work: Describing OGC API – DGGS DE9IM &lt;&lt;set&gt;&gt; operations in YAML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73333"/>
              <a:buNone/>
            </a:pPr>
            <a:r>
              <a:rPr lang="en" sz="1500" dirty="0">
                <a:solidFill>
                  <a:schemeClr val="dk1"/>
                </a:solidFill>
              </a:rPr>
              <a:t>Set operations follow the pattern zone.set-op(another-zone,rangeRefine,projectTo) and return a set or list of zones 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(13:45 – 14:15 - 30 minutes)</a:t>
            </a:r>
            <a:endParaRPr sz="1500" dirty="0">
              <a:solidFill>
                <a:schemeClr val="dk1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" b="1" dirty="0">
                <a:solidFill>
                  <a:schemeClr val="dk1"/>
                </a:solidFill>
              </a:rPr>
              <a:t>Practical work: </a:t>
            </a:r>
            <a:r>
              <a:rPr lang="en-US" b="1" dirty="0">
                <a:solidFill>
                  <a:schemeClr val="dk1"/>
                </a:solidFill>
              </a:rPr>
              <a:t>Describing</a:t>
            </a:r>
            <a:r>
              <a:rPr lang="en" b="1" dirty="0">
                <a:solidFill>
                  <a:schemeClr val="dk1"/>
                </a:solidFill>
              </a:rPr>
              <a:t> OGC API – DGGS &lt;&lt;reference&gt;&gt; and DGGS operations in YAML</a:t>
            </a:r>
            <a:endParaRPr b="1" dirty="0">
              <a:solidFill>
                <a:schemeClr val="dk1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None/>
            </a:pPr>
            <a:r>
              <a:rPr lang="en" sz="1500" dirty="0">
                <a:solidFill>
                  <a:schemeClr val="dk1"/>
                </a:solidFill>
              </a:rPr>
              <a:t>Reference operations follow the pattern zone.ref-op(another-zone,reference,projectTo) and return True/False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also </a:t>
            </a:r>
            <a:r>
              <a:rPr lang="en" sz="1500" i="1" dirty="0">
                <a:solidFill>
                  <a:schemeClr val="dk1"/>
                </a:solidFill>
              </a:rPr>
              <a:t>distance, parent, child, sibling, parentOf, childOf, siblingOf  </a:t>
            </a:r>
            <a:br>
              <a:rPr lang="en" sz="1500" i="1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(14:15 – 14:45 - 30 minutes)</a:t>
            </a:r>
            <a:endParaRPr sz="1100"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" sz="2800" dirty="0"/>
              <a:t>OGC API DGGS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167781" y="519078"/>
            <a:ext cx="8873187" cy="423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810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Abstract Specification: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600" u="sng" dirty="0">
                <a:solidFill>
                  <a:schemeClr val="hlink"/>
                </a:solidFill>
              </a:rPr>
              <a:t>https://github.com/opengeospatial/ogcapi-discrete-global-grid-systems/blob/master/20-040r3-OGC-AS21-DGGSv2.0-draft-19170-1-proof.pdf</a:t>
            </a:r>
            <a:r>
              <a:rPr lang="en-NZ" sz="1600" dirty="0">
                <a:solidFill>
                  <a:schemeClr val="dk1"/>
                </a:solidFill>
              </a:rPr>
              <a:t> </a:t>
            </a:r>
            <a:br>
              <a:rPr lang="en-NZ" sz="1800" dirty="0">
                <a:solidFill>
                  <a:schemeClr val="dk1"/>
                </a:solidFill>
              </a:rPr>
            </a:br>
            <a:r>
              <a:rPr lang="en-NZ" sz="1600" dirty="0">
                <a:solidFill>
                  <a:schemeClr val="dk1"/>
                </a:solidFill>
              </a:rPr>
              <a:t>c.f. section </a:t>
            </a:r>
            <a:r>
              <a:rPr lang="en-US" sz="1600" dirty="0">
                <a:solidFill>
                  <a:schemeClr val="dk1"/>
                </a:solidFill>
              </a:rPr>
              <a:t>8.3.3. Core Topological Query Functions module</a:t>
            </a:r>
            <a:br>
              <a:rPr lang="en-US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lvl="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TB-16 API – DGGS-Process:</a:t>
            </a:r>
            <a:br>
              <a:rPr lang="en" sz="1800" b="1" dirty="0">
                <a:solidFill>
                  <a:schemeClr val="dk1"/>
                </a:solidFill>
              </a:rPr>
            </a:br>
            <a:r>
              <a:rPr lang="en-NZ" sz="1600" u="sng" dirty="0">
                <a:solidFill>
                  <a:schemeClr val="hlink"/>
                </a:solidFill>
                <a:hlinkClick r:id="rId4"/>
              </a:rPr>
              <a:t>https://app.swaggerhub.com/apis/aaime-sh/dggs-process/0.0.3</a:t>
            </a:r>
            <a:br>
              <a:rPr lang="en-NZ" sz="1800" u="sng" dirty="0">
                <a:solidFill>
                  <a:schemeClr val="hlink"/>
                </a:solidFill>
              </a:rPr>
            </a:br>
            <a:r>
              <a:rPr lang="en-NZ" sz="1600" dirty="0">
                <a:solidFill>
                  <a:schemeClr val="dk1"/>
                </a:solidFill>
              </a:rPr>
              <a:t>this is going to be our starting point, it implements many contextual functions for DGGS, and binds to H3 &amp; to </a:t>
            </a:r>
            <a:r>
              <a:rPr lang="en-NZ" sz="1600" dirty="0" err="1">
                <a:solidFill>
                  <a:schemeClr val="dk1"/>
                </a:solidFill>
              </a:rPr>
              <a:t>rHEALPix</a:t>
            </a:r>
            <a:r>
              <a:rPr lang="en-NZ" sz="1600" dirty="0">
                <a:solidFill>
                  <a:schemeClr val="dk1"/>
                </a:solidFill>
              </a:rPr>
              <a:t> implementations, but only two of the operations specified in section 8.3.3 are defined, and only in their 2D form. </a:t>
            </a:r>
            <a:br>
              <a:rPr lang="en-NZ" sz="1600" dirty="0">
                <a:solidFill>
                  <a:schemeClr val="dk1"/>
                </a:solidFill>
              </a:rPr>
            </a:br>
            <a:r>
              <a:rPr lang="en-NZ" sz="1600" dirty="0">
                <a:solidFill>
                  <a:schemeClr val="dk1"/>
                </a:solidFill>
              </a:rPr>
              <a:t>We aren’t going to implement H3 or </a:t>
            </a:r>
            <a:r>
              <a:rPr lang="en-NZ" sz="1600" dirty="0" err="1">
                <a:solidFill>
                  <a:schemeClr val="dk1"/>
                </a:solidFill>
              </a:rPr>
              <a:t>rHEALPix</a:t>
            </a:r>
            <a:r>
              <a:rPr lang="en-NZ" sz="1600" dirty="0">
                <a:solidFill>
                  <a:schemeClr val="dk1"/>
                </a:solidFill>
              </a:rPr>
              <a:t> bindings.</a:t>
            </a:r>
            <a:br>
              <a:rPr lang="en-NZ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lvl="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GitHub: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600" u="sng" dirty="0">
                <a:solidFill>
                  <a:schemeClr val="hlink"/>
                </a:solidFill>
              </a:rPr>
              <a:t>https://github.com/opengeospatial/ogcapi-discrete-global-grid-systems</a:t>
            </a:r>
            <a:endParaRPr sz="1800" u="sng" dirty="0">
              <a:solidFill>
                <a:schemeClr val="hlink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30"/>
              <a:buFont typeface="Lato"/>
              <a:buNone/>
            </a:pPr>
            <a:r>
              <a:rPr lang="en" sz="31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git (clone, etc.)</a:t>
            </a:r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YAML</a:t>
            </a:r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github &amp;/or swaggerhub</a:t>
            </a:r>
            <a:endParaRPr sz="1800"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&lt;&lt;query&gt;&gt; 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679F18-1744-475C-B9EF-E102AFF699C5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161" name="Google Shape;161;p28"/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E06D85-F2E8-4881-B117-C3E206FAD7DA}"/>
                </a:ext>
              </a:extLst>
            </p:cNvPr>
            <p:cNvSpPr/>
            <p:nvPr/>
          </p:nvSpPr>
          <p:spPr>
            <a:xfrm>
              <a:off x="1375599" y="2148064"/>
              <a:ext cx="6083717" cy="120032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&lt;&lt;query&gt;&gt;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&lt;&lt;query&gt;&gt;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7"/>
            <a:ext cx="7886700" cy="384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NZ" sz="1800" dirty="0"/>
              <a:t>DE9IM &lt;query-op&gt; are:</a:t>
            </a:r>
            <a:br>
              <a:rPr lang="en-NZ" sz="1800" dirty="0"/>
            </a:br>
            <a:r>
              <a:rPr lang="en-NZ" sz="1800" i="1" dirty="0"/>
              <a:t>contains, crosses, disjoint, equals, intersects, overlaps, touches, within, </a:t>
            </a:r>
            <a:r>
              <a:rPr lang="en-NZ" sz="1800" i="1" dirty="0" err="1"/>
              <a:t>withinDistance</a:t>
            </a:r>
            <a:r>
              <a:rPr lang="en-NZ" sz="1800" i="1" dirty="0"/>
              <a:t>, </a:t>
            </a:r>
            <a:r>
              <a:rPr lang="en-NZ" sz="1800" i="1" dirty="0" err="1"/>
              <a:t>relativePosition</a:t>
            </a:r>
            <a:endParaRPr lang="en-NZ" sz="18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General pattern: 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.&lt;query-op&gt; (</a:t>
            </a:r>
            <a:r>
              <a:rPr lang="en-NZ" sz="1800" dirty="0" err="1"/>
              <a:t>another:ZonalIdentifier,projectTo:DirectPosition</a:t>
            </a:r>
            <a:r>
              <a:rPr lang="en-NZ" sz="1800" dirty="0"/>
              <a:t>[4]</a:t>
            </a:r>
            <a:r>
              <a:rPr lang="en" sz="1800" dirty="0"/>
              <a:t>), return True/False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Variations: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</a:t>
            </a:r>
            <a:r>
              <a:rPr lang="en-NZ" sz="1800" i="1" dirty="0" err="1"/>
              <a:t>withinDistance</a:t>
            </a:r>
            <a:r>
              <a:rPr lang="en" sz="1800" dirty="0"/>
              <a:t> (</a:t>
            </a:r>
            <a:r>
              <a:rPr lang="en-NZ" sz="1800" dirty="0" err="1"/>
              <a:t>another:ZonalIdentifier,dist:Distance,projectTo:DirectPosition</a:t>
            </a:r>
            <a:r>
              <a:rPr lang="en-NZ" sz="1800" dirty="0"/>
              <a:t>[4]</a:t>
            </a:r>
            <a:r>
              <a:rPr lang="en" sz="1800" dirty="0"/>
              <a:t>), return True/False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/>
              <a:t> </a:t>
            </a:r>
            <a:r>
              <a:rPr lang="en-NZ" sz="1800" dirty="0" err="1"/>
              <a:t>ZonalIdentifier</a:t>
            </a:r>
            <a:r>
              <a:rPr lang="en" sz="1800" dirty="0"/>
              <a:t>.</a:t>
            </a:r>
            <a:r>
              <a:rPr lang="en" sz="1800" i="1" dirty="0"/>
              <a:t>relativePosition</a:t>
            </a:r>
            <a:br>
              <a:rPr lang="en" sz="1800" dirty="0"/>
            </a:br>
            <a:r>
              <a:rPr lang="en-NZ" sz="1800" dirty="0"/>
              <a:t>(</a:t>
            </a:r>
            <a:r>
              <a:rPr lang="en-NZ" sz="1800" dirty="0" err="1"/>
              <a:t>another:ZonalIdentifier,projectTo:DirectPosition</a:t>
            </a:r>
            <a:r>
              <a:rPr lang="en-NZ" sz="1800" dirty="0"/>
              <a:t>[4]), return </a:t>
            </a:r>
            <a:r>
              <a:rPr lang="en-NZ" sz="1800" dirty="0" err="1"/>
              <a:t>RelativePosition</a:t>
            </a:r>
            <a:br>
              <a:rPr lang="en-NZ" sz="1800" dirty="0"/>
            </a:br>
            <a:r>
              <a:rPr lang="en" sz="1800" dirty="0">
                <a:solidFill>
                  <a:schemeClr val="dk1"/>
                </a:solidFill>
              </a:rPr>
              <a:t>where RelativePosition:{Before, After, Meets, MetBy, Overlaps, OverlappedBy, Starts, StartedBy, During, Contains, Finishes, FinishedBy, Equals, In, Disjoint}</a:t>
            </a:r>
            <a:endParaRPr sz="18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9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&lt;&lt;set&gt;&gt;</a:t>
            </a:r>
            <a:endParaRPr dirty="0"/>
          </a:p>
        </p:txBody>
      </p:sp>
      <p:sp>
        <p:nvSpPr>
          <p:cNvPr id="221" name="Google Shape;221;p36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FEF03D-66D4-497E-BDF0-B9D620216386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9" name="Google Shape;161;p28">
              <a:extLst>
                <a:ext uri="{FF2B5EF4-FFF2-40B4-BE49-F238E27FC236}">
                  <a16:creationId xmlns:a16="http://schemas.microsoft.com/office/drawing/2014/main" id="{C8D81DE9-7F08-4FB0-B8E5-5CD1ACB04B7E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C38CE-6BC3-4682-BA09-F0F008D84675}"/>
                </a:ext>
              </a:extLst>
            </p:cNvPr>
            <p:cNvSpPr/>
            <p:nvPr/>
          </p:nvSpPr>
          <p:spPr>
            <a:xfrm>
              <a:off x="1670550" y="2148064"/>
              <a:ext cx="5493812" cy="120032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&lt;&lt;set&gt;&gt;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&lt;&lt;set&gt;&gt;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NZ" sz="1800" dirty="0"/>
              <a:t>DE9IM &lt;set-op&gt; are:</a:t>
            </a:r>
            <a:br>
              <a:rPr lang="en-NZ" sz="1800" dirty="0"/>
            </a:br>
            <a:r>
              <a:rPr lang="en-NZ" sz="1800" i="1" dirty="0"/>
              <a:t>buffer, difference, intersection, </a:t>
            </a:r>
            <a:r>
              <a:rPr lang="en-NZ" sz="1800" i="1" dirty="0" err="1"/>
              <a:t>symDifference</a:t>
            </a:r>
            <a:r>
              <a:rPr lang="en-NZ" sz="1800" i="1" dirty="0"/>
              <a:t>, union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General pattern: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.&lt;set-op&gt; (</a:t>
            </a:r>
            <a:r>
              <a:rPr lang="en-NZ" sz="1800" dirty="0" err="1"/>
              <a:t>another:ZonalIdentifier</a:t>
            </a:r>
            <a:r>
              <a:rPr lang="en-NZ" sz="1800" dirty="0"/>
              <a:t>,</a:t>
            </a:r>
            <a:r>
              <a:rPr lang="en-US" sz="1800" dirty="0" err="1"/>
              <a:t>rangeRefine:refinementLevelRange</a:t>
            </a:r>
            <a:r>
              <a:rPr lang="en-US" sz="1800" dirty="0"/>
              <a:t>, </a:t>
            </a:r>
            <a:r>
              <a:rPr lang="en-NZ" sz="1800" dirty="0" err="1"/>
              <a:t>projectTo:DirectPosition</a:t>
            </a:r>
            <a:r>
              <a:rPr lang="en-NZ" sz="1800" dirty="0"/>
              <a:t>[4]</a:t>
            </a:r>
            <a:r>
              <a:rPr lang="en" sz="1800" dirty="0"/>
              <a:t>), return </a:t>
            </a:r>
            <a:r>
              <a:rPr lang="en-US" sz="1800" dirty="0"/>
              <a:t>a set or list of zones</a:t>
            </a:r>
            <a:br>
              <a:rPr lang="en-US" sz="1800" dirty="0"/>
            </a:br>
            <a:r>
              <a:rPr lang="en-US" sz="1800" dirty="0"/>
              <a:t>where </a:t>
            </a:r>
            <a:r>
              <a:rPr lang="en-US" sz="1800" dirty="0" err="1"/>
              <a:t>refinementLevelRange</a:t>
            </a:r>
            <a:r>
              <a:rPr lang="en-US" sz="1800" dirty="0"/>
              <a:t> is [</a:t>
            </a:r>
            <a:r>
              <a:rPr lang="en-NZ" sz="1800" dirty="0" err="1"/>
              <a:t>maxRefinementLevel:minRefinementLevel</a:t>
            </a:r>
            <a:r>
              <a:rPr lang="en-NZ" sz="1800" dirty="0"/>
              <a:t>]</a:t>
            </a:r>
            <a:endParaRPr lang="en-US" sz="18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800" dirty="0"/>
              <a:t>Variations:</a:t>
            </a:r>
            <a:br>
              <a:rPr lang="en" sz="1800" dirty="0"/>
            </a:br>
            <a:r>
              <a:rPr lang="en" sz="1800" dirty="0"/>
              <a:t>zone:</a:t>
            </a:r>
            <a:r>
              <a:rPr lang="en-NZ" sz="1800" dirty="0" err="1"/>
              <a:t>ZonalIdentifier</a:t>
            </a:r>
            <a:r>
              <a:rPr lang="en" sz="1800" dirty="0"/>
              <a:t>.</a:t>
            </a:r>
            <a:r>
              <a:rPr lang="en-NZ" sz="1800" i="1" dirty="0"/>
              <a:t>buffer</a:t>
            </a:r>
            <a:r>
              <a:rPr lang="en" sz="1800" dirty="0"/>
              <a:t> </a:t>
            </a:r>
            <a:br>
              <a:rPr lang="en" sz="1800" dirty="0"/>
            </a:br>
            <a:r>
              <a:rPr lang="en" sz="1800" dirty="0"/>
              <a:t>(</a:t>
            </a:r>
            <a:r>
              <a:rPr lang="en-NZ" sz="1800" dirty="0" err="1"/>
              <a:t>dist:Distance,projectTo:DirectPosition</a:t>
            </a:r>
            <a:r>
              <a:rPr lang="en-NZ" sz="1800" dirty="0"/>
              <a:t>[4]</a:t>
            </a:r>
            <a:r>
              <a:rPr lang="en" sz="1800" dirty="0"/>
              <a:t>), return </a:t>
            </a:r>
            <a:r>
              <a:rPr lang="en-US" sz="1800" dirty="0"/>
              <a:t>a set or list of zones</a:t>
            </a:r>
            <a:endParaRPr sz="18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26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8CAD87-16E1-4C83-B72F-3E74DBD59BE9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11" name="Google Shape;161;p28">
              <a:extLst>
                <a:ext uri="{FF2B5EF4-FFF2-40B4-BE49-F238E27FC236}">
                  <a16:creationId xmlns:a16="http://schemas.microsoft.com/office/drawing/2014/main" id="{D2C13032-E343-477B-BCA5-5B0459F77167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F8D39F-66DB-4F71-A9E6-0292404FE1F0}"/>
                </a:ext>
              </a:extLst>
            </p:cNvPr>
            <p:cNvSpPr/>
            <p:nvPr/>
          </p:nvSpPr>
          <p:spPr>
            <a:xfrm>
              <a:off x="567689" y="2148064"/>
              <a:ext cx="7699545" cy="120032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&lt;&lt;reference&gt;&gt; etc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&lt;&lt;reference&gt;&gt; etc</a:t>
            </a:r>
            <a:endParaRPr dirty="0"/>
          </a:p>
        </p:txBody>
      </p:sp>
      <p:sp>
        <p:nvSpPr>
          <p:cNvPr id="265" name="Google Shape;265;p42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983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Lato</vt:lpstr>
      <vt:lpstr>Calibri</vt:lpstr>
      <vt:lpstr>Simple Dark</vt:lpstr>
      <vt:lpstr>Title Slide</vt:lpstr>
      <vt:lpstr>1_Custom Design</vt:lpstr>
      <vt:lpstr>PowerPoint Presentation</vt:lpstr>
      <vt:lpstr>OGC API DGGS</vt:lpstr>
      <vt:lpstr>OGC API DGGS</vt:lpstr>
      <vt:lpstr>Requirements</vt:lpstr>
      <vt:lpstr>OGC API DGGS &lt;&lt;query&gt;&gt; </vt:lpstr>
      <vt:lpstr>OGC API – DGGS DE9IM &lt;&lt;query&gt;&gt; operations in YAML</vt:lpstr>
      <vt:lpstr>OGC API DGGS &lt;&lt;set&gt;&gt;</vt:lpstr>
      <vt:lpstr>OGC API – DGGS DE9IM &lt;&lt;set&gt;&gt; operations in YAML</vt:lpstr>
      <vt:lpstr>OGC API DGGS &lt;&lt;reference&gt;&gt; etc</vt:lpstr>
      <vt:lpstr>OGC API – DGGS DE9IM &lt;&lt;reference&gt;&gt; and DGGS operations in YAML</vt:lpstr>
      <vt:lpstr>OGC API – DGGS DE9IM &lt;&lt;reference&gt;&gt; and DGGS operations in YAML</vt:lpstr>
      <vt:lpstr>OGC API – DGGS DE9IM &lt;&lt;reference&gt;&gt; and DGGS operations in YAML</vt:lpstr>
      <vt:lpstr>OGC API – DGGS DE9IM &lt;&lt;reference&gt;&gt; and DGGS operations in YAML</vt:lpstr>
      <vt:lpstr>OGC API – DGGS DE9IM &lt;&lt;reference&gt;&gt; and DGGS operations in YAML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 Gibb</dc:creator>
  <cp:lastModifiedBy>Robert Gibb</cp:lastModifiedBy>
  <cp:revision>16</cp:revision>
  <dcterms:modified xsi:type="dcterms:W3CDTF">2021-06-14T05:24:09Z</dcterms:modified>
</cp:coreProperties>
</file>