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.jpeg" ContentType="image/jpeg"/>
  <Override PartName="/ppt/media/image11.png" ContentType="image/png"/>
  <Override PartName="/ppt/media/image6.png" ContentType="image/png"/>
  <Override PartName="/ppt/media/image17.tif" ContentType="image/tiff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5.png" ContentType="image/png"/>
  <Override PartName="/ppt/media/image10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25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CA" sz="2000" spc="-1" strike="noStrike">
                <a:latin typeface="Arial"/>
              </a:rPr>
              <a:t>Click to edit the notes format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CA" sz="1400" spc="-1" strike="noStrike">
                <a:latin typeface="Times New Roman"/>
              </a:rPr>
              <a:t>&lt;header&gt;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19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9B201FC-D995-4BAB-8298-A49C27FF147F}" type="slidenum">
              <a:rPr b="0" lang="en-CA" sz="1400" spc="-1" strike="noStrike"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CA" sz="2000" spc="-1" strike="noStrike">
              <a:latin typeface="Arial"/>
            </a:endParaRPr>
          </a:p>
        </p:txBody>
      </p:sp>
      <p:sp>
        <p:nvSpPr>
          <p:cNvPr id="25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FE88527-AB1F-4926-A168-4915F7BF972C}" type="slidenum">
              <a:rPr b="0" lang="en-US" sz="1200" spc="-1" strike="noStrike">
                <a:latin typeface="Times New Roman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23560" y="55440"/>
            <a:ext cx="10515240" cy="76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34080" y="116280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334080" y="343548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23560" y="55440"/>
            <a:ext cx="10515240" cy="76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34080" y="116280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722200" y="116280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334080" y="343548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5722200" y="343548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23560" y="55440"/>
            <a:ext cx="10515240" cy="76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34080" y="116280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889440" y="116280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7445160" y="116280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334080" y="343548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3889440" y="343548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7445160" y="343548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23560" y="55440"/>
            <a:ext cx="10515240" cy="76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334080" y="116280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23560" y="55440"/>
            <a:ext cx="10515240" cy="76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34080" y="116280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23560" y="55440"/>
            <a:ext cx="10515240" cy="76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34080" y="116280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722200" y="116280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23560" y="55440"/>
            <a:ext cx="10515240" cy="76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ubTitle"/>
          </p:nvPr>
        </p:nvSpPr>
        <p:spPr>
          <a:xfrm>
            <a:off x="223560" y="55440"/>
            <a:ext cx="10515240" cy="3548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23560" y="55440"/>
            <a:ext cx="10515240" cy="76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34080" y="116280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722200" y="116280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334080" y="343548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23560" y="55440"/>
            <a:ext cx="10515240" cy="76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334080" y="116280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23560" y="55440"/>
            <a:ext cx="10515240" cy="76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34080" y="116280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722200" y="116280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5722200" y="343548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23560" y="55440"/>
            <a:ext cx="10515240" cy="76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34080" y="116280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722200" y="116280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334080" y="343548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23560" y="55440"/>
            <a:ext cx="10515240" cy="76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34080" y="116280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334080" y="343548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23560" y="55440"/>
            <a:ext cx="10515240" cy="76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34080" y="116280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722200" y="116280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334080" y="343548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5722200" y="343548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223560" y="55440"/>
            <a:ext cx="10515240" cy="76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334080" y="116280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3889440" y="116280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7445160" y="116280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334080" y="343548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102" name="PlaceHolder 6"/>
          <p:cNvSpPr>
            <a:spLocks noGrp="1"/>
          </p:cNvSpPr>
          <p:nvPr>
            <p:ph type="body"/>
          </p:nvPr>
        </p:nvSpPr>
        <p:spPr>
          <a:xfrm>
            <a:off x="3889440" y="343548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103" name="PlaceHolder 7"/>
          <p:cNvSpPr>
            <a:spLocks noGrp="1"/>
          </p:cNvSpPr>
          <p:nvPr>
            <p:ph type="body"/>
          </p:nvPr>
        </p:nvSpPr>
        <p:spPr>
          <a:xfrm>
            <a:off x="7445160" y="343548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23560" y="55440"/>
            <a:ext cx="10515240" cy="76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ubTitle"/>
          </p:nvPr>
        </p:nvSpPr>
        <p:spPr>
          <a:xfrm>
            <a:off x="334080" y="116280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223560" y="55440"/>
            <a:ext cx="10515240" cy="76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334080" y="116280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23560" y="55440"/>
            <a:ext cx="10515240" cy="76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34080" y="116280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5722200" y="116280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23560" y="55440"/>
            <a:ext cx="10515240" cy="76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23560" y="55440"/>
            <a:ext cx="10515240" cy="76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34080" y="116280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ubTitle"/>
          </p:nvPr>
        </p:nvSpPr>
        <p:spPr>
          <a:xfrm>
            <a:off x="223560" y="55440"/>
            <a:ext cx="10515240" cy="3548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223560" y="55440"/>
            <a:ext cx="10515240" cy="76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334080" y="116280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722200" y="116280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334080" y="343548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23560" y="55440"/>
            <a:ext cx="10515240" cy="76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334080" y="116280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722200" y="116280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722200" y="343548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223560" y="55440"/>
            <a:ext cx="10515240" cy="76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334080" y="116280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722200" y="116280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334080" y="343548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223560" y="55440"/>
            <a:ext cx="10515240" cy="76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334080" y="116280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334080" y="343548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223560" y="55440"/>
            <a:ext cx="10515240" cy="76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334080" y="116280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722200" y="116280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334080" y="343548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 type="body"/>
          </p:nvPr>
        </p:nvSpPr>
        <p:spPr>
          <a:xfrm>
            <a:off x="5722200" y="343548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223560" y="55440"/>
            <a:ext cx="10515240" cy="76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334080" y="116280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3889440" y="116280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7445160" y="116280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334080" y="343548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146" name="PlaceHolder 6"/>
          <p:cNvSpPr>
            <a:spLocks noGrp="1"/>
          </p:cNvSpPr>
          <p:nvPr>
            <p:ph type="body"/>
          </p:nvPr>
        </p:nvSpPr>
        <p:spPr>
          <a:xfrm>
            <a:off x="3889440" y="343548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147" name="PlaceHolder 7"/>
          <p:cNvSpPr>
            <a:spLocks noGrp="1"/>
          </p:cNvSpPr>
          <p:nvPr>
            <p:ph type="body"/>
          </p:nvPr>
        </p:nvSpPr>
        <p:spPr>
          <a:xfrm>
            <a:off x="7445160" y="343548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223560" y="55440"/>
            <a:ext cx="10515240" cy="76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334080" y="116280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223560" y="55440"/>
            <a:ext cx="10515240" cy="76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334080" y="116280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23560" y="55440"/>
            <a:ext cx="10515240" cy="76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34080" y="116280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722200" y="116280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223560" y="55440"/>
            <a:ext cx="10515240" cy="76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334080" y="116280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5722200" y="116280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223560" y="55440"/>
            <a:ext cx="10515240" cy="76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223560" y="55440"/>
            <a:ext cx="10515240" cy="3548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223560" y="55440"/>
            <a:ext cx="10515240" cy="76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334080" y="116280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5722200" y="116280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334080" y="343548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23560" y="55440"/>
            <a:ext cx="10515240" cy="76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334080" y="116280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5722200" y="116280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5722200" y="343548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223560" y="55440"/>
            <a:ext cx="10515240" cy="76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334080" y="116280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5722200" y="116280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334080" y="343548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223560" y="55440"/>
            <a:ext cx="10515240" cy="76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334080" y="116280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334080" y="343548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223560" y="55440"/>
            <a:ext cx="10515240" cy="76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334080" y="116280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5722200" y="116280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334080" y="343548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5722200" y="343548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223560" y="55440"/>
            <a:ext cx="10515240" cy="76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334080" y="116280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3889440" y="116280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7445160" y="116280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334080" y="343548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 type="body"/>
          </p:nvPr>
        </p:nvSpPr>
        <p:spPr>
          <a:xfrm>
            <a:off x="3889440" y="343548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 type="body"/>
          </p:nvPr>
        </p:nvSpPr>
        <p:spPr>
          <a:xfrm>
            <a:off x="7445160" y="343548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23560" y="55440"/>
            <a:ext cx="10515240" cy="76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223560" y="55440"/>
            <a:ext cx="10515240" cy="3548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23560" y="55440"/>
            <a:ext cx="10515240" cy="76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34080" y="116280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722200" y="116280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34080" y="343548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23560" y="55440"/>
            <a:ext cx="10515240" cy="76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34080" y="116280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722200" y="116280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5722200" y="343548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23560" y="55440"/>
            <a:ext cx="10515240" cy="76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34080" y="116280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722200" y="116280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334080" y="343548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<Relationship Id="rId11" Type="http://schemas.openxmlformats.org/officeDocument/2006/relationships/slideLayout" Target="../slideLayouts/slideLayout3.xml"/><Relationship Id="rId12" Type="http://schemas.openxmlformats.org/officeDocument/2006/relationships/slideLayout" Target="../slideLayouts/slideLayout4.xml"/><Relationship Id="rId13" Type="http://schemas.openxmlformats.org/officeDocument/2006/relationships/slideLayout" Target="../slideLayouts/slideLayout5.xml"/><Relationship Id="rId14" Type="http://schemas.openxmlformats.org/officeDocument/2006/relationships/slideLayout" Target="../slideLayouts/slideLayout6.xml"/><Relationship Id="rId15" Type="http://schemas.openxmlformats.org/officeDocument/2006/relationships/slideLayout" Target="../slideLayouts/slideLayout7.xml"/><Relationship Id="rId16" Type="http://schemas.openxmlformats.org/officeDocument/2006/relationships/slideLayout" Target="../slideLayouts/slideLayout8.xml"/><Relationship Id="rId17" Type="http://schemas.openxmlformats.org/officeDocument/2006/relationships/slideLayout" Target="../slideLayouts/slideLayout9.xml"/><Relationship Id="rId18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1.xml"/><Relationship Id="rId20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6370200" cy="64969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30" descr="A picture containing person, man, using, water&#10;&#10;Description automatically generated"/>
          <p:cNvPicPr/>
          <p:nvPr/>
        </p:nvPicPr>
        <p:blipFill>
          <a:blip r:embed="rId2">
            <a:alphaModFix amt="85000"/>
          </a:blip>
          <a:stretch/>
        </p:blipFill>
        <p:spPr>
          <a:xfrm flipH="1">
            <a:off x="6371280" y="0"/>
            <a:ext cx="5820840" cy="6496920"/>
          </a:xfrm>
          <a:prstGeom prst="rect">
            <a:avLst/>
          </a:prstGeom>
          <a:ln w="0">
            <a:noFill/>
          </a:ln>
        </p:spPr>
      </p:pic>
      <p:sp>
        <p:nvSpPr>
          <p:cNvPr id="2" name="CustomShape 2"/>
          <p:cNvSpPr/>
          <p:nvPr/>
        </p:nvSpPr>
        <p:spPr>
          <a:xfrm>
            <a:off x="1290960" y="4502520"/>
            <a:ext cx="20624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CA" sz="1800" spc="-1" strike="noStrike" u="sng">
                <a:solidFill>
                  <a:srgbClr val="002060"/>
                </a:solidFill>
                <a:uFillTx/>
                <a:latin typeface="Lato"/>
              </a:rPr>
              <a:t>F</a:t>
            </a:r>
            <a:r>
              <a:rPr b="0" lang="en-CA" sz="1800" spc="-1" strike="noStrike">
                <a:solidFill>
                  <a:srgbClr val="002060"/>
                </a:solidFill>
                <a:latin typeface="Lato"/>
              </a:rPr>
              <a:t>indable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9836280" y="5657760"/>
            <a:ext cx="189684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Times New Roman"/>
              </a:rPr>
              <a:t>OGC</a:t>
            </a:r>
            <a:endParaRPr b="0" lang="en-CA" sz="5400" spc="-1" strike="noStrike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626040" y="4453200"/>
            <a:ext cx="534960" cy="534960"/>
          </a:xfrm>
          <a:prstGeom prst="ellipse">
            <a:avLst/>
          </a:prstGeom>
          <a:solidFill>
            <a:srgbClr val="0020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5"/>
          <p:cNvSpPr/>
          <p:nvPr/>
        </p:nvSpPr>
        <p:spPr>
          <a:xfrm>
            <a:off x="3089880" y="4465800"/>
            <a:ext cx="534960" cy="534960"/>
          </a:xfrm>
          <a:prstGeom prst="ellipse">
            <a:avLst/>
          </a:prstGeom>
          <a:solidFill>
            <a:srgbClr val="0020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6"/>
          <p:cNvSpPr/>
          <p:nvPr/>
        </p:nvSpPr>
        <p:spPr>
          <a:xfrm>
            <a:off x="618120" y="5220360"/>
            <a:ext cx="534960" cy="534960"/>
          </a:xfrm>
          <a:prstGeom prst="ellipse">
            <a:avLst/>
          </a:prstGeom>
          <a:solidFill>
            <a:srgbClr val="0020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7"/>
          <p:cNvSpPr/>
          <p:nvPr/>
        </p:nvSpPr>
        <p:spPr>
          <a:xfrm>
            <a:off x="3108600" y="5222520"/>
            <a:ext cx="534960" cy="534960"/>
          </a:xfrm>
          <a:prstGeom prst="ellipse">
            <a:avLst/>
          </a:prstGeom>
          <a:solidFill>
            <a:srgbClr val="0020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" name="Google Shape;127;p19" descr="A picture containing drawing, light, clock&#10;&#10;Description automatically generated"/>
          <p:cNvPicPr/>
          <p:nvPr/>
        </p:nvPicPr>
        <p:blipFill>
          <a:blip r:embed="rId3"/>
          <a:stretch/>
        </p:blipFill>
        <p:spPr>
          <a:xfrm>
            <a:off x="3114360" y="4456440"/>
            <a:ext cx="532080" cy="532080"/>
          </a:xfrm>
          <a:prstGeom prst="rect">
            <a:avLst/>
          </a:prstGeom>
          <a:ln w="0">
            <a:noFill/>
          </a:ln>
        </p:spPr>
      </p:pic>
      <p:pic>
        <p:nvPicPr>
          <p:cNvPr id="9" name="Google Shape;124;p19" descr="A close up of a logo&#10;&#10;Description automatically generated"/>
          <p:cNvPicPr/>
          <p:nvPr/>
        </p:nvPicPr>
        <p:blipFill>
          <a:blip r:embed="rId4"/>
          <a:stretch/>
        </p:blipFill>
        <p:spPr>
          <a:xfrm>
            <a:off x="660600" y="4494600"/>
            <a:ext cx="465480" cy="465480"/>
          </a:xfrm>
          <a:prstGeom prst="rect">
            <a:avLst/>
          </a:prstGeom>
          <a:ln w="0">
            <a:noFill/>
          </a:ln>
        </p:spPr>
      </p:pic>
      <p:pic>
        <p:nvPicPr>
          <p:cNvPr id="10" name="Google Shape;125;p19" descr="A close up of a logo&#10;&#10;Description automatically generated"/>
          <p:cNvPicPr/>
          <p:nvPr/>
        </p:nvPicPr>
        <p:blipFill>
          <a:blip r:embed="rId5"/>
          <a:stretch/>
        </p:blipFill>
        <p:spPr>
          <a:xfrm>
            <a:off x="585000" y="5178240"/>
            <a:ext cx="612720" cy="612720"/>
          </a:xfrm>
          <a:prstGeom prst="rect">
            <a:avLst/>
          </a:prstGeom>
          <a:ln w="0">
            <a:noFill/>
          </a:ln>
        </p:spPr>
      </p:pic>
      <p:pic>
        <p:nvPicPr>
          <p:cNvPr id="11" name="Google Shape;126;p19" descr="A picture containing drawing&#10;&#10;Description automatically generated"/>
          <p:cNvPicPr/>
          <p:nvPr/>
        </p:nvPicPr>
        <p:blipFill>
          <a:blip r:embed="rId6"/>
          <a:stretch/>
        </p:blipFill>
        <p:spPr>
          <a:xfrm>
            <a:off x="3065400" y="5202720"/>
            <a:ext cx="609120" cy="609120"/>
          </a:xfrm>
          <a:prstGeom prst="rect">
            <a:avLst/>
          </a:prstGeom>
          <a:ln w="0">
            <a:noFill/>
          </a:ln>
        </p:spPr>
      </p:pic>
      <p:sp>
        <p:nvSpPr>
          <p:cNvPr id="12" name="CustomShape 8"/>
          <p:cNvSpPr/>
          <p:nvPr/>
        </p:nvSpPr>
        <p:spPr>
          <a:xfrm>
            <a:off x="3751560" y="4531320"/>
            <a:ext cx="20624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CA" sz="1800" spc="-1" strike="noStrike" u="sng">
                <a:solidFill>
                  <a:srgbClr val="002060"/>
                </a:solidFill>
                <a:uFillTx/>
                <a:latin typeface="Lato"/>
              </a:rPr>
              <a:t>A</a:t>
            </a:r>
            <a:r>
              <a:rPr b="0" lang="en-CA" sz="1800" spc="-1" strike="noStrike">
                <a:solidFill>
                  <a:srgbClr val="002060"/>
                </a:solidFill>
                <a:latin typeface="Lato"/>
              </a:rPr>
              <a:t>ccessible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3" name="CustomShape 9"/>
          <p:cNvSpPr/>
          <p:nvPr/>
        </p:nvSpPr>
        <p:spPr>
          <a:xfrm>
            <a:off x="1288440" y="5300280"/>
            <a:ext cx="20624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CA" sz="1800" spc="-1" strike="noStrike" u="sng">
                <a:solidFill>
                  <a:srgbClr val="002060"/>
                </a:solidFill>
                <a:uFillTx/>
                <a:latin typeface="Lato"/>
              </a:rPr>
              <a:t>I</a:t>
            </a:r>
            <a:r>
              <a:rPr b="0" lang="en-CA" sz="1800" spc="-1" strike="noStrike">
                <a:solidFill>
                  <a:srgbClr val="002060"/>
                </a:solidFill>
                <a:latin typeface="Lato"/>
              </a:rPr>
              <a:t>nteroperable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4" name="CustomShape 10"/>
          <p:cNvSpPr/>
          <p:nvPr/>
        </p:nvSpPr>
        <p:spPr>
          <a:xfrm>
            <a:off x="3754800" y="5299560"/>
            <a:ext cx="20624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CA" sz="1800" spc="-1" strike="noStrike" u="sng">
                <a:solidFill>
                  <a:srgbClr val="002060"/>
                </a:solidFill>
                <a:uFillTx/>
                <a:latin typeface="Lato"/>
              </a:rPr>
              <a:t>R</a:t>
            </a:r>
            <a:r>
              <a:rPr b="0" lang="en-CA" sz="1800" spc="-1" strike="noStrike">
                <a:solidFill>
                  <a:srgbClr val="002060"/>
                </a:solidFill>
                <a:latin typeface="Lato"/>
              </a:rPr>
              <a:t>eusable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5" name="CustomShape 11"/>
          <p:cNvSpPr/>
          <p:nvPr/>
        </p:nvSpPr>
        <p:spPr>
          <a:xfrm>
            <a:off x="0" y="3069000"/>
            <a:ext cx="6370200" cy="731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12"/>
          <p:cNvSpPr/>
          <p:nvPr/>
        </p:nvSpPr>
        <p:spPr>
          <a:xfrm>
            <a:off x="153000" y="3142800"/>
            <a:ext cx="600768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CA" sz="1800" spc="-1" strike="noStrike">
                <a:solidFill>
                  <a:srgbClr val="002060"/>
                </a:solidFill>
                <a:latin typeface="Lato"/>
              </a:rPr>
              <a:t>The world’s leading and comprehensive </a:t>
            </a:r>
            <a:br/>
            <a:r>
              <a:rPr b="1" lang="en-CA" sz="1800" spc="-1" strike="noStrike">
                <a:solidFill>
                  <a:srgbClr val="002060"/>
                </a:solidFill>
                <a:latin typeface="Lato"/>
              </a:rPr>
              <a:t>community of experts making location information: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7" name="CustomShape 13"/>
          <p:cNvSpPr/>
          <p:nvPr/>
        </p:nvSpPr>
        <p:spPr>
          <a:xfrm>
            <a:off x="11560320" y="5795280"/>
            <a:ext cx="2998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2f2f2"/>
                </a:solidFill>
                <a:latin typeface="Symbol"/>
              </a:rPr>
              <a:t>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18" name="Picture 31" descr="A picture containing building, outdoor, light, city&#10;&#10;Description automatically generated"/>
          <p:cNvPicPr/>
          <p:nvPr/>
        </p:nvPicPr>
        <p:blipFill>
          <a:blip r:embed="rId7">
            <a:alphaModFix amt="85000"/>
          </a:blip>
          <a:stretch/>
        </p:blipFill>
        <p:spPr>
          <a:xfrm>
            <a:off x="0" y="6495120"/>
            <a:ext cx="12191760" cy="363600"/>
          </a:xfrm>
          <a:prstGeom prst="rect">
            <a:avLst/>
          </a:prstGeom>
          <a:ln w="0">
            <a:noFill/>
          </a:ln>
        </p:spPr>
      </p:pic>
      <p:sp>
        <p:nvSpPr>
          <p:cNvPr id="19" name="CustomShape 14"/>
          <p:cNvSpPr/>
          <p:nvPr/>
        </p:nvSpPr>
        <p:spPr>
          <a:xfrm>
            <a:off x="10975680" y="6549120"/>
            <a:ext cx="8532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f2f2f2"/>
                </a:solidFill>
                <a:latin typeface="Lato"/>
              </a:rPr>
              <a:t>ogc.org  |</a:t>
            </a:r>
            <a:endParaRPr b="0" lang="en-CA" sz="1200" spc="-1" strike="noStrike">
              <a:latin typeface="Arial"/>
            </a:endParaRPr>
          </a:p>
        </p:txBody>
      </p:sp>
      <p:pic>
        <p:nvPicPr>
          <p:cNvPr id="20" name="Picture 35" descr="A picture containing building, drawing, window&#10;&#10;Description automatically generated"/>
          <p:cNvPicPr/>
          <p:nvPr/>
        </p:nvPicPr>
        <p:blipFill>
          <a:blip r:embed="rId8"/>
          <a:stretch/>
        </p:blipFill>
        <p:spPr>
          <a:xfrm>
            <a:off x="316800" y="6517440"/>
            <a:ext cx="324360" cy="324360"/>
          </a:xfrm>
          <a:prstGeom prst="rect">
            <a:avLst/>
          </a:prstGeom>
          <a:ln w="0">
            <a:noFill/>
          </a:ln>
        </p:spPr>
      </p:pic>
      <p:sp>
        <p:nvSpPr>
          <p:cNvPr id="21" name="CustomShape 15"/>
          <p:cNvSpPr/>
          <p:nvPr/>
        </p:nvSpPr>
        <p:spPr>
          <a:xfrm>
            <a:off x="585000" y="6551280"/>
            <a:ext cx="3257280" cy="2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2f2f2"/>
                </a:solidFill>
                <a:latin typeface="Lato"/>
              </a:rPr>
              <a:t>Copyright © 2021 Open Geospatial Consortium</a:t>
            </a:r>
            <a:endParaRPr b="0" lang="en-CA" sz="1000" spc="-1" strike="noStrike">
              <a:latin typeface="Arial"/>
            </a:endParaRPr>
          </a:p>
        </p:txBody>
      </p:sp>
      <p:sp>
        <p:nvSpPr>
          <p:cNvPr id="22" name="PlaceHolder 1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1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  <p:sldLayoutId id="2147483660" r:id="rId20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13" descr="A picture containing building, outdoor, light, city&#10;&#10;Description automatically generated"/>
          <p:cNvPicPr/>
          <p:nvPr/>
        </p:nvPicPr>
        <p:blipFill>
          <a:blip r:embed="rId2">
            <a:alphaModFix amt="85000"/>
          </a:blip>
          <a:stretch/>
        </p:blipFill>
        <p:spPr>
          <a:xfrm>
            <a:off x="0" y="720"/>
            <a:ext cx="12191760" cy="950760"/>
          </a:xfrm>
          <a:prstGeom prst="rect">
            <a:avLst/>
          </a:prstGeom>
          <a:ln w="0">
            <a:noFill/>
          </a:ln>
        </p:spPr>
      </p:pic>
      <p:pic>
        <p:nvPicPr>
          <p:cNvPr id="61" name="Picture 12" descr="A picture containing building, outdoor, light, city&#10;&#10;Description automatically generated"/>
          <p:cNvPicPr/>
          <p:nvPr/>
        </p:nvPicPr>
        <p:blipFill>
          <a:blip r:embed="rId3">
            <a:alphaModFix amt="85000"/>
          </a:blip>
          <a:stretch/>
        </p:blipFill>
        <p:spPr>
          <a:xfrm>
            <a:off x="0" y="6495120"/>
            <a:ext cx="12191760" cy="363600"/>
          </a:xfrm>
          <a:prstGeom prst="rect">
            <a:avLst/>
          </a:prstGeom>
          <a:ln w="0">
            <a:noFill/>
          </a:ln>
        </p:spPr>
      </p:pic>
      <p:sp>
        <p:nvSpPr>
          <p:cNvPr id="62" name="CustomShape 1"/>
          <p:cNvSpPr/>
          <p:nvPr/>
        </p:nvSpPr>
        <p:spPr>
          <a:xfrm>
            <a:off x="10575360" y="31680"/>
            <a:ext cx="142920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Times New Roman"/>
              </a:rPr>
              <a:t>OGC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10975680" y="6549120"/>
            <a:ext cx="8532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f2f2f2"/>
                </a:solidFill>
                <a:latin typeface="Lato"/>
              </a:rPr>
              <a:t>ogc.org  |</a:t>
            </a:r>
            <a:endParaRPr b="0" lang="en-CA" sz="1200" spc="-1" strike="noStrike">
              <a:latin typeface="Arial"/>
            </a:endParaRPr>
          </a:p>
        </p:txBody>
      </p:sp>
      <p:pic>
        <p:nvPicPr>
          <p:cNvPr id="64" name="Picture 11" descr="A picture containing building, drawing, window&#10;&#10;Description automatically generated"/>
          <p:cNvPicPr/>
          <p:nvPr/>
        </p:nvPicPr>
        <p:blipFill>
          <a:blip r:embed="rId4"/>
          <a:stretch/>
        </p:blipFill>
        <p:spPr>
          <a:xfrm>
            <a:off x="316800" y="6517440"/>
            <a:ext cx="324360" cy="324360"/>
          </a:xfrm>
          <a:prstGeom prst="rect">
            <a:avLst/>
          </a:prstGeom>
          <a:ln w="0">
            <a:noFill/>
          </a:ln>
        </p:spPr>
      </p:pic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34080" y="116280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</a:rPr>
              <a:t>Click to edit Master text styles</a:t>
            </a:r>
            <a:endParaRPr b="0" lang="en-US" sz="2800" spc="-1" strike="noStrike">
              <a:solidFill>
                <a:srgbClr val="092745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sldNum"/>
          </p:nvPr>
        </p:nvSpPr>
        <p:spPr>
          <a:xfrm>
            <a:off x="10805400" y="6545880"/>
            <a:ext cx="1140840" cy="28332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18C138B-B9EC-41F1-8929-442B4C8F2DD2}" type="slidenum">
              <a:rPr b="0" lang="en-US" sz="1200" spc="-1" strike="noStrike">
                <a:solidFill>
                  <a:srgbClr val="e6e6e6"/>
                </a:solidFill>
                <a:latin typeface="Lato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title"/>
          </p:nvPr>
        </p:nvSpPr>
        <p:spPr>
          <a:xfrm>
            <a:off x="223560" y="55440"/>
            <a:ext cx="10515240" cy="76536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2f2f2"/>
                </a:solidFill>
                <a:latin typeface="Lato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3" descr="A picture containing building, outdoor, light, city&#10;&#10;Description automatically generated"/>
          <p:cNvPicPr/>
          <p:nvPr/>
        </p:nvPicPr>
        <p:blipFill>
          <a:blip r:embed="rId2">
            <a:alphaModFix amt="85000"/>
          </a:blip>
          <a:stretch/>
        </p:blipFill>
        <p:spPr>
          <a:xfrm>
            <a:off x="0" y="720"/>
            <a:ext cx="12191760" cy="950760"/>
          </a:xfrm>
          <a:prstGeom prst="rect">
            <a:avLst/>
          </a:prstGeom>
          <a:ln w="0">
            <a:noFill/>
          </a:ln>
        </p:spPr>
      </p:pic>
      <p:pic>
        <p:nvPicPr>
          <p:cNvPr id="105" name="Picture 12" descr="A picture containing building, outdoor, light, city&#10;&#10;Description automatically generated"/>
          <p:cNvPicPr/>
          <p:nvPr/>
        </p:nvPicPr>
        <p:blipFill>
          <a:blip r:embed="rId3">
            <a:alphaModFix amt="85000"/>
          </a:blip>
          <a:stretch/>
        </p:blipFill>
        <p:spPr>
          <a:xfrm>
            <a:off x="0" y="6495120"/>
            <a:ext cx="12191760" cy="363600"/>
          </a:xfrm>
          <a:prstGeom prst="rect">
            <a:avLst/>
          </a:prstGeom>
          <a:ln w="0">
            <a:noFill/>
          </a:ln>
        </p:spPr>
      </p:pic>
      <p:sp>
        <p:nvSpPr>
          <p:cNvPr id="106" name="CustomShape 1"/>
          <p:cNvSpPr/>
          <p:nvPr/>
        </p:nvSpPr>
        <p:spPr>
          <a:xfrm>
            <a:off x="10575360" y="31680"/>
            <a:ext cx="142920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Times New Roman"/>
              </a:rPr>
              <a:t>OGC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10975680" y="6549120"/>
            <a:ext cx="8532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f2f2f2"/>
                </a:solidFill>
                <a:latin typeface="Lato"/>
              </a:rPr>
              <a:t>ogc.org  |</a:t>
            </a:r>
            <a:endParaRPr b="0" lang="en-CA" sz="1200" spc="-1" strike="noStrike">
              <a:latin typeface="Arial"/>
            </a:endParaRPr>
          </a:p>
        </p:txBody>
      </p:sp>
      <p:pic>
        <p:nvPicPr>
          <p:cNvPr id="108" name="Picture 11" descr="A picture containing building, drawing, window&#10;&#10;Description automatically generated"/>
          <p:cNvPicPr/>
          <p:nvPr/>
        </p:nvPicPr>
        <p:blipFill>
          <a:blip r:embed="rId4"/>
          <a:stretch/>
        </p:blipFill>
        <p:spPr>
          <a:xfrm>
            <a:off x="316800" y="6517440"/>
            <a:ext cx="324360" cy="324360"/>
          </a:xfrm>
          <a:prstGeom prst="rect">
            <a:avLst/>
          </a:prstGeom>
          <a:ln w="0">
            <a:noFill/>
          </a:ln>
        </p:spPr>
      </p:pic>
      <p:sp>
        <p:nvSpPr>
          <p:cNvPr id="109" name="PlaceHolder 3"/>
          <p:cNvSpPr>
            <a:spLocks noGrp="1"/>
          </p:cNvSpPr>
          <p:nvPr>
            <p:ph type="title"/>
          </p:nvPr>
        </p:nvSpPr>
        <p:spPr>
          <a:xfrm>
            <a:off x="442080" y="4490640"/>
            <a:ext cx="10515240" cy="16048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92745"/>
                </a:solidFill>
                <a:latin typeface="Arial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sldNum"/>
          </p:nvPr>
        </p:nvSpPr>
        <p:spPr>
          <a:xfrm>
            <a:off x="10805400" y="6545880"/>
            <a:ext cx="1140840" cy="28332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6695F5A-B5B5-48C8-A39E-CA1378EB12BC}" type="slidenum">
              <a:rPr b="0" lang="en-US" sz="1200" spc="-1" strike="noStrike">
                <a:solidFill>
                  <a:srgbClr val="f2f2f2"/>
                </a:solidFill>
                <a:latin typeface="Lato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42080" y="3911760"/>
            <a:ext cx="8184240" cy="57924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92745"/>
                </a:solidFill>
                <a:latin typeface="Arial"/>
              </a:rPr>
              <a:t>Click to edit Master text styles</a:t>
            </a:r>
            <a:endParaRPr b="1" lang="en-US" sz="24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13" descr="A picture containing building, outdoor, light, city&#10;&#10;Description automatically generated"/>
          <p:cNvPicPr/>
          <p:nvPr/>
        </p:nvPicPr>
        <p:blipFill>
          <a:blip r:embed="rId2">
            <a:alphaModFix amt="85000"/>
          </a:blip>
          <a:stretch/>
        </p:blipFill>
        <p:spPr>
          <a:xfrm>
            <a:off x="0" y="720"/>
            <a:ext cx="12191760" cy="950760"/>
          </a:xfrm>
          <a:prstGeom prst="rect">
            <a:avLst/>
          </a:prstGeom>
          <a:ln w="0">
            <a:noFill/>
          </a:ln>
        </p:spPr>
      </p:pic>
      <p:pic>
        <p:nvPicPr>
          <p:cNvPr id="149" name="Picture 12" descr="A picture containing building, outdoor, light, city&#10;&#10;Description automatically generated"/>
          <p:cNvPicPr/>
          <p:nvPr/>
        </p:nvPicPr>
        <p:blipFill>
          <a:blip r:embed="rId3">
            <a:alphaModFix amt="85000"/>
          </a:blip>
          <a:stretch/>
        </p:blipFill>
        <p:spPr>
          <a:xfrm>
            <a:off x="0" y="6495120"/>
            <a:ext cx="12191760" cy="363600"/>
          </a:xfrm>
          <a:prstGeom prst="rect">
            <a:avLst/>
          </a:prstGeom>
          <a:ln w="0">
            <a:noFill/>
          </a:ln>
        </p:spPr>
      </p:pic>
      <p:sp>
        <p:nvSpPr>
          <p:cNvPr id="150" name="CustomShape 1"/>
          <p:cNvSpPr/>
          <p:nvPr/>
        </p:nvSpPr>
        <p:spPr>
          <a:xfrm>
            <a:off x="10575360" y="31680"/>
            <a:ext cx="142920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Times New Roman"/>
              </a:rPr>
              <a:t>OGC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0975680" y="6549120"/>
            <a:ext cx="8532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f2f2f2"/>
                </a:solidFill>
                <a:latin typeface="Lato"/>
              </a:rPr>
              <a:t>ogc.org  |</a:t>
            </a:r>
            <a:endParaRPr b="0" lang="en-CA" sz="1200" spc="-1" strike="noStrike">
              <a:latin typeface="Arial"/>
            </a:endParaRPr>
          </a:p>
        </p:txBody>
      </p:sp>
      <p:pic>
        <p:nvPicPr>
          <p:cNvPr id="152" name="Picture 11" descr="A picture containing building, drawing, window&#10;&#10;Description automatically generated"/>
          <p:cNvPicPr/>
          <p:nvPr/>
        </p:nvPicPr>
        <p:blipFill>
          <a:blip r:embed="rId4"/>
          <a:stretch/>
        </p:blipFill>
        <p:spPr>
          <a:xfrm>
            <a:off x="316800" y="6517440"/>
            <a:ext cx="324360" cy="324360"/>
          </a:xfrm>
          <a:prstGeom prst="rect">
            <a:avLst/>
          </a:prstGeom>
          <a:ln w="0">
            <a:noFill/>
          </a:ln>
        </p:spPr>
      </p:pic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334080" y="116280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</a:rPr>
              <a:t>Click to edit Master text styles</a:t>
            </a:r>
            <a:endParaRPr b="0" lang="en-US" sz="2800" spc="-1" strike="noStrike">
              <a:solidFill>
                <a:srgbClr val="092745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sldNum"/>
          </p:nvPr>
        </p:nvSpPr>
        <p:spPr>
          <a:xfrm>
            <a:off x="10805400" y="6545880"/>
            <a:ext cx="1140840" cy="28332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C79DA3F-FF4F-4F37-93CD-8077354B2C7A}" type="slidenum">
              <a:rPr b="0" lang="en-US" sz="1200" spc="-1" strike="noStrike">
                <a:solidFill>
                  <a:srgbClr val="e6e6e6"/>
                </a:solidFill>
                <a:latin typeface="Lato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title"/>
          </p:nvPr>
        </p:nvSpPr>
        <p:spPr>
          <a:xfrm>
            <a:off x="223560" y="55440"/>
            <a:ext cx="10515240" cy="76536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2f2f2"/>
                </a:solidFill>
                <a:latin typeface="Lato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eratosthenes.pvretano.com/cubewerx/cubeserv/default/ogcapi/catalogues/collections/sentinel1cat/items?f=json&amp;limit=10000&amp;bbox=-69.64,37.76,-56.12,46.63&amp;datetime=2020-01-11T00:00:00/2020-01-12T00:00:00" TargetMode="External"/><Relationship Id="rId2" Type="http://schemas.openxmlformats.org/officeDocument/2006/relationships/hyperlink" Target="https://demo.pygeoapi.io/master/collections/dutch-metadata/items?q=waterkwaliteit" TargetMode="External"/><Relationship Id="rId3" Type="http://schemas.openxmlformats.org/officeDocument/2006/relationships/hyperlink" Target="https://eratosthenes.pvretano.com/cubewerx/cubeserv/default/ogcapi/catalogues/collections/tb16cat/items/urn:uuid:452b6afc-c062-11ea-aa84-53b2ade463d0?f=json" TargetMode="External"/><Relationship Id="rId4" Type="http://schemas.openxmlformats.org/officeDocument/2006/relationships/hyperlink" Target="https://demo.pygeoapi.io/master/collections/dutch-metadata/items/FEB44D94AC0F3D26E0441CC1DE40A734?f=json" TargetMode="External"/><Relationship Id="rId5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hyperlink" Target="https://docs.ogc.org/DRAFTS/19-079r1.html" TargetMode="External"/><Relationship Id="rId3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7.tif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www.pvretano.com/cubewerx/cubeserv/default/ogcapi/catalogues/collections/tb16cat/api?f=xml" TargetMode="External"/><Relationship Id="rId2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www.pvretano.com/cubewerx/cubeserv/default/ogcapi/catalogues/collections/sentinel1cat/items?f=json" TargetMode="External"/><Relationship Id="rId2" Type="http://schemas.openxmlformats.org/officeDocument/2006/relationships/hyperlink" Target="https://www.pvretano.com/cubewerx/cubeserv/default/ogcapi/catalogues/collections/sentinel1cat/items?f=xml&amp;s=atom" TargetMode="External"/><Relationship Id="rId3" Type="http://schemas.openxmlformats.org/officeDocument/2006/relationships/hyperlink" Target="https://www.pvretano.com/cubewerx/cubeserv/default/ogcapi/catalogues/collections/sentinel1cat/items?f=html" TargetMode="External"/><Relationship Id="rId4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pvretano.com/Projects/tb16/ogcapi/" TargetMode="External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docs.ogc.org/DRAFTS/20-004.html" TargetMode="External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153000" y="1291680"/>
            <a:ext cx="621720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2060"/>
                </a:solidFill>
                <a:latin typeface="Lato"/>
                <a:ea typeface="Lato"/>
              </a:rPr>
              <a:t>OGC API – Records – Part 1: Core</a:t>
            </a:r>
            <a:endParaRPr b="0" lang="en-CA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2060"/>
                </a:solidFill>
                <a:latin typeface="Lato"/>
                <a:ea typeface="Lato"/>
              </a:rPr>
              <a:t>Panagiotis (Peter) A. Vretanos</a:t>
            </a:r>
            <a:endParaRPr b="0" lang="en-CA" sz="28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153000" y="2347920"/>
            <a:ext cx="6217200" cy="76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latin typeface="Lato"/>
                <a:ea typeface="Lato"/>
              </a:rPr>
              <a:t>118th OGC Member Meeting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2060"/>
                </a:solidFill>
                <a:latin typeface="Lato"/>
                <a:ea typeface="Lato"/>
              </a:rPr>
              <a:t>Virtual | 24 March 2021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223560" y="55440"/>
            <a:ext cx="10515240" cy="765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2f2f2"/>
                </a:solidFill>
                <a:latin typeface="Lato"/>
              </a:rPr>
              <a:t>Conformance classes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334080" y="11628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</a:rPr>
              <a:t>Core</a:t>
            </a:r>
            <a:endParaRPr b="0" lang="en-US" sz="2800" spc="-1" strike="noStrike">
              <a:solidFill>
                <a:srgbClr val="092745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Core query parameters, core record properties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</a:rPr>
              <a:t>Sorting</a:t>
            </a:r>
            <a:endParaRPr b="0" lang="en-US" sz="2800" spc="-1" strike="noStrike">
              <a:solidFill>
                <a:srgbClr val="092745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sortby parameter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</a:rPr>
              <a:t>Filtering with CQL</a:t>
            </a:r>
            <a:endParaRPr b="0" lang="en-US" sz="2800" spc="-1" strike="noStrike">
              <a:solidFill>
                <a:srgbClr val="092745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filter, filter-lang,filter-crs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</a:rPr>
              <a:t>OpenSearch</a:t>
            </a:r>
            <a:endParaRPr b="0" lang="en-US" sz="2800" spc="-1" strike="noStrike">
              <a:solidFill>
                <a:srgbClr val="092745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</a:rPr>
              <a:t>Record encodings</a:t>
            </a:r>
            <a:endParaRPr b="0" lang="en-US" sz="2800" spc="-1" strike="noStrike">
              <a:solidFill>
                <a:srgbClr val="092745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GeoJSON record, ATOM record, HTML record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223560" y="55440"/>
            <a:ext cx="10515240" cy="765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2f2f2"/>
                </a:solidFill>
                <a:latin typeface="Lato"/>
              </a:rPr>
              <a:t>Query parameters (CORE)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456120" y="987120"/>
            <a:ext cx="11279520" cy="549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223560" y="55440"/>
            <a:ext cx="10515240" cy="765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2f2f2"/>
                </a:solidFill>
                <a:latin typeface="Lato"/>
              </a:rPr>
              <a:t>Record properties (CORE – record related)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7" name="" descr=""/>
          <p:cNvPicPr/>
          <p:nvPr/>
        </p:nvPicPr>
        <p:blipFill>
          <a:blip r:embed="rId1"/>
          <a:stretch/>
        </p:blipFill>
        <p:spPr>
          <a:xfrm>
            <a:off x="395640" y="1905840"/>
            <a:ext cx="11400480" cy="304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223560" y="55440"/>
            <a:ext cx="10515240" cy="765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2f2f2"/>
                </a:solidFill>
                <a:latin typeface="Lato"/>
              </a:rPr>
              <a:t>Record properties (CORE – resource related)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9" name="" descr=""/>
          <p:cNvPicPr/>
          <p:nvPr/>
        </p:nvPicPr>
        <p:blipFill>
          <a:blip r:embed="rId1"/>
          <a:stretch/>
        </p:blipFill>
        <p:spPr>
          <a:xfrm>
            <a:off x="370440" y="1151280"/>
            <a:ext cx="11417760" cy="4968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223560" y="55440"/>
            <a:ext cx="10515240" cy="765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2f2f2"/>
                </a:solidFill>
                <a:latin typeface="Lato"/>
              </a:rPr>
              <a:t>Record properties (CORE – resource related)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1" name="" descr=""/>
          <p:cNvPicPr/>
          <p:nvPr/>
        </p:nvPicPr>
        <p:blipFill>
          <a:blip r:embed="rId1"/>
          <a:stretch/>
        </p:blipFill>
        <p:spPr>
          <a:xfrm>
            <a:off x="276120" y="1329840"/>
            <a:ext cx="11732760" cy="470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223560" y="55440"/>
            <a:ext cx="10515240" cy="765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2f2f2"/>
                </a:solidFill>
                <a:latin typeface="Lato"/>
              </a:rPr>
              <a:t>Record properties (CORE – resource related)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3" name="" descr=""/>
          <p:cNvPicPr/>
          <p:nvPr/>
        </p:nvPicPr>
        <p:blipFill>
          <a:blip r:embed="rId1"/>
          <a:stretch/>
        </p:blipFill>
        <p:spPr>
          <a:xfrm>
            <a:off x="276120" y="1166760"/>
            <a:ext cx="11732760" cy="229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223560" y="55440"/>
            <a:ext cx="10515240" cy="765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2f2f2"/>
                </a:solidFill>
                <a:latin typeface="Lato"/>
              </a:rPr>
              <a:t>Record access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334440" y="1594800"/>
            <a:ext cx="11545560" cy="11772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r>
              <a:rPr b="0" lang="en-US" sz="2600" spc="-1" strike="noStrike">
                <a:solidFill>
                  <a:srgbClr val="092745"/>
                </a:solidFill>
                <a:latin typeface="Arial"/>
                <a:hlinkClick r:id="rId1"/>
              </a:rPr>
              <a:t>/collections/sentinel1cat/items?limit=100&amp;bbox=-69.64,37.76,-56.12,46.63&amp;datetime=2020-01-11T00:00:00/2020-01-12T00:00:00</a:t>
            </a:r>
            <a:endParaRPr b="0" lang="en-US" sz="2600" spc="-1" strike="noStrike">
              <a:solidFill>
                <a:srgbClr val="092745"/>
              </a:solidFill>
              <a:latin typeface="Arial"/>
            </a:endParaRPr>
          </a:p>
          <a:p>
            <a:r>
              <a:rPr b="0" lang="en-US" sz="2600" spc="-1" strike="noStrike">
                <a:solidFill>
                  <a:srgbClr val="092745"/>
                </a:solidFill>
                <a:latin typeface="Arial"/>
                <a:hlinkClick r:id="rId2"/>
              </a:rPr>
              <a:t>/collections/dutch-metadata/items?q=waterkwaliteit</a:t>
            </a:r>
            <a:endParaRPr b="0" lang="en-US" sz="26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236" name="TextShape 3"/>
          <p:cNvSpPr txBox="1"/>
          <p:nvPr/>
        </p:nvSpPr>
        <p:spPr>
          <a:xfrm>
            <a:off x="334440" y="3564000"/>
            <a:ext cx="11545560" cy="11772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r>
              <a:rPr b="0" lang="en-US" sz="2600" spc="-1" strike="noStrike">
                <a:solidFill>
                  <a:srgbClr val="092745"/>
                </a:solidFill>
                <a:latin typeface="Arial"/>
                <a:hlinkClick r:id="rId3"/>
              </a:rPr>
              <a:t>/collections/tb16cat/items/urn:uuid:452b6afc-c062-11ea-aa84-53b2ade463d0</a:t>
            </a:r>
            <a:endParaRPr b="0" lang="en-US" sz="2600" spc="-1" strike="noStrike">
              <a:solidFill>
                <a:srgbClr val="092745"/>
              </a:solidFill>
              <a:latin typeface="Arial"/>
            </a:endParaRPr>
          </a:p>
          <a:p>
            <a:r>
              <a:rPr b="0" lang="en-US" sz="2600" spc="-1" strike="noStrike">
                <a:solidFill>
                  <a:srgbClr val="092745"/>
                </a:solidFill>
                <a:latin typeface="Arial"/>
                <a:hlinkClick r:id="rId4"/>
              </a:rPr>
              <a:t>/collections/dutch-metadata/items/FEB44D94AC0F3D26E0441CC1DE40A734?f=json</a:t>
            </a:r>
            <a:endParaRPr b="0" lang="en-US" sz="26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237" name="TextShape 4"/>
          <p:cNvSpPr txBox="1"/>
          <p:nvPr/>
        </p:nvSpPr>
        <p:spPr>
          <a:xfrm>
            <a:off x="334440" y="1162800"/>
            <a:ext cx="11545560" cy="4572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r>
              <a:rPr b="0" lang="en-US" sz="2600" spc="-1" strike="noStrike">
                <a:solidFill>
                  <a:srgbClr val="092745"/>
                </a:solidFill>
                <a:latin typeface="Arial"/>
              </a:rPr>
              <a:t>Records access:</a:t>
            </a:r>
            <a:endParaRPr b="0" lang="en-US" sz="26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238" name="TextShape 5"/>
          <p:cNvSpPr txBox="1"/>
          <p:nvPr/>
        </p:nvSpPr>
        <p:spPr>
          <a:xfrm>
            <a:off x="334440" y="3142800"/>
            <a:ext cx="11545560" cy="4572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r>
              <a:rPr b="0" lang="en-US" sz="2600" spc="-1" strike="noStrike">
                <a:solidFill>
                  <a:srgbClr val="092745"/>
                </a:solidFill>
                <a:latin typeface="Arial"/>
              </a:rPr>
              <a:t>Record access:</a:t>
            </a:r>
            <a:endParaRPr b="0" lang="en-US" sz="26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223560" y="55440"/>
            <a:ext cx="10515240" cy="765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2f2f2"/>
                </a:solidFill>
                <a:latin typeface="Lato"/>
              </a:rPr>
              <a:t>Sortby parameter (SORTING)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0" name="" descr=""/>
          <p:cNvPicPr/>
          <p:nvPr/>
        </p:nvPicPr>
        <p:blipFill>
          <a:blip r:embed="rId1"/>
          <a:stretch/>
        </p:blipFill>
        <p:spPr>
          <a:xfrm>
            <a:off x="0" y="1579680"/>
            <a:ext cx="12191760" cy="1611000"/>
          </a:xfrm>
          <a:prstGeom prst="rect">
            <a:avLst/>
          </a:prstGeom>
          <a:ln w="0">
            <a:noFill/>
          </a:ln>
        </p:spPr>
      </p:pic>
      <p:sp>
        <p:nvSpPr>
          <p:cNvPr id="241" name="TextShape 2"/>
          <p:cNvSpPr txBox="1"/>
          <p:nvPr/>
        </p:nvSpPr>
        <p:spPr>
          <a:xfrm>
            <a:off x="334800" y="3250800"/>
            <a:ext cx="11545560" cy="4572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r>
              <a:rPr b="0" lang="en-US" sz="2600" spc="-1" strike="noStrike">
                <a:solidFill>
                  <a:srgbClr val="092745"/>
                </a:solidFill>
                <a:latin typeface="Arial"/>
              </a:rPr>
              <a:t>Example: /collections/sentinel1cat/items?...&amp;sortby=-updated,recordId&amp;...</a:t>
            </a:r>
            <a:endParaRPr b="0" lang="en-US" sz="26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223560" y="55440"/>
            <a:ext cx="10515240" cy="765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2f2f2"/>
                </a:solidFill>
                <a:latin typeface="Lato"/>
              </a:rPr>
              <a:t>Sortables (SORTING)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334440" y="1594800"/>
            <a:ext cx="11545560" cy="5652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r>
              <a:rPr b="0" lang="en-US" sz="2600" spc="-1" strike="noStrike">
                <a:solidFill>
                  <a:srgbClr val="092745"/>
                </a:solidFill>
                <a:latin typeface="Arial"/>
              </a:rPr>
              <a:t>/collections/sentinel1cat/sortables</a:t>
            </a:r>
            <a:endParaRPr b="0" lang="en-US" sz="26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244" name="TextShape 3"/>
          <p:cNvSpPr txBox="1"/>
          <p:nvPr/>
        </p:nvSpPr>
        <p:spPr>
          <a:xfrm>
            <a:off x="334440" y="1162800"/>
            <a:ext cx="11545560" cy="4572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r>
              <a:rPr b="0" lang="en-US" sz="2600" spc="-1" strike="noStrike">
                <a:solidFill>
                  <a:srgbClr val="092745"/>
                </a:solidFill>
                <a:latin typeface="Arial"/>
              </a:rPr>
              <a:t>List of sortables:</a:t>
            </a:r>
            <a:endParaRPr b="0" lang="en-US" sz="2600" spc="-1" strike="noStrike">
              <a:solidFill>
                <a:srgbClr val="092745"/>
              </a:solidFill>
              <a:latin typeface="Arial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1"/>
          <a:stretch/>
        </p:blipFill>
        <p:spPr>
          <a:xfrm>
            <a:off x="470520" y="2160000"/>
            <a:ext cx="6909480" cy="4275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223560" y="55440"/>
            <a:ext cx="10515240" cy="765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2f2f2"/>
                </a:solidFill>
                <a:latin typeface="Lato"/>
              </a:rPr>
              <a:t>Filter parameters (CQL Filter)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1"/>
          <a:stretch/>
        </p:blipFill>
        <p:spPr>
          <a:xfrm>
            <a:off x="262800" y="1802520"/>
            <a:ext cx="11666160" cy="2532960"/>
          </a:xfrm>
          <a:prstGeom prst="rect">
            <a:avLst/>
          </a:prstGeom>
          <a:ln w="0">
            <a:noFill/>
          </a:ln>
        </p:spPr>
      </p:pic>
      <p:sp>
        <p:nvSpPr>
          <p:cNvPr id="248" name="TextShape 2"/>
          <p:cNvSpPr txBox="1"/>
          <p:nvPr/>
        </p:nvSpPr>
        <p:spPr>
          <a:xfrm>
            <a:off x="334800" y="1162800"/>
            <a:ext cx="11545560" cy="4572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r>
              <a:rPr b="0" lang="en-US" sz="2600" spc="-1" strike="noStrike">
                <a:solidFill>
                  <a:srgbClr val="092745"/>
                </a:solidFill>
                <a:latin typeface="Arial"/>
              </a:rPr>
              <a:t>CQL specification is here: </a:t>
            </a:r>
            <a:r>
              <a:rPr b="0" lang="en-US" sz="2600" spc="-1" strike="noStrike">
                <a:solidFill>
                  <a:srgbClr val="092745"/>
                </a:solidFill>
                <a:latin typeface="Arial"/>
                <a:hlinkClick r:id="rId2"/>
              </a:rPr>
              <a:t>https://docs.ogc.org/DRAFTS/19-079r1.html</a:t>
            </a:r>
            <a:endParaRPr b="0" lang="en-US" sz="26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223560" y="55440"/>
            <a:ext cx="10515240" cy="765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2f2f2"/>
                </a:solidFill>
                <a:latin typeface="Lato"/>
              </a:rPr>
              <a:t>Members: please record your attendance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1" name="Picture 3" descr=""/>
          <p:cNvPicPr/>
          <p:nvPr/>
        </p:nvPicPr>
        <p:blipFill>
          <a:blip r:embed="rId1"/>
          <a:stretch/>
        </p:blipFill>
        <p:spPr>
          <a:xfrm>
            <a:off x="577800" y="2385720"/>
            <a:ext cx="11040120" cy="2642400"/>
          </a:xfrm>
          <a:prstGeom prst="rect">
            <a:avLst/>
          </a:prstGeom>
          <a:ln w="0">
            <a:noFill/>
          </a:ln>
        </p:spPr>
      </p:pic>
      <p:sp>
        <p:nvSpPr>
          <p:cNvPr id="202" name="CustomShape 2"/>
          <p:cNvSpPr/>
          <p:nvPr/>
        </p:nvSpPr>
        <p:spPr>
          <a:xfrm>
            <a:off x="4114800" y="3557880"/>
            <a:ext cx="1218960" cy="53316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3"/>
          <p:cNvSpPr/>
          <p:nvPr/>
        </p:nvSpPr>
        <p:spPr>
          <a:xfrm>
            <a:off x="9721800" y="4265280"/>
            <a:ext cx="1860120" cy="45684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4"/>
          <p:cNvSpPr/>
          <p:nvPr/>
        </p:nvSpPr>
        <p:spPr>
          <a:xfrm>
            <a:off x="3711960" y="1304640"/>
            <a:ext cx="36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5"/>
          <p:cNvSpPr/>
          <p:nvPr/>
        </p:nvSpPr>
        <p:spPr>
          <a:xfrm>
            <a:off x="1981080" y="1141200"/>
            <a:ext cx="2361960" cy="851040"/>
          </a:xfrm>
          <a:prstGeom prst="wedgeRoundRectCallout">
            <a:avLst>
              <a:gd name="adj1" fmla="val -72385"/>
              <a:gd name="adj2" fmla="val 13573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. Find the appropriate project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5029200" y="1694880"/>
            <a:ext cx="2057040" cy="851040"/>
          </a:xfrm>
          <a:prstGeom prst="wedgeRoundRectCallout">
            <a:avLst>
              <a:gd name="adj1" fmla="val -57419"/>
              <a:gd name="adj2" fmla="val 17154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. Go to the Attendance tab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07" name="CustomShape 7"/>
          <p:cNvSpPr/>
          <p:nvPr/>
        </p:nvSpPr>
        <p:spPr>
          <a:xfrm>
            <a:off x="8534520" y="5477760"/>
            <a:ext cx="2057040" cy="851040"/>
          </a:xfrm>
          <a:prstGeom prst="wedgeRoundRectCallout">
            <a:avLst>
              <a:gd name="adj1" fmla="val 65209"/>
              <a:gd name="adj2" fmla="val -14684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. Add yourself to the session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223560" y="55440"/>
            <a:ext cx="10515240" cy="765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2f2f2"/>
                </a:solidFill>
                <a:latin typeface="Lato"/>
              </a:rPr>
              <a:t>OpenSearch description document (OpenSearch)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334800" y="1162800"/>
            <a:ext cx="11545560" cy="49572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92745"/>
                </a:solidFill>
                <a:latin typeface="Arial"/>
              </a:rPr>
              <a:t>OpenSearch description document access path:</a:t>
            </a:r>
            <a:endParaRPr b="0" lang="en-US" sz="2600" spc="-1" strike="noStrike">
              <a:solidFill>
                <a:srgbClr val="092745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92745"/>
                </a:solidFill>
                <a:latin typeface="Arial"/>
              </a:rPr>
              <a:t>/collections/{collectionId}/api</a:t>
            </a:r>
            <a:endParaRPr b="0" lang="en-US" sz="2600" spc="-1" strike="noStrike">
              <a:solidFill>
                <a:srgbClr val="092745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92745"/>
                </a:solidFill>
                <a:latin typeface="Arial"/>
              </a:rPr>
              <a:t>Media type: application/opensearchdescription+xml</a:t>
            </a:r>
            <a:endParaRPr b="0" lang="en-US" sz="2600" spc="-1" strike="noStrike">
              <a:solidFill>
                <a:srgbClr val="092745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92745"/>
                </a:solidFill>
                <a:latin typeface="Arial"/>
                <a:hlinkClick r:id="rId1"/>
              </a:rPr>
              <a:t>/collections/tb16cat/api</a:t>
            </a:r>
            <a:endParaRPr b="0" lang="en-US" sz="26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223560" y="55440"/>
            <a:ext cx="10515240" cy="765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2f2f2"/>
                </a:solidFill>
                <a:latin typeface="Lato"/>
              </a:rPr>
              <a:t>Output formats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334800" y="1162800"/>
            <a:ext cx="11545560" cy="49572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92745"/>
                </a:solidFill>
                <a:latin typeface="Arial"/>
                <a:hlinkClick r:id="rId1"/>
              </a:rPr>
              <a:t>GeoJSON</a:t>
            </a:r>
            <a:endParaRPr b="0" lang="en-US" sz="2600" spc="-1" strike="noStrike">
              <a:solidFill>
                <a:srgbClr val="092745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92745"/>
                </a:solidFill>
                <a:latin typeface="Arial"/>
                <a:hlinkClick r:id="rId2"/>
              </a:rPr>
              <a:t>ATOM</a:t>
            </a:r>
            <a:endParaRPr b="0" lang="en-US" sz="2600" spc="-1" strike="noStrike">
              <a:solidFill>
                <a:srgbClr val="092745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92745"/>
                </a:solidFill>
                <a:latin typeface="Arial"/>
                <a:hlinkClick r:id="rId3"/>
              </a:rPr>
              <a:t>HTML</a:t>
            </a:r>
            <a:endParaRPr b="0" lang="en-US" sz="26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223560" y="55440"/>
            <a:ext cx="10515240" cy="765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2f2f2"/>
                </a:solidFill>
                <a:latin typeface="Lato"/>
              </a:rPr>
              <a:t>Agenda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334080" y="10548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</a:rPr>
              <a:t>Specification status</a:t>
            </a:r>
            <a:endParaRPr b="0" lang="en-US" sz="2800" spc="-1" strike="noStrike">
              <a:solidFill>
                <a:srgbClr val="092745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</a:rPr>
              <a:t>OGC API Records in 1 minute</a:t>
            </a:r>
            <a:endParaRPr b="0" lang="en-US" sz="2800" spc="-1" strike="noStrike">
              <a:solidFill>
                <a:srgbClr val="092745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</a:rPr>
              <a:t>Conformance classes</a:t>
            </a:r>
            <a:endParaRPr b="0" lang="en-US" sz="2800" spc="-1" strike="noStrike">
              <a:solidFill>
                <a:srgbClr val="092745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</a:rPr>
              <a:t>Query parameters (Core)</a:t>
            </a:r>
            <a:endParaRPr b="0" lang="en-US" sz="2800" spc="-1" strike="noStrike">
              <a:solidFill>
                <a:srgbClr val="092745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</a:rPr>
              <a:t>Record properties (Core)</a:t>
            </a:r>
            <a:endParaRPr b="0" lang="en-US" sz="2800" spc="-1" strike="noStrike">
              <a:solidFill>
                <a:srgbClr val="092745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</a:rPr>
              <a:t>Record access examples (Core)</a:t>
            </a:r>
            <a:endParaRPr b="0" lang="en-US" sz="2800" spc="-1" strike="noStrike">
              <a:solidFill>
                <a:srgbClr val="092745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</a:rPr>
              <a:t>Sorting (Sorting)</a:t>
            </a:r>
            <a:endParaRPr b="0" lang="en-US" sz="2800" spc="-1" strike="noStrike">
              <a:solidFill>
                <a:srgbClr val="092745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</a:rPr>
              <a:t>Advanced filtering (Filtering using CQL)</a:t>
            </a:r>
            <a:endParaRPr b="0" lang="en-US" sz="2800" spc="-1" strike="noStrike">
              <a:solidFill>
                <a:srgbClr val="092745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</a:rPr>
              <a:t>Output formats (JSON record, HTML record, ATOM record)</a:t>
            </a:r>
            <a:endParaRPr b="0" lang="en-US" sz="28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223560" y="55440"/>
            <a:ext cx="10515240" cy="765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2f2f2"/>
                </a:solidFill>
                <a:latin typeface="Lato"/>
              </a:rPr>
              <a:t>OGC API Tree </a:t>
            </a:r>
            <a:r>
              <a:rPr b="1" lang="en-US" sz="2400" spc="-1" strike="noStrike">
                <a:solidFill>
                  <a:srgbClr val="f2f2f2"/>
                </a:solidFill>
                <a:latin typeface="Lato"/>
              </a:rPr>
              <a:t>(</a:t>
            </a:r>
            <a:r>
              <a:rPr b="1" lang="en-US" sz="2400" spc="-1" strike="noStrike">
                <a:solidFill>
                  <a:srgbClr val="f2f2f2"/>
                </a:solidFill>
                <a:latin typeface="Lato"/>
                <a:hlinkClick r:id="rId1"/>
              </a:rPr>
              <a:t>https://www.pvretano.com/Projects/tb16/ogcapi</a:t>
            </a:r>
            <a:r>
              <a:rPr b="1" lang="en-US" sz="2400" spc="-1" strike="noStrike">
                <a:solidFill>
                  <a:srgbClr val="f2f2f2"/>
                </a:solidFill>
                <a:latin typeface="Lato"/>
              </a:rPr>
              <a:t>/)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1" name="" descr=""/>
          <p:cNvPicPr/>
          <p:nvPr/>
        </p:nvPicPr>
        <p:blipFill>
          <a:blip r:embed="rId2"/>
          <a:stretch/>
        </p:blipFill>
        <p:spPr>
          <a:xfrm>
            <a:off x="2597760" y="1037160"/>
            <a:ext cx="6996600" cy="526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223560" y="55440"/>
            <a:ext cx="10515240" cy="765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2f2f2"/>
                </a:solidFill>
                <a:latin typeface="Lato"/>
              </a:rPr>
              <a:t>Specification status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334080" y="11628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</a:rPr>
              <a:t>A specification about managing COLLECTIONS of RECORDs</a:t>
            </a:r>
            <a:endParaRPr b="0" lang="en-US" sz="2800" spc="-1" strike="noStrike">
              <a:solidFill>
                <a:srgbClr val="092745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record is descriptive information about something that you want to make discoverable.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e.g. datasets/data collections, services, styles, ML models, widget, etc...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  <a:hlinkClick r:id="rId1"/>
              </a:rPr>
              <a:t>DRAFT OGC API - Records - Part 1: Core</a:t>
            </a:r>
            <a:endParaRPr b="0" lang="en-US" sz="2800" spc="-1" strike="noStrike">
              <a:solidFill>
                <a:srgbClr val="092745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</a:rPr>
              <a:t>Timeline</a:t>
            </a:r>
            <a:endParaRPr b="0" lang="en-US" sz="2800" spc="-1" strike="noStrike">
              <a:solidFill>
                <a:srgbClr val="092745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First labeled draft by end of April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OAB and RFC by the end of year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Adoption vote first quarter of 2022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223560" y="55440"/>
            <a:ext cx="10515240" cy="765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2f2f2"/>
                </a:solidFill>
                <a:latin typeface="Lato"/>
              </a:rPr>
              <a:t>OCG API Records in 1 minute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334080" y="11628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</a:rPr>
              <a:t>Assuming you are familiar with OGC API Features ...</a:t>
            </a:r>
            <a:endParaRPr b="0" lang="en-US" sz="2800" spc="-1" strike="noStrike">
              <a:solidFill>
                <a:srgbClr val="092745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</a:rPr>
              <a:t>OAPIR is basically OAPIF with ...</a:t>
            </a:r>
            <a:endParaRPr b="0" lang="en-US" sz="2800" spc="-1" strike="noStrike">
              <a:solidFill>
                <a:srgbClr val="092745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Additional query parameters: bbox, limit, datetime + q, type, externalid + extensions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specified record model that is EXTENSIBLE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Encodings of the record model in: GeoJSON, HTML and ATOM.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</a:rPr>
              <a:t>There is also a parallel extension in the works …</a:t>
            </a:r>
            <a:endParaRPr b="0" lang="en-US" sz="2800" spc="-1" strike="noStrike">
              <a:solidFill>
                <a:srgbClr val="092745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…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to make the /collections endpoint queryable using the records API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223560" y="55440"/>
            <a:ext cx="10515240" cy="765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2f2f2"/>
                </a:solidFill>
                <a:latin typeface="Lato"/>
              </a:rPr>
              <a:t>OCG API Records in 1 minute (PATHS)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7" name="" descr=""/>
          <p:cNvPicPr/>
          <p:nvPr/>
        </p:nvPicPr>
        <p:blipFill>
          <a:blip r:embed="rId1"/>
          <a:stretch/>
        </p:blipFill>
        <p:spPr>
          <a:xfrm>
            <a:off x="2637720" y="1124280"/>
            <a:ext cx="6916320" cy="518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223560" y="55440"/>
            <a:ext cx="10515240" cy="765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2f2f2"/>
                </a:solidFill>
                <a:latin typeface="Lato"/>
              </a:rPr>
              <a:t>OCG API Records in 1 minute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334080" y="11628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</a:rPr>
              <a:t>Assuming you are familiar with OGC API Features ...</a:t>
            </a:r>
            <a:endParaRPr b="0" lang="en-US" sz="2800" spc="-1" strike="noStrike">
              <a:solidFill>
                <a:srgbClr val="092745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</a:rPr>
              <a:t>OAPIR is basically OAPIF with ...</a:t>
            </a:r>
            <a:endParaRPr b="0" lang="en-US" sz="2800" spc="-1" strike="noStrike">
              <a:solidFill>
                <a:srgbClr val="092745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Additional query parameters: bbox, limit, datetime + q, type, externalid + extensions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specified record model that is EXTENSIBLE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Encodings of the record model in: GeoJSON, HTML and ATOM.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</a:rPr>
              <a:t>There is also a parallel extension in the works …</a:t>
            </a:r>
            <a:endParaRPr b="0" lang="en-US" sz="2800" spc="-1" strike="noStrike">
              <a:solidFill>
                <a:srgbClr val="092745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…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to make the /collections endpoint queryable using the records API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223560" y="55440"/>
            <a:ext cx="10515240" cy="765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2f2f2"/>
                </a:solidFill>
                <a:latin typeface="Lato"/>
              </a:rPr>
              <a:t>OCG API Records in 1 minute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334080" y="11628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</a:rPr>
              <a:t>Assuming you are familiar with OGC API Features ...</a:t>
            </a:r>
            <a:endParaRPr b="0" lang="en-US" sz="2800" spc="-1" strike="noStrike">
              <a:solidFill>
                <a:srgbClr val="092745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</a:rPr>
              <a:t>OAPIR is basically OAPIF with ...</a:t>
            </a:r>
            <a:endParaRPr b="0" lang="en-US" sz="2800" spc="-1" strike="noStrike">
              <a:solidFill>
                <a:srgbClr val="092745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Additional query parameters: bbox, limit, datetime + q, type, externalid + extensions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specified record model that is EXTENSIBLE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Encodings of the record model in: GeoJSON, HTML and ATOM.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</a:rPr>
              <a:t>There is also a parallel extension in the works …</a:t>
            </a:r>
            <a:endParaRPr b="0" lang="en-US" sz="2800" spc="-1" strike="noStrike">
              <a:solidFill>
                <a:srgbClr val="092745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…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to make the /collections endpoint queryable using the records API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13005</TotalTime>
  <Application>LibreOffice/7.0.5.2$Linux_X86_64 LibreOffice_project/00$Build-2</Application>
  <AppVersion>15.0000</AppVersion>
  <Words>48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2020-04-17T22:01:33Z</dcterms:created>
  <dc:creator>Erick Felsey</dc:creator>
  <dc:description/>
  <dc:language>en-CA</dc:language>
  <cp:lastModifiedBy/>
  <dcterms:modified xsi:type="dcterms:W3CDTF">2021-03-24T09:52:43Z</dcterms:modified>
  <cp:revision>166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4</vt:i4>
  </property>
</Properties>
</file>