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Folie mittels Klicken verschieben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Format der Notizen mittels Klicken bearbeiten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&lt;Kopfzeile&gt;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&lt;Datum/Uhrzeit&gt;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&lt;Fußzeile&gt;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9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78195DD-7678-4B09-8736-ABA3B7BF2FD3}" type="slidenum">
              <a:rPr b="0" lang="en-US" sz="1400" spc="-1" strike="noStrike">
                <a:latin typeface="Times New Roman"/>
              </a:rPr>
              <a:t>&lt;Foliennummer&gt;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8CF0965-3B72-443F-924D-3CF88581F2F2}" type="slidenum">
              <a:rPr b="0" lang="en-US" sz="1200" spc="-1" strike="noStrike">
                <a:latin typeface="Times New Roman"/>
              </a:rPr>
              <a:t>&lt;Foliennummer&gt;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<Relationship Id="rId11" Type="http://schemas.openxmlformats.org/officeDocument/2006/relationships/slideLayout" Target="../slideLayouts/slideLayout3.xml"/><Relationship Id="rId12" Type="http://schemas.openxmlformats.org/officeDocument/2006/relationships/slideLayout" Target="../slideLayouts/slideLayout4.xml"/><Relationship Id="rId13" Type="http://schemas.openxmlformats.org/officeDocument/2006/relationships/slideLayout" Target="../slideLayouts/slideLayout5.xml"/><Relationship Id="rId14" Type="http://schemas.openxmlformats.org/officeDocument/2006/relationships/slideLayout" Target="../slideLayouts/slideLayout6.xml"/><Relationship Id="rId15" Type="http://schemas.openxmlformats.org/officeDocument/2006/relationships/slideLayout" Target="../slideLayouts/slideLayout7.xml"/><Relationship Id="rId16" Type="http://schemas.openxmlformats.org/officeDocument/2006/relationships/slideLayout" Target="../slideLayouts/slideLayout8.xml"/><Relationship Id="rId17" Type="http://schemas.openxmlformats.org/officeDocument/2006/relationships/slideLayout" Target="../slideLayouts/slideLayout9.xml"/><Relationship Id="rId18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1.xml"/><Relationship Id="rId20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6369840" cy="64965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30" descr="A picture containing person, man, using, water&#10;&#10;Description automatically generated"/>
          <p:cNvPicPr/>
          <p:nvPr/>
        </p:nvPicPr>
        <p:blipFill>
          <a:blip r:embed="rId2">
            <a:alphaModFix amt="85000"/>
          </a:blip>
          <a:stretch/>
        </p:blipFill>
        <p:spPr>
          <a:xfrm flipH="1">
            <a:off x="6371640" y="0"/>
            <a:ext cx="5820480" cy="6496560"/>
          </a:xfrm>
          <a:prstGeom prst="rect">
            <a:avLst/>
          </a:prstGeom>
          <a:ln w="0">
            <a:noFill/>
          </a:ln>
        </p:spPr>
      </p:pic>
      <p:sp>
        <p:nvSpPr>
          <p:cNvPr id="2" name="CustomShape 2"/>
          <p:cNvSpPr/>
          <p:nvPr/>
        </p:nvSpPr>
        <p:spPr>
          <a:xfrm>
            <a:off x="1290960" y="4502520"/>
            <a:ext cx="20620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CA" sz="1800" spc="-1" strike="noStrike" u="sng">
                <a:solidFill>
                  <a:srgbClr val="002060"/>
                </a:solidFill>
                <a:uFillTx/>
                <a:latin typeface="Lato"/>
                <a:ea typeface="DejaVu Sans"/>
              </a:rPr>
              <a:t>F</a:t>
            </a:r>
            <a:r>
              <a:rPr b="0" lang="en-CA" sz="1800" spc="-1" strike="noStrike">
                <a:solidFill>
                  <a:srgbClr val="002060"/>
                </a:solidFill>
                <a:latin typeface="Lato"/>
                <a:ea typeface="DejaVu Sans"/>
              </a:rPr>
              <a:t>indable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9836280" y="5657760"/>
            <a:ext cx="1896480" cy="91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OGC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626040" y="4453200"/>
            <a:ext cx="534600" cy="534600"/>
          </a:xfrm>
          <a:prstGeom prst="ellipse">
            <a:avLst/>
          </a:prstGeom>
          <a:solidFill>
            <a:srgbClr val="0020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5"/>
          <p:cNvSpPr/>
          <p:nvPr/>
        </p:nvSpPr>
        <p:spPr>
          <a:xfrm>
            <a:off x="3089880" y="4465800"/>
            <a:ext cx="534600" cy="534600"/>
          </a:xfrm>
          <a:prstGeom prst="ellipse">
            <a:avLst/>
          </a:prstGeom>
          <a:solidFill>
            <a:srgbClr val="0020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6"/>
          <p:cNvSpPr/>
          <p:nvPr/>
        </p:nvSpPr>
        <p:spPr>
          <a:xfrm>
            <a:off x="618120" y="5220360"/>
            <a:ext cx="534600" cy="534600"/>
          </a:xfrm>
          <a:prstGeom prst="ellipse">
            <a:avLst/>
          </a:prstGeom>
          <a:solidFill>
            <a:srgbClr val="0020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7"/>
          <p:cNvSpPr/>
          <p:nvPr/>
        </p:nvSpPr>
        <p:spPr>
          <a:xfrm>
            <a:off x="3108600" y="5222520"/>
            <a:ext cx="534600" cy="534600"/>
          </a:xfrm>
          <a:prstGeom prst="ellipse">
            <a:avLst/>
          </a:prstGeom>
          <a:solidFill>
            <a:srgbClr val="0020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" name="Google Shape;127;p19" descr="A picture containing drawing, light, clock&#10;&#10;Description automatically generated"/>
          <p:cNvPicPr/>
          <p:nvPr/>
        </p:nvPicPr>
        <p:blipFill>
          <a:blip r:embed="rId3"/>
          <a:stretch/>
        </p:blipFill>
        <p:spPr>
          <a:xfrm>
            <a:off x="3114360" y="4456440"/>
            <a:ext cx="531720" cy="531720"/>
          </a:xfrm>
          <a:prstGeom prst="rect">
            <a:avLst/>
          </a:prstGeom>
          <a:ln w="0">
            <a:noFill/>
          </a:ln>
        </p:spPr>
      </p:pic>
      <p:pic>
        <p:nvPicPr>
          <p:cNvPr id="9" name="Google Shape;124;p19" descr="A close up of a logo&#10;&#10;Description automatically generated"/>
          <p:cNvPicPr/>
          <p:nvPr/>
        </p:nvPicPr>
        <p:blipFill>
          <a:blip r:embed="rId4"/>
          <a:stretch/>
        </p:blipFill>
        <p:spPr>
          <a:xfrm>
            <a:off x="660600" y="4494600"/>
            <a:ext cx="465120" cy="465120"/>
          </a:xfrm>
          <a:prstGeom prst="rect">
            <a:avLst/>
          </a:prstGeom>
          <a:ln w="0">
            <a:noFill/>
          </a:ln>
        </p:spPr>
      </p:pic>
      <p:pic>
        <p:nvPicPr>
          <p:cNvPr id="10" name="Google Shape;125;p19" descr="A close up of a logo&#10;&#10;Description automatically generated"/>
          <p:cNvPicPr/>
          <p:nvPr/>
        </p:nvPicPr>
        <p:blipFill>
          <a:blip r:embed="rId5"/>
          <a:stretch/>
        </p:blipFill>
        <p:spPr>
          <a:xfrm>
            <a:off x="585000" y="5178240"/>
            <a:ext cx="612360" cy="612360"/>
          </a:xfrm>
          <a:prstGeom prst="rect">
            <a:avLst/>
          </a:prstGeom>
          <a:ln w="0">
            <a:noFill/>
          </a:ln>
        </p:spPr>
      </p:pic>
      <p:pic>
        <p:nvPicPr>
          <p:cNvPr id="11" name="Google Shape;126;p19" descr="A picture containing drawing&#10;&#10;Description automatically generated"/>
          <p:cNvPicPr/>
          <p:nvPr/>
        </p:nvPicPr>
        <p:blipFill>
          <a:blip r:embed="rId6"/>
          <a:stretch/>
        </p:blipFill>
        <p:spPr>
          <a:xfrm>
            <a:off x="3065400" y="5202720"/>
            <a:ext cx="608760" cy="608760"/>
          </a:xfrm>
          <a:prstGeom prst="rect">
            <a:avLst/>
          </a:prstGeom>
          <a:ln w="0">
            <a:noFill/>
          </a:ln>
        </p:spPr>
      </p:pic>
      <p:sp>
        <p:nvSpPr>
          <p:cNvPr id="12" name="CustomShape 8"/>
          <p:cNvSpPr/>
          <p:nvPr/>
        </p:nvSpPr>
        <p:spPr>
          <a:xfrm>
            <a:off x="3751560" y="4531320"/>
            <a:ext cx="20620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CA" sz="1800" spc="-1" strike="noStrike" u="sng">
                <a:solidFill>
                  <a:srgbClr val="002060"/>
                </a:solidFill>
                <a:uFillTx/>
                <a:latin typeface="Lato"/>
                <a:ea typeface="DejaVu Sans"/>
              </a:rPr>
              <a:t>A</a:t>
            </a:r>
            <a:r>
              <a:rPr b="0" lang="en-CA" sz="1800" spc="-1" strike="noStrike">
                <a:solidFill>
                  <a:srgbClr val="002060"/>
                </a:solidFill>
                <a:latin typeface="Lato"/>
                <a:ea typeface="DejaVu Sans"/>
              </a:rPr>
              <a:t>ccessible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" name="CustomShape 9"/>
          <p:cNvSpPr/>
          <p:nvPr/>
        </p:nvSpPr>
        <p:spPr>
          <a:xfrm>
            <a:off x="1288440" y="5300280"/>
            <a:ext cx="20620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CA" sz="1800" spc="-1" strike="noStrike" u="sng">
                <a:solidFill>
                  <a:srgbClr val="002060"/>
                </a:solidFill>
                <a:uFillTx/>
                <a:latin typeface="Lato"/>
                <a:ea typeface="DejaVu Sans"/>
              </a:rPr>
              <a:t>I</a:t>
            </a:r>
            <a:r>
              <a:rPr b="0" lang="en-CA" sz="1800" spc="-1" strike="noStrike">
                <a:solidFill>
                  <a:srgbClr val="002060"/>
                </a:solidFill>
                <a:latin typeface="Lato"/>
                <a:ea typeface="DejaVu Sans"/>
              </a:rPr>
              <a:t>nteroperable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" name="CustomShape 10"/>
          <p:cNvSpPr/>
          <p:nvPr/>
        </p:nvSpPr>
        <p:spPr>
          <a:xfrm>
            <a:off x="3754800" y="5299560"/>
            <a:ext cx="20620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CA" sz="1800" spc="-1" strike="noStrike" u="sng">
                <a:solidFill>
                  <a:srgbClr val="002060"/>
                </a:solidFill>
                <a:uFillTx/>
                <a:latin typeface="Lato"/>
                <a:ea typeface="DejaVu Sans"/>
              </a:rPr>
              <a:t>R</a:t>
            </a:r>
            <a:r>
              <a:rPr b="0" lang="en-CA" sz="1800" spc="-1" strike="noStrike">
                <a:solidFill>
                  <a:srgbClr val="002060"/>
                </a:solidFill>
                <a:latin typeface="Lato"/>
                <a:ea typeface="DejaVu Sans"/>
              </a:rPr>
              <a:t>eusable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" name="CustomShape 11"/>
          <p:cNvSpPr/>
          <p:nvPr/>
        </p:nvSpPr>
        <p:spPr>
          <a:xfrm>
            <a:off x="0" y="3069000"/>
            <a:ext cx="636984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12"/>
          <p:cNvSpPr/>
          <p:nvPr/>
        </p:nvSpPr>
        <p:spPr>
          <a:xfrm>
            <a:off x="153000" y="3142800"/>
            <a:ext cx="60073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CA" sz="1800" spc="-1" strike="noStrike">
                <a:solidFill>
                  <a:srgbClr val="002060"/>
                </a:solidFill>
                <a:latin typeface="Lato"/>
                <a:ea typeface="DejaVu Sans"/>
              </a:rPr>
              <a:t>The world’s leading and comprehensive </a:t>
            </a:r>
            <a:br/>
            <a:r>
              <a:rPr b="1" lang="en-CA" sz="1800" spc="-1" strike="noStrike">
                <a:solidFill>
                  <a:srgbClr val="002060"/>
                </a:solidFill>
                <a:latin typeface="Lato"/>
                <a:ea typeface="DejaVu Sans"/>
              </a:rPr>
              <a:t>community of experts making location information: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" name="CustomShape 13"/>
          <p:cNvSpPr/>
          <p:nvPr/>
        </p:nvSpPr>
        <p:spPr>
          <a:xfrm>
            <a:off x="11560320" y="5795280"/>
            <a:ext cx="29952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2f2f2"/>
                </a:solidFill>
                <a:latin typeface="Symbol"/>
                <a:ea typeface="DejaVu Sans"/>
              </a:rPr>
              <a:t>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" name="Picture 31" descr="A picture containing building, outdoor, light, city&#10;&#10;Description automatically generated"/>
          <p:cNvPicPr/>
          <p:nvPr/>
        </p:nvPicPr>
        <p:blipFill>
          <a:blip r:embed="rId7">
            <a:alphaModFix amt="85000"/>
          </a:blip>
          <a:stretch/>
        </p:blipFill>
        <p:spPr>
          <a:xfrm>
            <a:off x="0" y="6495120"/>
            <a:ext cx="12191400" cy="363240"/>
          </a:xfrm>
          <a:prstGeom prst="rect">
            <a:avLst/>
          </a:prstGeom>
          <a:ln w="0">
            <a:noFill/>
          </a:ln>
        </p:spPr>
      </p:pic>
      <p:sp>
        <p:nvSpPr>
          <p:cNvPr id="19" name="CustomShape 14"/>
          <p:cNvSpPr/>
          <p:nvPr/>
        </p:nvSpPr>
        <p:spPr>
          <a:xfrm>
            <a:off x="10975680" y="6549120"/>
            <a:ext cx="852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f2f2f2"/>
                </a:solidFill>
                <a:latin typeface="Lato"/>
                <a:ea typeface="DejaVu Sans"/>
              </a:rPr>
              <a:t>ogc.org  |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0" name="Picture 35" descr="A picture containing building, drawing, window&#10;&#10;Description automatically generated"/>
          <p:cNvPicPr/>
          <p:nvPr/>
        </p:nvPicPr>
        <p:blipFill>
          <a:blip r:embed="rId8"/>
          <a:stretch/>
        </p:blipFill>
        <p:spPr>
          <a:xfrm>
            <a:off x="316800" y="6517440"/>
            <a:ext cx="324000" cy="324000"/>
          </a:xfrm>
          <a:prstGeom prst="rect">
            <a:avLst/>
          </a:prstGeom>
          <a:ln w="0">
            <a:noFill/>
          </a:ln>
        </p:spPr>
      </p:pic>
      <p:sp>
        <p:nvSpPr>
          <p:cNvPr id="21" name="CustomShape 15"/>
          <p:cNvSpPr/>
          <p:nvPr/>
        </p:nvSpPr>
        <p:spPr>
          <a:xfrm>
            <a:off x="585000" y="6551280"/>
            <a:ext cx="32569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2f2f2"/>
                </a:solidFill>
                <a:latin typeface="Lato"/>
                <a:ea typeface="DejaVu Sans"/>
              </a:rPr>
              <a:t>Copyright © 2021 Open Geospatial Consortium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" name="PlaceHolder 1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Format des Titeltextes durch Klicken bearbeiten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1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Format des Gliederungstextes durch Klicken bearbeiten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Zweite Gliederungsebene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Dritte Gliederungsebene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Vierte Gliederungsebene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Fünfte Gliederungsebene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Sechste Gliederungsebene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Siebte Gliederungsebene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  <p:sldLayoutId id="2147483660" r:id="rId20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13" descr="A picture containing building, outdoor, light, city&#10;&#10;Description automatically generated"/>
          <p:cNvPicPr/>
          <p:nvPr/>
        </p:nvPicPr>
        <p:blipFill>
          <a:blip r:embed="rId2">
            <a:alphaModFix amt="85000"/>
          </a:blip>
          <a:stretch/>
        </p:blipFill>
        <p:spPr>
          <a:xfrm>
            <a:off x="0" y="720"/>
            <a:ext cx="12191400" cy="950400"/>
          </a:xfrm>
          <a:prstGeom prst="rect">
            <a:avLst/>
          </a:prstGeom>
          <a:ln w="0">
            <a:noFill/>
          </a:ln>
        </p:spPr>
      </p:pic>
      <p:pic>
        <p:nvPicPr>
          <p:cNvPr id="61" name="Picture 12" descr="A picture containing building, outdoor, light, city&#10;&#10;Description automatically generated"/>
          <p:cNvPicPr/>
          <p:nvPr/>
        </p:nvPicPr>
        <p:blipFill>
          <a:blip r:embed="rId3">
            <a:alphaModFix amt="85000"/>
          </a:blip>
          <a:stretch/>
        </p:blipFill>
        <p:spPr>
          <a:xfrm>
            <a:off x="0" y="6495120"/>
            <a:ext cx="12191400" cy="363240"/>
          </a:xfrm>
          <a:prstGeom prst="rect">
            <a:avLst/>
          </a:prstGeom>
          <a:ln w="0">
            <a:noFill/>
          </a:ln>
        </p:spPr>
      </p:pic>
      <p:sp>
        <p:nvSpPr>
          <p:cNvPr id="62" name="CustomShape 1"/>
          <p:cNvSpPr/>
          <p:nvPr/>
        </p:nvSpPr>
        <p:spPr>
          <a:xfrm>
            <a:off x="10575360" y="31680"/>
            <a:ext cx="1428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OGC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10975680" y="6549120"/>
            <a:ext cx="852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f2f2f2"/>
                </a:solidFill>
                <a:latin typeface="Lato"/>
                <a:ea typeface="DejaVu Sans"/>
              </a:rPr>
              <a:t>ogc.org  |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64" name="Picture 11" descr="A picture containing building, drawing, window&#10;&#10;Description automatically generated"/>
          <p:cNvPicPr/>
          <p:nvPr/>
        </p:nvPicPr>
        <p:blipFill>
          <a:blip r:embed="rId4"/>
          <a:stretch/>
        </p:blipFill>
        <p:spPr>
          <a:xfrm>
            <a:off x="316800" y="6517440"/>
            <a:ext cx="324000" cy="324000"/>
          </a:xfrm>
          <a:prstGeom prst="rect">
            <a:avLst/>
          </a:prstGeom>
          <a:ln w="0">
            <a:noFill/>
          </a:ln>
        </p:spPr>
      </p:pic>
      <p:sp>
        <p:nvSpPr>
          <p:cNvPr id="65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Format des Titeltextes durch Klicken bearbeiten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Format des Gliederungstextes durch Klicken bearbeiten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Zweite Gliederungsebene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Dritte Gliederungsebene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Vierte Gliederungsebene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Fünfte Gliederungsebene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Sechste Gliederungsebene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Siebte Gliederungsebene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13" descr="A picture containing building, outdoor, light, city&#10;&#10;Description automatically generated"/>
          <p:cNvPicPr/>
          <p:nvPr/>
        </p:nvPicPr>
        <p:blipFill>
          <a:blip r:embed="rId2">
            <a:alphaModFix amt="85000"/>
          </a:blip>
          <a:stretch/>
        </p:blipFill>
        <p:spPr>
          <a:xfrm>
            <a:off x="0" y="720"/>
            <a:ext cx="12191400" cy="950400"/>
          </a:xfrm>
          <a:prstGeom prst="rect">
            <a:avLst/>
          </a:prstGeom>
          <a:ln w="0">
            <a:noFill/>
          </a:ln>
        </p:spPr>
      </p:pic>
      <p:pic>
        <p:nvPicPr>
          <p:cNvPr id="104" name="Picture 12" descr="A picture containing building, outdoor, light, city&#10;&#10;Description automatically generated"/>
          <p:cNvPicPr/>
          <p:nvPr/>
        </p:nvPicPr>
        <p:blipFill>
          <a:blip r:embed="rId3">
            <a:alphaModFix amt="85000"/>
          </a:blip>
          <a:stretch/>
        </p:blipFill>
        <p:spPr>
          <a:xfrm>
            <a:off x="0" y="6495120"/>
            <a:ext cx="12191400" cy="363240"/>
          </a:xfrm>
          <a:prstGeom prst="rect">
            <a:avLst/>
          </a:prstGeom>
          <a:ln w="0"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10575360" y="31680"/>
            <a:ext cx="1428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OGC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0975680" y="6549120"/>
            <a:ext cx="852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f2f2f2"/>
                </a:solidFill>
                <a:latin typeface="Lato"/>
                <a:ea typeface="DejaVu Sans"/>
              </a:rPr>
              <a:t>ogc.org  |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07" name="Picture 11" descr="A picture containing building, drawing, window&#10;&#10;Description automatically generated"/>
          <p:cNvPicPr/>
          <p:nvPr/>
        </p:nvPicPr>
        <p:blipFill>
          <a:blip r:embed="rId4"/>
          <a:stretch/>
        </p:blipFill>
        <p:spPr>
          <a:xfrm>
            <a:off x="316800" y="6517440"/>
            <a:ext cx="324000" cy="32400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0" y="794880"/>
            <a:ext cx="6216840" cy="149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latin typeface="Lato"/>
                <a:ea typeface="Lato"/>
              </a:rPr>
              <a:t>An Update on the OGC API Processes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2060"/>
                </a:solidFill>
                <a:latin typeface="Lato"/>
                <a:ea typeface="Lato"/>
              </a:rPr>
              <a:t>Benjamin Pross, et al.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53000" y="2347920"/>
            <a:ext cx="6216840" cy="76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latin typeface="Lato"/>
                <a:ea typeface="Lato"/>
              </a:rPr>
              <a:t>119th OGC Member Meeting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2060"/>
                </a:solidFill>
                <a:latin typeface="Lato"/>
                <a:ea typeface="Lato"/>
              </a:rPr>
              <a:t>Virtual | 16 June 2021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23560" y="55440"/>
            <a:ext cx="1051488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2f2f2"/>
                </a:solidFill>
                <a:latin typeface="Lato"/>
              </a:rPr>
              <a:t>Block 3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334080" y="116280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endParaRPr b="0" lang="en-US" sz="1800" spc="-1" strike="noStrike">
              <a:latin typeface="Arial"/>
            </a:endParaRPr>
          </a:p>
          <a:p>
            <a:r>
              <a:rPr b="0" lang="en-US" sz="2800" spc="-1" strike="noStrike">
                <a:solidFill>
                  <a:srgbClr val="092745"/>
                </a:solidFill>
                <a:latin typeface="Arial"/>
              </a:rPr>
              <a:t>Understanding/Playing around with</a:t>
            </a:r>
            <a:r>
              <a:rPr b="0" lang="en-US" sz="1800" spc="-1" strike="noStrike">
                <a:solidFill>
                  <a:srgbClr val="092745"/>
                </a:solidFill>
                <a:latin typeface="Arial"/>
                <a:ea typeface="Microsoft YaHei"/>
              </a:rPr>
              <a:t> </a:t>
            </a:r>
            <a:r>
              <a:rPr b="0" lang="en-US" sz="2800" spc="-1" strike="noStrike">
                <a:solidFill>
                  <a:srgbClr val="092745"/>
                </a:solidFill>
                <a:latin typeface="Arial"/>
                <a:ea typeface="Microsoft YaHei"/>
              </a:rPr>
              <a:t>job monitoring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223560" y="55440"/>
            <a:ext cx="1051488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2f2f2"/>
                </a:solidFill>
                <a:latin typeface="Lato"/>
              </a:rPr>
              <a:t>Block 1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334080" y="116280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</a:rPr>
              <a:t>Understanding/Playing around with job monitoring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</a:rPr>
              <a:t>Use curl or the swagger-uis to access the /jobs endpoint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92745"/>
                </a:solidFill>
                <a:latin typeface="Arial"/>
              </a:rPr>
              <a:t>Use filters to select jobs by e.g. process id or only jobs within a certain timeframe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</a:rPr>
              <a:t>Note down every thing that you like/do not like/do not understand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223560" y="55440"/>
            <a:ext cx="1051488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2f2f2"/>
                </a:solidFill>
                <a:latin typeface="Lato"/>
              </a:rPr>
              <a:t>Agenda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334080" y="116280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</a:rPr>
              <a:t>Three blocks a 30 minutes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</a:rPr>
              <a:t>5 Minutes introduction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</a:rPr>
              <a:t>15-20 Minutes practical work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</a:rPr>
              <a:t>5-10 Minutes feedback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</a:rPr>
              <a:t>Understanding/Playing around with process descriptions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</a:rPr>
              <a:t>Understanding/Playing around with process execution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</a:rPr>
              <a:t>Understanding/Playing around with job monitoring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223560" y="55440"/>
            <a:ext cx="1051488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2f2f2"/>
                </a:solidFill>
                <a:latin typeface="Lato"/>
              </a:rPr>
              <a:t>API endpoints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334080" y="116280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</a:rPr>
              <a:t>(At least) three implementations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</a:rPr>
              <a:t>Cubewerx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</a:rPr>
              <a:t>GeoLabs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</a:rPr>
              <a:t>Hexagon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223560" y="55440"/>
            <a:ext cx="1051488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2f2f2"/>
                </a:solidFill>
                <a:latin typeface="Lato"/>
              </a:rPr>
              <a:t>API endpoints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334080" y="116280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92745"/>
                </a:solidFill>
                <a:latin typeface="Arial"/>
              </a:rPr>
              <a:t>Check the OGC API – Processes test workshop page:</a:t>
            </a:r>
            <a:endParaRPr b="0" lang="en-US" sz="32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endParaRPr b="0" lang="en-US" sz="32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endParaRPr b="0" lang="en-US" sz="32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4000" spc="-1" strike="noStrike">
                <a:solidFill>
                  <a:srgbClr val="092745"/>
                </a:solidFill>
                <a:latin typeface="Arial"/>
              </a:rPr>
              <a:t>http://bit.ly/oapip</a:t>
            </a:r>
            <a:endParaRPr b="0" lang="en-US" sz="4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223560" y="55440"/>
            <a:ext cx="1051488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2f2f2"/>
                </a:solidFill>
                <a:latin typeface="Lato"/>
              </a:rPr>
              <a:t>Demo video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34080" y="116280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3200" spc="-1" strike="noStrike">
                <a:solidFill>
                  <a:srgbClr val="092745"/>
                </a:solidFill>
                <a:latin typeface="Arial"/>
              </a:rPr>
              <a:t>http://zoo-project.org/dl/vlc-output1.mov</a:t>
            </a:r>
            <a:endParaRPr b="0" lang="en-US" sz="32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223560" y="55440"/>
            <a:ext cx="1051488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2f2f2"/>
                </a:solidFill>
                <a:latin typeface="Lato"/>
              </a:rPr>
              <a:t>Block 1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334080" y="116280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</a:rPr>
              <a:t>Understanding/Playing around with process descriptions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223560" y="55440"/>
            <a:ext cx="1051488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2f2f2"/>
                </a:solidFill>
                <a:latin typeface="Lato"/>
              </a:rPr>
              <a:t>Block 1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334080" y="116280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</a:rPr>
              <a:t>Understanding/Playing around with process descriptions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</a:rPr>
              <a:t>Use curl or the swagger-uis to request/look at process descriptions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</a:rPr>
              <a:t>Note down every thing that you like/do not like/do not understand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223560" y="55440"/>
            <a:ext cx="1051488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2f2f2"/>
                </a:solidFill>
                <a:latin typeface="Lato"/>
              </a:rPr>
              <a:t>Block 2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334080" y="116280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endParaRPr b="0" lang="en-US" sz="1800" spc="-1" strike="noStrike">
              <a:latin typeface="Arial"/>
            </a:endParaRPr>
          </a:p>
          <a:p>
            <a:r>
              <a:rPr b="0" lang="en-US" sz="2800" spc="-1" strike="noStrike">
                <a:solidFill>
                  <a:srgbClr val="092745"/>
                </a:solidFill>
                <a:latin typeface="Arial"/>
              </a:rPr>
              <a:t>Understanding/Playing around with</a:t>
            </a:r>
            <a:r>
              <a:rPr b="0" lang="en-US" sz="1800" spc="-1" strike="noStrike">
                <a:solidFill>
                  <a:srgbClr val="092745"/>
                </a:solidFill>
                <a:latin typeface="Arial"/>
                <a:ea typeface="Microsoft YaHei"/>
              </a:rPr>
              <a:t> </a:t>
            </a:r>
            <a:r>
              <a:rPr b="0" lang="en-US" sz="2800" spc="-1" strike="noStrike">
                <a:solidFill>
                  <a:srgbClr val="092745"/>
                </a:solidFill>
                <a:latin typeface="Arial"/>
              </a:rPr>
              <a:t>process execution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223560" y="55440"/>
            <a:ext cx="1051488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2f2f2"/>
                </a:solidFill>
                <a:latin typeface="Lato"/>
              </a:rPr>
              <a:t>Block 1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334080" y="116280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</a:rPr>
              <a:t>Understanding/Playing around with process execution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</a:rPr>
              <a:t>Use curl or the swagger-uis to execute processes, i.e. create new jobs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92745"/>
                </a:solidFill>
                <a:latin typeface="Arial"/>
              </a:rPr>
              <a:t>Change parameters and look what happens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92745"/>
                </a:solidFill>
                <a:latin typeface="Arial"/>
              </a:rPr>
              <a:t>Note down every thing that you like/do not like/do not understand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Aft>
                <a:spcPts val="601"/>
              </a:spcAft>
              <a:buClr>
                <a:srgbClr val="092745"/>
              </a:buClr>
              <a:buFont typeface="Arial"/>
              <a:buChar char="•"/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12879</TotalTime>
  <Application>LibreOffice/7.0.4.2$Windows_X86_64 LibreOffice_project/dcf040e67528d9187c66b2379df5ea4407429775</Application>
  <AppVersion>15.0000</AppVersion>
  <Words>48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2020-04-17T22:01:33Z</dcterms:created>
  <dc:creator>Erick Felsey</dc:creator>
  <dc:description/>
  <dc:language>en-US</dc:language>
  <cp:lastModifiedBy/>
  <dcterms:modified xsi:type="dcterms:W3CDTF">2021-06-16T17:27:57Z</dcterms:modified>
  <cp:revision>151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4</vt:i4>
  </property>
</Properties>
</file>