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3" r:id="rId4"/>
    <p:sldId id="269" r:id="rId5"/>
    <p:sldId id="270" r:id="rId6"/>
    <p:sldId id="271" r:id="rId7"/>
    <p:sldId id="265" r:id="rId8"/>
    <p:sldId id="264" r:id="rId9"/>
    <p:sldId id="266" r:id="rId10"/>
    <p:sldId id="267" r:id="rId11"/>
    <p:sldId id="268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9" r:id="rId20"/>
    <p:sldId id="290" r:id="rId21"/>
    <p:sldId id="287" r:id="rId22"/>
    <p:sldId id="288" r:id="rId23"/>
    <p:sldId id="285" r:id="rId24"/>
    <p:sldId id="286" r:id="rId25"/>
    <p:sldId id="282" r:id="rId26"/>
    <p:sldId id="283" r:id="rId27"/>
    <p:sldId id="284" r:id="rId28"/>
    <p:sldId id="291" r:id="rId29"/>
    <p:sldId id="300" r:id="rId30"/>
    <p:sldId id="299" r:id="rId31"/>
    <p:sldId id="298" r:id="rId32"/>
    <p:sldId id="297" r:id="rId33"/>
    <p:sldId id="296" r:id="rId34"/>
    <p:sldId id="295" r:id="rId35"/>
    <p:sldId id="294" r:id="rId36"/>
    <p:sldId id="293" r:id="rId37"/>
    <p:sldId id="292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256" r:id="rId55"/>
    <p:sldId id="257" r:id="rId56"/>
    <p:sldId id="258" r:id="rId57"/>
    <p:sldId id="259" r:id="rId58"/>
    <p:sldId id="260" r:id="rId59"/>
    <p:sldId id="261" r:id="rId60"/>
    <p:sldId id="272" r:id="rId61"/>
    <p:sldId id="273" r:id="rId62"/>
    <p:sldId id="274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10077450" cy="7562850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36" y="-120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AR" sz="5000" b="1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algn="just">
              <a:spcAft>
                <a:spcPts val="1409"/>
              </a:spcAft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/>
          <p:cNvSpPr/>
          <p:nvPr/>
        </p:nvSpPr>
        <p:spPr>
          <a:xfrm>
            <a:off x="0" y="0"/>
            <a:ext cx="10077120" cy="5671080"/>
          </a:xfrm>
          <a:custGeom>
            <a:avLst/>
            <a:gdLst/>
            <a:ahLst/>
            <a:cxnLst/>
            <a:rect l="0" t="0" r="r" b="b"/>
            <a:pathLst>
              <a:path w="27992" h="15753">
                <a:moveTo>
                  <a:pt x="0" y="15752"/>
                </a:moveTo>
                <a:lnTo>
                  <a:pt x="0" y="0"/>
                </a:lnTo>
                <a:lnTo>
                  <a:pt x="27991" y="0"/>
                </a:lnTo>
                <a:lnTo>
                  <a:pt x="27991" y="10417"/>
                </a:lnTo>
                <a:lnTo>
                  <a:pt x="0" y="15752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 rot="20951400">
            <a:off x="504000" y="346932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AR" sz="7500" b="1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 rot="20951400">
            <a:off x="604800" y="4793400"/>
            <a:ext cx="886752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Aft>
                <a:spcPts val="157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6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 algn="ctr">
              <a:spcAft>
                <a:spcPts val="11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Aft>
                <a:spcPts val="56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Liberation Sans Narrow"/>
              </a:rPr>
              <a:t>&lt;fecha/hora&gt;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Liberation Sans Narrow"/>
              </a:rPr>
              <a:t>&lt;pie de página&gt;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F1CDB0E-84F3-41F0-B28F-8373F994EF9B}" type="slidenum">
              <a:rPr lang="es-AR" sz="2600" b="0" strike="noStrike" spc="-1">
                <a:latin typeface="Liberation Sans Narrow"/>
              </a:rPr>
              <a:pPr algn="r"/>
              <a:t>‹Nº›</a:t>
            </a:fld>
            <a:endParaRPr lang="es-AR" sz="2600" b="0" strike="noStrike" spc="-1">
              <a:latin typeface="Liberation Sans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/>
          <p:cNvSpPr/>
          <p:nvPr/>
        </p:nvSpPr>
        <p:spPr>
          <a:xfrm>
            <a:off x="1096920" y="5853600"/>
            <a:ext cx="8980200" cy="1708560"/>
          </a:xfrm>
          <a:custGeom>
            <a:avLst/>
            <a:gdLst/>
            <a:ahLst/>
            <a:cxnLst/>
            <a:rect l="0" t="0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3" name="Freeform 2"/>
          <p:cNvSpPr/>
          <p:nvPr/>
        </p:nvSpPr>
        <p:spPr>
          <a:xfrm>
            <a:off x="0" y="0"/>
            <a:ext cx="10077120" cy="2013120"/>
          </a:xfrm>
          <a:custGeom>
            <a:avLst/>
            <a:gdLst/>
            <a:ahLst/>
            <a:cxnLst/>
            <a:rect l="0" t="0" r="r" b="b"/>
            <a:pathLst>
              <a:path w="27992" h="5592">
                <a:moveTo>
                  <a:pt x="0" y="5591"/>
                </a:moveTo>
                <a:lnTo>
                  <a:pt x="0" y="0"/>
                </a:lnTo>
                <a:lnTo>
                  <a:pt x="27991" y="0"/>
                </a:lnTo>
                <a:lnTo>
                  <a:pt x="27991" y="255"/>
                </a:lnTo>
                <a:lnTo>
                  <a:pt x="0" y="5591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 rot="20951400">
            <a:off x="105840" y="-21672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AR" sz="4800" b="1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3280" y="2021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6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 algn="just">
              <a:spcAft>
                <a:spcPts val="113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600" b="0" strike="noStrike" spc="-1">
                <a:latin typeface="Arial"/>
              </a:rPr>
              <a:t>Segundo nivel del esquema</a:t>
            </a:r>
          </a:p>
          <a:p>
            <a:pPr marL="1296000" lvl="2" indent="-288000" algn="just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 algn="just">
              <a:spcAft>
                <a:spcPts val="56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 algn="just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124785E-FBEF-4850-AD42-3AD61EE8F6C1}" type="slidenum">
              <a:rPr lang="es-AR" sz="2600" b="0" strike="noStrike" spc="-1">
                <a:latin typeface="Arial"/>
              </a:rPr>
              <a:pPr algn="r"/>
              <a:t>‹Nº›</a:t>
            </a:fld>
            <a:endParaRPr lang="es-AR" sz="2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/>
          <p:cNvSpPr/>
          <p:nvPr/>
        </p:nvSpPr>
        <p:spPr>
          <a:xfrm>
            <a:off x="1096920" y="5853600"/>
            <a:ext cx="8980200" cy="1708560"/>
          </a:xfrm>
          <a:custGeom>
            <a:avLst/>
            <a:gdLst/>
            <a:ahLst/>
            <a:cxnLst/>
            <a:rect l="0" t="0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86" name="Freeform 2"/>
          <p:cNvSpPr/>
          <p:nvPr/>
        </p:nvSpPr>
        <p:spPr>
          <a:xfrm>
            <a:off x="0" y="548640"/>
            <a:ext cx="10077120" cy="7013880"/>
          </a:xfrm>
          <a:custGeom>
            <a:avLst/>
            <a:gdLst/>
            <a:ahLst/>
            <a:cxnLst/>
            <a:rect l="0" t="0" r="r" b="b"/>
            <a:pathLst>
              <a:path w="27992" h="19483">
                <a:moveTo>
                  <a:pt x="0" y="19482"/>
                </a:moveTo>
                <a:lnTo>
                  <a:pt x="508" y="19482"/>
                </a:lnTo>
                <a:lnTo>
                  <a:pt x="27991" y="14228"/>
                </a:lnTo>
                <a:lnTo>
                  <a:pt x="27991" y="0"/>
                </a:lnTo>
                <a:lnTo>
                  <a:pt x="0" y="5336"/>
                </a:lnTo>
                <a:lnTo>
                  <a:pt x="0" y="19482"/>
                </a:lnTo>
              </a:path>
            </a:pathLst>
          </a:custGeom>
          <a:solidFill>
            <a:srgbClr val="C0C0C0"/>
          </a:solidFill>
          <a:ln>
            <a:noFill/>
          </a:ln>
        </p:spPr>
      </p:sp>
      <p:sp>
        <p:nvSpPr>
          <p:cNvPr id="87" name="Freeform 3"/>
          <p:cNvSpPr/>
          <p:nvPr/>
        </p:nvSpPr>
        <p:spPr>
          <a:xfrm>
            <a:off x="0" y="0"/>
            <a:ext cx="10077480" cy="2287080"/>
          </a:xfrm>
          <a:custGeom>
            <a:avLst/>
            <a:gdLst/>
            <a:ahLst/>
            <a:cxnLst/>
            <a:rect l="0" t="0" r="r" b="b"/>
            <a:pathLst>
              <a:path w="27993" h="6353">
                <a:moveTo>
                  <a:pt x="1" y="6352"/>
                </a:moveTo>
                <a:lnTo>
                  <a:pt x="0" y="0"/>
                </a:lnTo>
                <a:lnTo>
                  <a:pt x="27991" y="0"/>
                </a:lnTo>
                <a:lnTo>
                  <a:pt x="27992" y="1016"/>
                </a:lnTo>
                <a:lnTo>
                  <a:pt x="1" y="6352"/>
                </a:lnTo>
              </a:path>
            </a:pathLst>
          </a:custGeom>
          <a:solidFill>
            <a:srgbClr val="E0E0E0"/>
          </a:solidFill>
          <a:ln>
            <a:noFill/>
          </a:ln>
        </p:spPr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 rot="20951400">
            <a:off x="108000" y="85320"/>
            <a:ext cx="906912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AR" sz="4800" b="1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3640" y="238140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6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 algn="just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600" b="0" strike="noStrike" spc="-1">
                <a:latin typeface="Arial"/>
              </a:rPr>
              <a:t>Segundo nivel del esquema</a:t>
            </a:r>
          </a:p>
          <a:p>
            <a:pPr marL="1296000" lvl="2" indent="-288000" algn="just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 algn="just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 algn="just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Arial"/>
              </a:rPr>
              <a:t>&lt;fecha/hora&gt;</a:t>
            </a:r>
          </a:p>
        </p:txBody>
      </p:sp>
      <p:sp>
        <p:nvSpPr>
          <p:cNvPr id="91" name="PlaceHolder 7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AR" sz="1400" b="0" strike="noStrike" spc="-1">
                <a:latin typeface="Arial"/>
              </a:rPr>
              <a:t>&lt;pie de página&gt;</a:t>
            </a:r>
          </a:p>
        </p:txBody>
      </p:sp>
      <p:sp>
        <p:nvSpPr>
          <p:cNvPr id="92" name="PlaceHolder 8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C7334C-7372-4648-B798-8ACC6D3D4A0A}" type="slidenum">
              <a:rPr lang="es-AR" sz="2600" b="0" strike="noStrike" spc="-1">
                <a:latin typeface="Arial"/>
              </a:rPr>
              <a:pPr algn="r"/>
              <a:t>‹Nº›</a:t>
            </a:fld>
            <a:endParaRPr lang="es-AR" sz="26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09767" y="923905"/>
            <a:ext cx="60007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000" b="1" dirty="0"/>
              <a:t>Censo Nacional de</a:t>
            </a:r>
            <a:br>
              <a:rPr lang="es-AR" sz="4000" b="1" dirty="0"/>
            </a:br>
            <a:r>
              <a:rPr lang="es-AR" sz="4000" b="1" dirty="0"/>
              <a:t>Población, Hogares y Viviendas</a:t>
            </a:r>
            <a:br>
              <a:rPr lang="es-AR" sz="4000" b="1" dirty="0"/>
            </a:br>
            <a:r>
              <a:rPr lang="es-AR" sz="4000" b="1" dirty="0"/>
              <a:t>Ronda 2020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258958" y="4281491"/>
            <a:ext cx="5559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800" b="1" dirty="0"/>
              <a:t>Herramientas de Segmentación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2445" y="852467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hay casos donde es posible encontrar varias segmentaciones posibles</a:t>
            </a:r>
            <a:endParaRPr lang="es-AR" dirty="0"/>
          </a:p>
        </p:txBody>
      </p:sp>
      <p:pic>
        <p:nvPicPr>
          <p:cNvPr id="3074" name="Picture 2" descr="C:\Users\SebastiánNicolás\Desktop\Charlas\Dirección Metodología INDEC\Imágenes\4 manzanas con viviendas 10 10 10 10.png"/>
          <p:cNvPicPr>
            <a:picLocks noChangeAspect="1" noChangeArrowheads="1"/>
          </p:cNvPicPr>
          <p:nvPr/>
        </p:nvPicPr>
        <p:blipFill>
          <a:blip r:embed="rId2"/>
          <a:srcRect l="15458" r="35792"/>
          <a:stretch>
            <a:fillRect/>
          </a:stretch>
        </p:blipFill>
        <p:spPr bwMode="auto">
          <a:xfrm>
            <a:off x="1609701" y="1495409"/>
            <a:ext cx="5572164" cy="550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467089" y="852467"/>
            <a:ext cx="20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Segmentación </a:t>
            </a:r>
            <a:r>
              <a:rPr lang="es-AR" dirty="0" err="1"/>
              <a:t>RV</a:t>
            </a:r>
            <a:endParaRPr lang="es-AR" dirty="0"/>
          </a:p>
        </p:txBody>
      </p:sp>
      <p:pic>
        <p:nvPicPr>
          <p:cNvPr id="4098" name="Picture 2" descr="C:\Users\SebastiánNicolás\Desktop\Charlas\Dirección Metodología INDEC\Imágenes\4 manzanas con viviendas 10 10 10 10 segmentadas derecha izquierda.png"/>
          <p:cNvPicPr>
            <a:picLocks noChangeAspect="1" noChangeArrowheads="1"/>
          </p:cNvPicPr>
          <p:nvPr/>
        </p:nvPicPr>
        <p:blipFill>
          <a:blip r:embed="rId2"/>
          <a:srcRect l="11250" r="31875" b="7808"/>
          <a:stretch>
            <a:fillRect/>
          </a:stretch>
        </p:blipFill>
        <p:spPr bwMode="auto">
          <a:xfrm>
            <a:off x="1500318" y="1491897"/>
            <a:ext cx="6500858" cy="50756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52841" y="852467"/>
            <a:ext cx="205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Segmentación </a:t>
            </a:r>
            <a:r>
              <a:rPr lang="es-AR" dirty="0"/>
              <a:t>AM</a:t>
            </a:r>
          </a:p>
        </p:txBody>
      </p:sp>
      <p:pic>
        <p:nvPicPr>
          <p:cNvPr id="5122" name="Picture 2" descr="C:\Users\SebastiánNicolás\Desktop\Charlas\Dirección Metodología INDEC\Imágenes\4 manzanas con viviendas 10 10 10 10 segmentadas arriba abajo.png"/>
          <p:cNvPicPr>
            <a:picLocks noChangeAspect="1" noChangeArrowheads="1"/>
          </p:cNvPicPr>
          <p:nvPr/>
        </p:nvPicPr>
        <p:blipFill>
          <a:blip r:embed="rId2"/>
          <a:srcRect l="13796" r="32454"/>
          <a:stretch>
            <a:fillRect/>
          </a:stretch>
        </p:blipFill>
        <p:spPr bwMode="auto">
          <a:xfrm>
            <a:off x="1752577" y="1566847"/>
            <a:ext cx="6143668" cy="550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255" y="638153"/>
            <a:ext cx="9429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También hay que considerar límites naturales, una </a:t>
            </a:r>
            <a:r>
              <a:rPr lang="es-AR" i="1" dirty="0" smtClean="0"/>
              <a:t>restricción</a:t>
            </a:r>
            <a:r>
              <a:rPr lang="es-AR" dirty="0" smtClean="0"/>
              <a:t> no mencionada previamente</a:t>
            </a:r>
            <a:br>
              <a:rPr lang="es-AR" dirty="0" smtClean="0"/>
            </a:br>
            <a:r>
              <a:rPr lang="es-AR" dirty="0" smtClean="0"/>
              <a:t>dado que no estaba aun incorporada a la cartografía</a:t>
            </a:r>
            <a:endParaRPr lang="es-AR" dirty="0"/>
          </a:p>
        </p:txBody>
      </p:sp>
      <p:pic>
        <p:nvPicPr>
          <p:cNvPr id="6146" name="Picture 2" descr="C:\Users\SebastiánNicolás\Desktop\Charlas\Dirección Metodología INDEC\Imágenes\4 manzanas con viviendas 10 10 10 10 segmentadas derecha izquierda con canal.png"/>
          <p:cNvPicPr>
            <a:picLocks noChangeAspect="1" noChangeArrowheads="1"/>
          </p:cNvPicPr>
          <p:nvPr/>
        </p:nvPicPr>
        <p:blipFill>
          <a:blip r:embed="rId2"/>
          <a:srcRect l="12500" r="30624"/>
          <a:stretch>
            <a:fillRect/>
          </a:stretch>
        </p:blipFill>
        <p:spPr bwMode="auto">
          <a:xfrm>
            <a:off x="1752577" y="1495409"/>
            <a:ext cx="6500858" cy="550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24147" y="852467"/>
            <a:ext cx="423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eso determina que </a:t>
            </a:r>
            <a:r>
              <a:rPr lang="es-AR" dirty="0"/>
              <a:t>BM</a:t>
            </a:r>
            <a:r>
              <a:rPr lang="es-AR" dirty="0" smtClean="0"/>
              <a:t> se prefiera a </a:t>
            </a:r>
            <a:r>
              <a:rPr lang="es-AR" dirty="0" err="1"/>
              <a:t>RV</a:t>
            </a:r>
            <a:endParaRPr lang="es-AR" dirty="0"/>
          </a:p>
        </p:txBody>
      </p:sp>
      <p:pic>
        <p:nvPicPr>
          <p:cNvPr id="7170" name="Picture 2" descr="C:\Users\SebastiánNicolás\Desktop\Charlas\Dirección Metodología INDEC\Imágenes\4 manzanas con viviendas 10 10 10 10 segmentadas arriba abajo con canal.png"/>
          <p:cNvPicPr>
            <a:picLocks noChangeAspect="1" noChangeArrowheads="1"/>
          </p:cNvPicPr>
          <p:nvPr/>
        </p:nvPicPr>
        <p:blipFill>
          <a:blip r:embed="rId2"/>
          <a:srcRect l="10833" r="26042"/>
          <a:stretch>
            <a:fillRect/>
          </a:stretch>
        </p:blipFill>
        <p:spPr bwMode="auto">
          <a:xfrm>
            <a:off x="1181073" y="1281095"/>
            <a:ext cx="7215238" cy="550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817" y="352401"/>
            <a:ext cx="9396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Hay casos donde no es posible asignar la misma cantidad de viviendas a cada segmento</a:t>
            </a:r>
            <a:endParaRPr lang="es-AR" dirty="0"/>
          </a:p>
        </p:txBody>
      </p:sp>
      <p:pic>
        <p:nvPicPr>
          <p:cNvPr id="8194" name="Picture 2" descr="C:\Users\SebastiánNicolás\Desktop\Charlas\Dirección Metodología INDEC\Imágenes\4 manzanas con viviendas 12 10 11 7 equilibrio.png"/>
          <p:cNvPicPr>
            <a:picLocks noChangeAspect="1" noChangeArrowheads="1"/>
          </p:cNvPicPr>
          <p:nvPr/>
        </p:nvPicPr>
        <p:blipFill>
          <a:blip r:embed="rId2"/>
          <a:srcRect l="3012" r="4685"/>
          <a:stretch>
            <a:fillRect/>
          </a:stretch>
        </p:blipFill>
        <p:spPr bwMode="auto">
          <a:xfrm>
            <a:off x="466693" y="1209657"/>
            <a:ext cx="8989539" cy="4691077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1752577" y="6210317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En estos casos se puede </a:t>
            </a:r>
            <a:r>
              <a:rPr lang="es-AR" dirty="0" err="1" smtClean="0"/>
              <a:t>preferis</a:t>
            </a:r>
            <a:r>
              <a:rPr lang="es-AR" dirty="0" smtClean="0"/>
              <a:t> la más equilibrada: </a:t>
            </a:r>
            <a:r>
              <a:rPr lang="es-AR" dirty="0" err="1"/>
              <a:t>RV</a:t>
            </a:r>
            <a:r>
              <a:rPr lang="es-AR" dirty="0" smtClean="0"/>
              <a:t> &gt; </a:t>
            </a:r>
            <a:r>
              <a:rPr lang="es-AR" dirty="0"/>
              <a:t>PM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95387" y="566715"/>
            <a:ext cx="678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Hay casos donde es necesario dividir las manzanas en lados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466693" y="6210317"/>
            <a:ext cx="9358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si hay pocas viviendas por lado de manzana se pueden usar lados completos, y puede haber varias maneras de segmentar,</a:t>
            </a:r>
            <a:endParaRPr lang="es-AR" dirty="0"/>
          </a:p>
        </p:txBody>
      </p:sp>
      <p:pic>
        <p:nvPicPr>
          <p:cNvPr id="9218" name="Picture 2" descr="C:\Users\SebastiánNicolás\Desktop\Charlas\Dirección Metodología INDEC\Imágenes\2 manzanas 30 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35" y="1352533"/>
            <a:ext cx="8067665" cy="388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895453" y="709591"/>
            <a:ext cx="6019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 pero ¿cómo se respetan las restricciones?</a:t>
            </a:r>
            <a:br>
              <a:rPr lang="es-AR" dirty="0" smtClean="0"/>
            </a:br>
            <a:endParaRPr lang="es-AR" dirty="0"/>
          </a:p>
        </p:txBody>
      </p:sp>
      <p:pic>
        <p:nvPicPr>
          <p:cNvPr id="10242" name="Picture 2" descr="C:\Users\SebastiánNicolás\Desktop\Charlas\Dirección Metodología INDEC\Imágenes\2 manzanas 30 10 segmentadas a lados disconexo opuest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55" y="1209657"/>
            <a:ext cx="8929750" cy="4301163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1824015" y="5996003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los segmentos deben tener </a:t>
            </a:r>
            <a:r>
              <a:rPr lang="es-AR" i="1" dirty="0" smtClean="0"/>
              <a:t>continuidad geográfica</a:t>
            </a:r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SebastiánNicolás\Desktop\Charlas\Dirección Metodología INDEC\Imágenes\2 manzanas 30 10 segmentadas a lados disconexo.png"/>
          <p:cNvPicPr>
            <a:picLocks noChangeAspect="1" noChangeArrowheads="1"/>
          </p:cNvPicPr>
          <p:nvPr/>
        </p:nvPicPr>
        <p:blipFill>
          <a:blip r:embed="rId2"/>
          <a:srcRect l="17500" r="9999"/>
          <a:stretch>
            <a:fillRect/>
          </a:stretch>
        </p:blipFill>
        <p:spPr bwMode="auto">
          <a:xfrm>
            <a:off x="1038197" y="923905"/>
            <a:ext cx="8286808" cy="550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38329" y="781029"/>
            <a:ext cx="671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si se considera la cantidad de viviendas por lado</a:t>
            </a:r>
            <a:endParaRPr lang="es-AR" dirty="0"/>
          </a:p>
        </p:txBody>
      </p:sp>
      <p:pic>
        <p:nvPicPr>
          <p:cNvPr id="12290" name="Picture 2" descr="C:\Users\SebastiánNicolás\Desktop\Charlas\Dirección Metodología INDEC\Imágenes\2 manzanas 30 10 segmentadas a lados por calle y dobla.png"/>
          <p:cNvPicPr>
            <a:picLocks noChangeAspect="1" noChangeArrowheads="1"/>
          </p:cNvPicPr>
          <p:nvPr/>
        </p:nvPicPr>
        <p:blipFill>
          <a:blip r:embed="rId2"/>
          <a:srcRect l="11208" r="15042" b="6782"/>
          <a:stretch>
            <a:fillRect/>
          </a:stretch>
        </p:blipFill>
        <p:spPr bwMode="auto">
          <a:xfrm>
            <a:off x="1395387" y="1638285"/>
            <a:ext cx="7128810" cy="43400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24081" y="495277"/>
            <a:ext cx="64294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3200" b="1" dirty="0" smtClean="0"/>
              <a:t>Resumen</a:t>
            </a:r>
          </a:p>
          <a:p>
            <a:endParaRPr lang="es-AR" sz="3200" dirty="0" smtClean="0"/>
          </a:p>
          <a:p>
            <a:pPr>
              <a:buFont typeface="Arial" pitchFamily="34" charset="0"/>
              <a:buChar char="•"/>
            </a:pPr>
            <a:r>
              <a:rPr lang="es-AR" sz="3200" b="1" dirty="0" smtClean="0"/>
              <a:t>Introducción</a:t>
            </a:r>
            <a:r>
              <a:rPr lang="es-AR" sz="3200" dirty="0" smtClean="0"/>
              <a:t/>
            </a:r>
            <a:br>
              <a:rPr lang="es-AR" sz="3200" dirty="0" smtClean="0"/>
            </a:br>
            <a:endParaRPr lang="es-AR" sz="3200" dirty="0" smtClean="0"/>
          </a:p>
          <a:p>
            <a:pPr>
              <a:buFont typeface="Arial" pitchFamily="34" charset="0"/>
              <a:buChar char="•"/>
            </a:pPr>
            <a:r>
              <a:rPr lang="es-AR" sz="3200" b="1" dirty="0" smtClean="0"/>
              <a:t>Algoritmos de segmentación</a:t>
            </a:r>
          </a:p>
          <a:p>
            <a:pPr lvl="1">
              <a:buFont typeface="Wingdings" pitchFamily="2" charset="2"/>
              <a:buChar char="§"/>
            </a:pPr>
            <a:r>
              <a:rPr lang="es-AR" sz="3200" dirty="0" smtClean="0"/>
              <a:t>Describir el problema</a:t>
            </a:r>
          </a:p>
          <a:p>
            <a:pPr lvl="1">
              <a:buFont typeface="Wingdings" pitchFamily="2" charset="2"/>
              <a:buChar char="§"/>
            </a:pPr>
            <a:r>
              <a:rPr lang="es-AR" sz="3200" dirty="0" smtClean="0"/>
              <a:t>Formular matemáticamente</a:t>
            </a:r>
          </a:p>
          <a:p>
            <a:pPr lvl="1">
              <a:buFont typeface="Wingdings" pitchFamily="2" charset="2"/>
              <a:buChar char="§"/>
            </a:pPr>
            <a:r>
              <a:rPr lang="es-AR" sz="3200" dirty="0" smtClean="0"/>
              <a:t>Presentar heurísticas</a:t>
            </a:r>
          </a:p>
          <a:p>
            <a:pPr>
              <a:buFont typeface="Arial" pitchFamily="34" charset="0"/>
              <a:buChar char="•"/>
            </a:pPr>
            <a:r>
              <a:rPr lang="es-AR" sz="3200" b="1" dirty="0" smtClean="0"/>
              <a:t>Interfaz Web</a:t>
            </a:r>
          </a:p>
          <a:p>
            <a:pPr>
              <a:buFont typeface="Arial" pitchFamily="34" charset="0"/>
              <a:buChar char="•"/>
            </a:pPr>
            <a:r>
              <a:rPr lang="es-AR" sz="3200" b="1" dirty="0" smtClean="0"/>
              <a:t>Salida gráfica</a:t>
            </a:r>
            <a:endParaRPr lang="es-AR" sz="3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52511" y="852467"/>
            <a:ext cx="7643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se puede tomar en cuenta balancear la </a:t>
            </a:r>
            <a:r>
              <a:rPr lang="es-AR" dirty="0" err="1" smtClean="0"/>
              <a:t>cantida</a:t>
            </a:r>
            <a:r>
              <a:rPr lang="es-AR" dirty="0" smtClean="0"/>
              <a:t> de lados por segmento</a:t>
            </a:r>
            <a:endParaRPr lang="es-AR" dirty="0"/>
          </a:p>
        </p:txBody>
      </p:sp>
      <p:pic>
        <p:nvPicPr>
          <p:cNvPr id="13314" name="Picture 2" descr="C:\Users\SebastiánNicolás\Desktop\Charlas\Dirección Metodología INDEC\Imágenes\2 manzanas 30 10 segmentadas a lados por calle.png"/>
          <p:cNvPicPr>
            <a:picLocks noChangeAspect="1" noChangeArrowheads="1"/>
          </p:cNvPicPr>
          <p:nvPr/>
        </p:nvPicPr>
        <p:blipFill>
          <a:blip r:embed="rId2"/>
          <a:srcRect l="12500" r="12499"/>
          <a:stretch>
            <a:fillRect/>
          </a:stretch>
        </p:blipFill>
        <p:spPr bwMode="auto">
          <a:xfrm>
            <a:off x="1681139" y="1709723"/>
            <a:ext cx="6340476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52709" y="852467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o el grado de </a:t>
            </a:r>
            <a:r>
              <a:rPr lang="es-AR" dirty="0" err="1" smtClean="0"/>
              <a:t>contigüedad</a:t>
            </a:r>
            <a:r>
              <a:rPr lang="es-AR" dirty="0" smtClean="0"/>
              <a:t> geográfica</a:t>
            </a:r>
            <a:endParaRPr lang="es-AR" dirty="0"/>
          </a:p>
        </p:txBody>
      </p:sp>
      <p:pic>
        <p:nvPicPr>
          <p:cNvPr id="14338" name="Picture 2" descr="C:\Users\SebastiánNicolás\Desktop\Charlas\Dirección Metodología INDEC\Imágenes\2 manzanas 30 10 segmentadas a lados.png"/>
          <p:cNvPicPr>
            <a:picLocks noChangeAspect="1" noChangeArrowheads="1"/>
          </p:cNvPicPr>
          <p:nvPr/>
        </p:nvPicPr>
        <p:blipFill>
          <a:blip r:embed="rId2"/>
          <a:srcRect l="10333" r="14042" b="13235"/>
          <a:stretch>
            <a:fillRect/>
          </a:stretch>
        </p:blipFill>
        <p:spPr bwMode="auto">
          <a:xfrm>
            <a:off x="1466825" y="1781161"/>
            <a:ext cx="6980731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52709" y="1352533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¿cuál sería la segmentación preferida?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2519363" y="2904262"/>
            <a:ext cx="5038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considerar:</a:t>
            </a:r>
            <a:br>
              <a:rPr lang="es-AR" dirty="0" smtClean="0"/>
            </a:b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Continuidad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/>
              <a:t>r</a:t>
            </a:r>
            <a:r>
              <a:rPr lang="es-AR" dirty="0" smtClean="0"/>
              <a:t>ecorrido factible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preferencia de </a:t>
            </a:r>
            <a:r>
              <a:rPr lang="es-AR" dirty="0" err="1" smtClean="0"/>
              <a:t>contigüedad</a:t>
            </a:r>
            <a:endParaRPr lang="es-A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181337" y="638153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Como debe armarse un recorrido</a:t>
            </a:r>
            <a:endParaRPr lang="es-AR" dirty="0"/>
          </a:p>
        </p:txBody>
      </p:sp>
      <p:pic>
        <p:nvPicPr>
          <p:cNvPr id="15362" name="Picture 2" descr="C:\Users\SebastiánNicolás\Desktop\Charlas\Dirección Metodología INDEC\Imágenes\reglas de recorrido.png"/>
          <p:cNvPicPr>
            <a:picLocks noChangeAspect="1" noChangeArrowheads="1"/>
          </p:cNvPicPr>
          <p:nvPr/>
        </p:nvPicPr>
        <p:blipFill>
          <a:blip r:embed="rId2"/>
          <a:srcRect r="28124"/>
          <a:stretch>
            <a:fillRect/>
          </a:stretch>
        </p:blipFill>
        <p:spPr bwMode="auto">
          <a:xfrm>
            <a:off x="2324081" y="1995475"/>
            <a:ext cx="6000792" cy="4021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8131" y="352401"/>
            <a:ext cx="9215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Hay casos donde es necesario dividir lados usando un recorrido (el listado de viviendas)</a:t>
            </a:r>
            <a:endParaRPr lang="es-AR" dirty="0"/>
          </a:p>
        </p:txBody>
      </p:sp>
      <p:pic>
        <p:nvPicPr>
          <p:cNvPr id="43010" name="Picture 2" descr="C:\Users\SebastiánNicolás\Desktop\Charlas\Dirección Metodología INDEC\Imágenes\6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4015" y="1352533"/>
            <a:ext cx="6730381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24081" y="423839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¿cuál sería la mejor solución en esta situación?</a:t>
            </a:r>
            <a:endParaRPr lang="es-AR" dirty="0"/>
          </a:p>
        </p:txBody>
      </p:sp>
      <p:pic>
        <p:nvPicPr>
          <p:cNvPr id="41986" name="Picture 2" descr="C:\Users\SebastiánNicolás\Desktop\Charlas\Dirección Metodología INDEC\Imágenes\6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453" y="1281095"/>
            <a:ext cx="6357982" cy="48612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824279" y="495277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La formulación matemática</a:t>
            </a:r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395255" y="1281095"/>
            <a:ext cx="9429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La idea es escribir este problema en forma matemática para generar una  especificación clara y completa y así poder crear y usar algoritmos para resolverlo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538131" y="2209789"/>
            <a:ext cx="9072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Minimizar un costo o función objetivo, sujeto a restricciones, para una variable definida en cierto espacio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681007" y="5353061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un inconveniente muy importante es que no hay una definición precisa del problema</a:t>
            </a:r>
            <a:endParaRPr lang="es-AR" dirty="0"/>
          </a:p>
        </p:txBody>
      </p:sp>
      <p:pic>
        <p:nvPicPr>
          <p:cNvPr id="16386" name="Picture 2" descr="C:\Users\SebastiánNicolás\Desktop\ima\32}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2775" y="3209921"/>
            <a:ext cx="2819400" cy="1419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24345" y="638153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Pero...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1466825" y="1638285"/>
            <a:ext cx="75724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minimizar la cantidad de segmentos, </a:t>
            </a:r>
            <a:r>
              <a:rPr lang="es-AR" dirty="0" err="1" smtClean="0"/>
              <a:t>i.e.</a:t>
            </a:r>
            <a:r>
              <a:rPr lang="es-AR" dirty="0" smtClean="0"/>
              <a:t> menos censistas</a:t>
            </a:r>
            <a:br>
              <a:rPr lang="es-AR" dirty="0" smtClean="0"/>
            </a:b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que los segmentos sean equilibrados, que no haya grandes diferencias de carga entre censistas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minimizar la cantidad de manzanas por segmentos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la máxima cantidad de manzanas de un segmentos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la suma de manzanas 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minimizar la carga máxima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que la longitud de los segmentos sea </a:t>
            </a:r>
            <a:r>
              <a:rPr lang="es-AR" dirty="0" err="1" smtClean="0"/>
              <a:t>mímima</a:t>
            </a: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maximizar la contigüidad de los segmentos</a:t>
            </a:r>
            <a:endParaRPr lang="es-A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81139" y="2073265"/>
            <a:ext cx="7715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s-AR" dirty="0" smtClean="0"/>
              <a:t>			¿Cuáles son las restricciones?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no se puede cruzar un límite natural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no puede haber más de una cantidad de segmentos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debe haber continuidad  de los elementos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debe haber </a:t>
            </a:r>
            <a:r>
              <a:rPr lang="es-AR" dirty="0" err="1" smtClean="0"/>
              <a:t>contigüedad</a:t>
            </a:r>
            <a:r>
              <a:rPr lang="es-AR" dirty="0" smtClean="0"/>
              <a:t> entre lados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hay una carga máxima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hay una distancia máxima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debe respetarse la regla del hombro derecho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debe existir un recorrido (que el censista no tenga que recorrer nuevamente una zona ya censado ni una que no debe censar)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4752973" y="638153"/>
            <a:ext cx="590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Y ...</a:t>
            </a:r>
            <a:endParaRPr lang="es-A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467221" y="566715"/>
            <a:ext cx="590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Y ...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2181205" y="1495409"/>
            <a:ext cx="50387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¿El espacio de búsqueda?</a:t>
            </a:r>
            <a:br>
              <a:rPr lang="es-AR" dirty="0" smtClean="0"/>
            </a:b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variables que </a:t>
            </a:r>
            <a:r>
              <a:rPr lang="es-AR" dirty="0" err="1" smtClean="0"/>
              <a:t>definenen</a:t>
            </a:r>
            <a:r>
              <a:rPr lang="es-AR" dirty="0" smtClean="0"/>
              <a:t> y relacionan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viviendas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lados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manzanas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segmentos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2252643" y="5638813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idem</a:t>
            </a:r>
            <a:r>
              <a:rPr lang="es-AR" dirty="0" smtClean="0"/>
              <a:t> para lados y manzanas</a:t>
            </a:r>
            <a:endParaRPr lang="es-AR" dirty="0"/>
          </a:p>
        </p:txBody>
      </p:sp>
      <p:pic>
        <p:nvPicPr>
          <p:cNvPr id="17410" name="Picture 2" descr="C:\Users\SebastiánNicolás\Desktop\ima\43.jpg"/>
          <p:cNvPicPr>
            <a:picLocks noChangeAspect="1" noChangeArrowheads="1"/>
          </p:cNvPicPr>
          <p:nvPr/>
        </p:nvPicPr>
        <p:blipFill>
          <a:blip r:embed="rId2"/>
          <a:srcRect t="8333"/>
          <a:stretch>
            <a:fillRect/>
          </a:stretch>
        </p:blipFill>
        <p:spPr bwMode="auto">
          <a:xfrm>
            <a:off x="2109767" y="3924301"/>
            <a:ext cx="5057776" cy="1571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38395" y="2352665"/>
            <a:ext cx="55197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/>
              <a:t>Presentación del problema</a:t>
            </a:r>
          </a:p>
          <a:p>
            <a:pPr lvl="1">
              <a:buFont typeface="Wingdings" pitchFamily="2" charset="2"/>
              <a:buChar char="§"/>
            </a:pPr>
            <a:r>
              <a:rPr lang="es-AR" sz="3200" dirty="0" smtClean="0"/>
              <a:t>Segmentación</a:t>
            </a:r>
          </a:p>
          <a:p>
            <a:pPr lvl="1">
              <a:buFont typeface="Wingdings" pitchFamily="2" charset="2"/>
              <a:buChar char="§"/>
            </a:pPr>
            <a:r>
              <a:rPr lang="es-AR" sz="3200" dirty="0" smtClean="0"/>
              <a:t>Historia</a:t>
            </a:r>
          </a:p>
          <a:p>
            <a:pPr lvl="1">
              <a:buFont typeface="Wingdings" pitchFamily="2" charset="2"/>
              <a:buChar char="§"/>
            </a:pPr>
            <a:r>
              <a:rPr lang="es-AR" sz="3200" dirty="0" smtClean="0"/>
              <a:t>Antecedentes</a:t>
            </a:r>
          </a:p>
          <a:p>
            <a:pPr>
              <a:buFont typeface="Arial" pitchFamily="34" charset="0"/>
              <a:buChar char="•"/>
            </a:pPr>
            <a:r>
              <a:rPr lang="es-AR" sz="3200" dirty="0" err="1" smtClean="0"/>
              <a:t>Lineas</a:t>
            </a:r>
            <a:r>
              <a:rPr lang="es-AR" sz="3200" dirty="0" smtClean="0"/>
              <a:t> de acción</a:t>
            </a:r>
          </a:p>
          <a:p>
            <a:pPr lvl="1">
              <a:buFont typeface="Wingdings" pitchFamily="2" charset="2"/>
              <a:buChar char="§"/>
            </a:pPr>
            <a:r>
              <a:rPr lang="es-AR" sz="3200" dirty="0" smtClean="0"/>
              <a:t>Algoritmos</a:t>
            </a:r>
          </a:p>
          <a:p>
            <a:pPr lvl="1">
              <a:buFont typeface="Wingdings" pitchFamily="2" charset="2"/>
              <a:buChar char="§"/>
            </a:pPr>
            <a:r>
              <a:rPr lang="es-AR" sz="3200" dirty="0" smtClean="0"/>
              <a:t>Interfaz web</a:t>
            </a:r>
          </a:p>
          <a:p>
            <a:pPr lvl="1">
              <a:buFont typeface="Wingdings" pitchFamily="2" charset="2"/>
              <a:buChar char="§"/>
            </a:pPr>
            <a:r>
              <a:rPr lang="es-AR" sz="3200" dirty="0" smtClean="0"/>
              <a:t>Salidas gráficas</a:t>
            </a:r>
            <a:endParaRPr lang="es-AR" sz="3200" dirty="0"/>
          </a:p>
        </p:txBody>
      </p:sp>
      <p:sp>
        <p:nvSpPr>
          <p:cNvPr id="5" name="4 Rectángulo"/>
          <p:cNvSpPr/>
          <p:nvPr/>
        </p:nvSpPr>
        <p:spPr>
          <a:xfrm>
            <a:off x="2618030" y="1066781"/>
            <a:ext cx="48413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6000" b="1" dirty="0" smtClean="0"/>
              <a:t>Introducción</a:t>
            </a:r>
            <a:endParaRPr lang="es-AR" sz="6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23949" y="638153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Optimización Global de una función </a:t>
            </a:r>
            <a:r>
              <a:rPr lang="es-AR" b="1" dirty="0" err="1" smtClean="0"/>
              <a:t>multiobjetivo</a:t>
            </a:r>
            <a:r>
              <a:rPr lang="es-AR" b="1" dirty="0" smtClean="0"/>
              <a:t> en un espacio reticulado (no continuo, o discreto) </a:t>
            </a:r>
            <a:endParaRPr lang="es-AR" b="1" dirty="0"/>
          </a:p>
        </p:txBody>
      </p:sp>
      <p:pic>
        <p:nvPicPr>
          <p:cNvPr id="18434" name="Picture 2" descr="C:\Users\SebastiánNicolás\Desktop\ima\4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21" y="1995475"/>
            <a:ext cx="8439150" cy="3219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9569" y="2138351"/>
            <a:ext cx="90726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Sin embargo,</a:t>
            </a:r>
            <a:br>
              <a:rPr lang="es-AR" dirty="0" smtClean="0"/>
            </a:b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si consideramos sólo las restricciones de adyacencia, y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el resto las incorporamos con penalidades en la función de costo,</a:t>
            </a:r>
          </a:p>
          <a:p>
            <a:r>
              <a:rPr lang="es-AR" dirty="0" smtClean="0"/>
              <a:t>el espacio de búsqueda forma un reticulado o grafo conectado:</a:t>
            </a:r>
            <a:br>
              <a:rPr lang="es-AR" dirty="0" smtClean="0"/>
            </a:br>
            <a:r>
              <a:rPr lang="es-AR" dirty="0" smtClean="0"/>
              <a:t>desde cualquier segmentación se puede llegar a cualquier otra siguiendo los pasos que vamos a describir</a:t>
            </a:r>
            <a:endParaRPr lang="es-A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SebastiánNicolás\Desktop\Charlas\Dirección Metodología INDEC\Imágenes\Captura de pantalla de 2020-04-22 23-04-34.png"/>
          <p:cNvPicPr>
            <a:picLocks noChangeAspect="1" noChangeArrowheads="1"/>
          </p:cNvPicPr>
          <p:nvPr/>
        </p:nvPicPr>
        <p:blipFill>
          <a:blip r:embed="rId2"/>
          <a:srcRect l="20973" t="18099" r="15886" b="2799"/>
          <a:stretch>
            <a:fillRect/>
          </a:stretch>
        </p:blipFill>
        <p:spPr bwMode="auto">
          <a:xfrm>
            <a:off x="895321" y="638153"/>
            <a:ext cx="8215370" cy="5786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1007" y="709591"/>
            <a:ext cx="88583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Las heurísticas</a:t>
            </a:r>
            <a:br>
              <a:rPr lang="es-AR" b="1" dirty="0" smtClean="0"/>
            </a:br>
            <a:endParaRPr lang="es-AR" b="1" dirty="0" smtClean="0"/>
          </a:p>
          <a:p>
            <a:r>
              <a:rPr lang="es-AR" dirty="0" smtClean="0"/>
              <a:t>se considera </a:t>
            </a:r>
            <a:r>
              <a:rPr lang="es-AR" b="1" i="1" dirty="0"/>
              <a:t>elemento</a:t>
            </a:r>
            <a:r>
              <a:rPr lang="es-AR" dirty="0" smtClean="0"/>
              <a:t> a una unidad del segmento</a:t>
            </a:r>
            <a:br>
              <a:rPr lang="es-AR" dirty="0" smtClean="0"/>
            </a:br>
            <a:r>
              <a:rPr lang="es-AR" dirty="0" smtClean="0"/>
              <a:t>que se mantiene unida en una segmentación:</a:t>
            </a:r>
            <a:br>
              <a:rPr lang="es-AR" dirty="0" smtClean="0"/>
            </a:br>
            <a:r>
              <a:rPr lang="es-AR" dirty="0" smtClean="0"/>
              <a:t>manzana, lado, piso</a:t>
            </a:r>
          </a:p>
          <a:p>
            <a:endParaRPr lang="es-AR" dirty="0" smtClean="0"/>
          </a:p>
          <a:p>
            <a:r>
              <a:rPr lang="es-AR" b="1" dirty="0" smtClean="0"/>
              <a:t>cambios atómicos en una segmentación</a:t>
            </a:r>
          </a:p>
          <a:p>
            <a:endParaRPr lang="es-AR" b="1" dirty="0" smtClean="0"/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Extraer (elemento de segmento)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Transferir (elemento a segmento adyacente)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Fusionar (segmentos adyacentes)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Dividir elemento en elementos más simples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​manzana en lados</a:t>
            </a:r>
          </a:p>
          <a:p>
            <a:pPr lvl="1">
              <a:buFont typeface="Arial" pitchFamily="34" charset="0"/>
              <a:buChar char="•"/>
            </a:pPr>
            <a:r>
              <a:rPr lang="es-AR" dirty="0" smtClean="0"/>
              <a:t>recorrido o manzana independiente en pisos de edificio, es decir, dividir listado en secuencia de listados</a:t>
            </a:r>
            <a:endParaRPr lang="es-A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395651" y="923905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Ejemplo de </a:t>
            </a:r>
            <a:r>
              <a:rPr lang="es-AR" b="1" dirty="0" err="1" smtClean="0"/>
              <a:t>3x3</a:t>
            </a:r>
            <a:r>
              <a:rPr lang="es-AR" b="1" dirty="0" smtClean="0"/>
              <a:t> manzanas</a:t>
            </a:r>
            <a:endParaRPr lang="es-AR" b="1" dirty="0"/>
          </a:p>
        </p:txBody>
      </p:sp>
      <p:pic>
        <p:nvPicPr>
          <p:cNvPr id="20482" name="Picture 2" descr="C:\Users\SebastiánNicolás\Desktop\ima\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33" y="1781161"/>
            <a:ext cx="4210050" cy="3848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38527" y="638153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Dividido en 3 segmentos</a:t>
            </a:r>
            <a:endParaRPr lang="es-AR" b="1" dirty="0"/>
          </a:p>
        </p:txBody>
      </p:sp>
      <p:pic>
        <p:nvPicPr>
          <p:cNvPr id="21506" name="Picture 2" descr="C:\Users\SebastiánNicolás\Desktop\ima\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2709" y="1352533"/>
            <a:ext cx="4105276" cy="394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681403" y="566715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Selecciona manzana 5</a:t>
            </a:r>
            <a:endParaRPr lang="es-AR" b="1" dirty="0"/>
          </a:p>
        </p:txBody>
      </p:sp>
      <p:pic>
        <p:nvPicPr>
          <p:cNvPr id="22530" name="Picture 2" descr="C:\Users\SebastiánNicolás\Desktop\Charlas\Dirección Metodología INDEC\Imágenes\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61" y="1352533"/>
            <a:ext cx="3867151" cy="4124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SebastiánNicolás\Desktop\Charlas\Dirección Metodología INDEC\Imágenes\4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7023" y="1924037"/>
            <a:ext cx="4095751" cy="4010025"/>
          </a:xfrm>
          <a:prstGeom prst="rect">
            <a:avLst/>
          </a:prstGeom>
          <a:noFill/>
        </p:spPr>
      </p:pic>
      <p:sp>
        <p:nvSpPr>
          <p:cNvPr id="3" name="2 Rectángulo"/>
          <p:cNvSpPr/>
          <p:nvPr/>
        </p:nvSpPr>
        <p:spPr>
          <a:xfrm>
            <a:off x="1895453" y="566715"/>
            <a:ext cx="66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Extrae manzana 5 se crea un nuevo segmento</a:t>
            </a:r>
            <a:endParaRPr lang="es-AR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752841" y="638153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Selecciona manzana 2</a:t>
            </a:r>
            <a:endParaRPr lang="es-AR" b="1" dirty="0"/>
          </a:p>
        </p:txBody>
      </p:sp>
      <p:pic>
        <p:nvPicPr>
          <p:cNvPr id="3" name="Picture 2" descr="C:\Users\SebastiánNicolás\Desktop\Charlas\Dirección Metodología INDEC\Imágenes\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2775" y="1495409"/>
            <a:ext cx="4086225" cy="4124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38131" y="852467"/>
            <a:ext cx="900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Se crean 3 nuevos segmentos por la pérdida de conectividad en el segmento rojo</a:t>
            </a:r>
            <a:endParaRPr lang="es-AR" b="1" dirty="0"/>
          </a:p>
        </p:txBody>
      </p:sp>
      <p:pic>
        <p:nvPicPr>
          <p:cNvPr id="24579" name="Picture 3" descr="C:\Users\SebastiánNicolás\Desktop\Charlas\Dirección Metodología INDEC\Imágenes\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1337" y="1709723"/>
            <a:ext cx="4200526" cy="3933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252775" y="923905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Descripción del Problema</a:t>
            </a:r>
            <a:endParaRPr lang="es-AR" b="1" dirty="0"/>
          </a:p>
        </p:txBody>
      </p:sp>
      <p:sp>
        <p:nvSpPr>
          <p:cNvPr id="6" name="5 Rectángulo"/>
          <p:cNvSpPr/>
          <p:nvPr/>
        </p:nvSpPr>
        <p:spPr>
          <a:xfrm>
            <a:off x="2466957" y="1495409"/>
            <a:ext cx="475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¿Cuál será el recorrido de cada censista?</a:t>
            </a:r>
            <a:endParaRPr lang="es-AR" b="1" dirty="0"/>
          </a:p>
        </p:txBody>
      </p:sp>
      <p:sp>
        <p:nvSpPr>
          <p:cNvPr id="7" name="6 Rectángulo"/>
          <p:cNvSpPr/>
          <p:nvPr/>
        </p:nvSpPr>
        <p:spPr>
          <a:xfrm>
            <a:off x="1538263" y="2281227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b="1" dirty="0" smtClean="0"/>
              <a:t>Armar recorridos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1395387" y="2995607"/>
            <a:ext cx="5038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para 500.000 censistas para que cubran todas las viviendas del territorio siguiendo las reglas definidas en el</a:t>
            </a:r>
            <a:br>
              <a:rPr lang="es-AR" dirty="0" smtClean="0"/>
            </a:br>
            <a:endParaRPr lang="es-AR" dirty="0" smtClean="0"/>
          </a:p>
          <a:p>
            <a:r>
              <a:rPr lang="es-AR" b="1" dirty="0" smtClean="0"/>
              <a:t>MANUAL del </a:t>
            </a:r>
            <a:r>
              <a:rPr lang="es-AR" b="1" dirty="0" err="1" smtClean="0"/>
              <a:t>SEGMENTADOR</a:t>
            </a:r>
            <a:endParaRPr lang="es-A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81271" y="709591"/>
            <a:ext cx="50387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 smtClean="0"/>
              <a:t>Seleccionar manzana 3 para transferir</a:t>
            </a:r>
            <a:endParaRPr lang="es-AR" b="1" dirty="0"/>
          </a:p>
        </p:txBody>
      </p:sp>
      <p:pic>
        <p:nvPicPr>
          <p:cNvPr id="26626" name="Picture 2" descr="C:\Users\SebastiánNicolás\Desktop\Charlas\Dirección Metodología INDEC\Imágenes\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4147" y="1423971"/>
            <a:ext cx="4181475" cy="415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24147" y="638153"/>
            <a:ext cx="50387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 smtClean="0"/>
              <a:t>Transfiere manzana 3 a segmento azul</a:t>
            </a:r>
            <a:endParaRPr lang="es-AR" b="1" dirty="0"/>
          </a:p>
        </p:txBody>
      </p:sp>
      <p:pic>
        <p:nvPicPr>
          <p:cNvPr id="25602" name="Picture 2" descr="C:\Users\SebastiánNicolás\Desktop\Charlas\Dirección Metodología INDEC\Imágenes\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2709" y="1638285"/>
            <a:ext cx="4352925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52643" y="852467"/>
            <a:ext cx="671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Selecciona segmentos </a:t>
            </a:r>
            <a:r>
              <a:rPr lang="es-AR" b="1" dirty="0" err="1" smtClean="0"/>
              <a:t>adyacenctes</a:t>
            </a:r>
            <a:r>
              <a:rPr lang="es-AR" b="1" dirty="0" smtClean="0"/>
              <a:t> verde y azul</a:t>
            </a:r>
            <a:endParaRPr lang="es-AR" b="1" dirty="0"/>
          </a:p>
        </p:txBody>
      </p:sp>
      <p:pic>
        <p:nvPicPr>
          <p:cNvPr id="27650" name="Picture 2" descr="C:\Users\SebastiánNicolás\Desktop\Charlas\Dirección Metodología INDEC\Imágenes\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1271" y="1638285"/>
            <a:ext cx="4543425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81205" y="709591"/>
            <a:ext cx="5876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Los fusiona para armar un nuevo segmento amarillo</a:t>
            </a:r>
            <a:endParaRPr lang="es-AR" b="1" dirty="0"/>
          </a:p>
        </p:txBody>
      </p:sp>
      <p:pic>
        <p:nvPicPr>
          <p:cNvPr id="28674" name="Picture 2" descr="C:\Users\SebastiánNicolás\Desktop\Charlas\Dirección Metodología INDEC\Imágenes\5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4147" y="1638285"/>
            <a:ext cx="4019551" cy="3924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817" y="423839"/>
            <a:ext cx="950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Caso con lados excedidos hay que segmentar a recorrido (</a:t>
            </a:r>
            <a:r>
              <a:rPr lang="es-AR" b="1" i="1" dirty="0" smtClean="0"/>
              <a:t>manzana independiente</a:t>
            </a:r>
            <a:r>
              <a:rPr lang="es-AR" b="1" dirty="0" smtClean="0"/>
              <a:t>)</a:t>
            </a:r>
            <a:endParaRPr lang="es-AR" b="1" dirty="0"/>
          </a:p>
        </p:txBody>
      </p:sp>
      <p:pic>
        <p:nvPicPr>
          <p:cNvPr id="29698" name="Picture 2" descr="C:\Users\SebastiánNicolás\Desktop\Charlas\Dirección Metodología INDEC\Imágenes\5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33" y="1638285"/>
            <a:ext cx="4724400" cy="3238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895585" y="495277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Se puede separar un lado completo</a:t>
            </a:r>
            <a:endParaRPr lang="es-AR" b="1" dirty="0"/>
          </a:p>
        </p:txBody>
      </p:sp>
      <p:pic>
        <p:nvPicPr>
          <p:cNvPr id="30722" name="Picture 2" descr="C:\Users\SebastiánNicolás\Desktop\Charlas\Dirección Metodología INDEC\Imágenes\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4015" y="1638285"/>
            <a:ext cx="5781676" cy="3648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1007" y="923905"/>
            <a:ext cx="892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y segmentar el recorrido de los otros 3 lados</a:t>
            </a:r>
            <a:endParaRPr lang="es-AR" b="1" dirty="0"/>
          </a:p>
        </p:txBody>
      </p:sp>
      <p:pic>
        <p:nvPicPr>
          <p:cNvPr id="31746" name="Picture 2" descr="C:\Users\SebastiánNicolás\Desktop\Charlas\Dirección Metodología INDEC\Imágenes\5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8329" y="1852599"/>
            <a:ext cx="5353050" cy="3743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752709" y="638153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Se pueden separar 2 lados completos</a:t>
            </a:r>
            <a:endParaRPr lang="es-AR" b="1" dirty="0"/>
          </a:p>
        </p:txBody>
      </p:sp>
      <p:pic>
        <p:nvPicPr>
          <p:cNvPr id="32770" name="Picture 2" descr="C:\Users\SebastiánNicolás\Desktop\Charlas\Dirección Metodología INDEC\Imágenes\5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891" y="1566847"/>
            <a:ext cx="5419725" cy="3333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81271" y="495277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y segmentar los otros 2 lados completos </a:t>
            </a:r>
            <a:endParaRPr lang="es-AR" b="1" dirty="0"/>
          </a:p>
        </p:txBody>
      </p:sp>
      <p:pic>
        <p:nvPicPr>
          <p:cNvPr id="33794" name="Picture 2" descr="C:\Users\SebastiánNicolás\Desktop\Charlas\Dirección Metodología INDEC\Imágenes\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453" y="1138219"/>
            <a:ext cx="6124575" cy="3848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66891" y="781029"/>
            <a:ext cx="6805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También se puede segmentar manzana independiente</a:t>
            </a:r>
            <a:endParaRPr lang="es-AR" b="1" dirty="0"/>
          </a:p>
        </p:txBody>
      </p:sp>
      <p:sp>
        <p:nvSpPr>
          <p:cNvPr id="3" name="2 Rectángulo"/>
          <p:cNvSpPr/>
          <p:nvPr/>
        </p:nvSpPr>
        <p:spPr>
          <a:xfrm>
            <a:off x="966759" y="5996003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Como en este caso con lados no excedidos, pero que se segmenta a recorrido</a:t>
            </a:r>
            <a:br>
              <a:rPr lang="es-AR" dirty="0" smtClean="0"/>
            </a:br>
            <a:r>
              <a:rPr lang="es-AR" dirty="0" smtClean="0"/>
              <a:t>en vez de a lados completos usando lados adyacentes</a:t>
            </a:r>
            <a:endParaRPr lang="es-AR" dirty="0"/>
          </a:p>
        </p:txBody>
      </p:sp>
      <p:pic>
        <p:nvPicPr>
          <p:cNvPr id="34818" name="Picture 2" descr="C:\Users\SebastiánNicolás\Desktop\Charlas\Dirección Metodología INDEC\Imágenes\6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205" y="1852599"/>
            <a:ext cx="5553075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9363" y="3181261"/>
            <a:ext cx="5038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Describir el problema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Formular matemáticamente</a:t>
            </a:r>
          </a:p>
          <a:p>
            <a:r>
              <a:rPr lang="es-AR" dirty="0" smtClean="0"/>
              <a:t>Presentar heurísticas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2181205" y="1566847"/>
            <a:ext cx="309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Algoritmos de segmentación</a:t>
            </a:r>
            <a:endParaRPr lang="es-A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324345" y="638153"/>
            <a:ext cx="2714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Interfaz web</a:t>
            </a:r>
            <a:endParaRPr lang="es-AR" dirty="0"/>
          </a:p>
        </p:txBody>
      </p:sp>
      <p:pic>
        <p:nvPicPr>
          <p:cNvPr id="35842" name="Picture 2" descr="C:\Users\SebastiánNicolás\Desktop\Charlas\Dirección Metodología INDEC\Imágenes\6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387" y="1138219"/>
            <a:ext cx="7239001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SebastiánNicolás\Desktop\Charlas\Dirección Metodología INDEC\Imágenes\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35" y="1138219"/>
            <a:ext cx="8096251" cy="5010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 rot="20951400">
            <a:off x="141480" y="11880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s-AR" sz="4800" b="1" strike="noStrike" spc="-1">
                <a:latin typeface="Arial"/>
              </a:rPr>
              <a:t>Ingreso usuario/DPE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503640" y="2381400"/>
            <a:ext cx="8867160" cy="392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algn="just">
              <a:spcAft>
                <a:spcPts val="1148"/>
              </a:spcAft>
            </a:pPr>
            <a:endParaRPr lang="es-AR" sz="2600" b="0" strike="noStrike" spc="-1">
              <a:latin typeface="Arial"/>
            </a:endParaRPr>
          </a:p>
        </p:txBody>
      </p:sp>
      <p:pic>
        <p:nvPicPr>
          <p:cNvPr id="181" name="180 Imagen"/>
          <p:cNvPicPr/>
          <p:nvPr/>
        </p:nvPicPr>
        <p:blipFill>
          <a:blip r:embed="rId2"/>
          <a:stretch/>
        </p:blipFill>
        <p:spPr>
          <a:xfrm>
            <a:off x="216000" y="2381400"/>
            <a:ext cx="4518720" cy="227340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pic>
        <p:nvPicPr>
          <p:cNvPr id="182" name="181 Imagen"/>
          <p:cNvPicPr/>
          <p:nvPr/>
        </p:nvPicPr>
        <p:blipFill>
          <a:blip r:embed="rId3"/>
          <a:stretch/>
        </p:blipFill>
        <p:spPr>
          <a:xfrm>
            <a:off x="3770280" y="3024000"/>
            <a:ext cx="4860720" cy="230400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pic>
        <p:nvPicPr>
          <p:cNvPr id="183" name="182 Imagen"/>
          <p:cNvPicPr/>
          <p:nvPr/>
        </p:nvPicPr>
        <p:blipFill>
          <a:blip r:embed="rId4"/>
          <a:stretch/>
        </p:blipFill>
        <p:spPr>
          <a:xfrm>
            <a:off x="1220400" y="2448000"/>
            <a:ext cx="2379600" cy="19980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pic>
        <p:nvPicPr>
          <p:cNvPr id="184" name="183 Imagen"/>
          <p:cNvPicPr/>
          <p:nvPr/>
        </p:nvPicPr>
        <p:blipFill>
          <a:blip r:embed="rId4"/>
          <a:stretch/>
        </p:blipFill>
        <p:spPr>
          <a:xfrm>
            <a:off x="4896000" y="3040200"/>
            <a:ext cx="2379600" cy="19980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 rot="20955000">
            <a:off x="496800" y="3000240"/>
            <a:ext cx="9069120" cy="2127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AR" sz="7500" b="1" strike="noStrike" spc="-1">
                <a:latin typeface="Arial"/>
              </a:rPr>
              <a:t>Carga de Datos</a:t>
            </a:r>
          </a:p>
        </p:txBody>
      </p:sp>
      <p:sp>
        <p:nvSpPr>
          <p:cNvPr id="186" name="TextShape 2"/>
          <p:cNvSpPr txBox="1"/>
          <p:nvPr/>
        </p:nvSpPr>
        <p:spPr>
          <a:xfrm rot="20959200">
            <a:off x="613800" y="4702680"/>
            <a:ext cx="8867520" cy="8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8B8ABE4A-E8B3-47A7-ACFF-6A9C483AA216}" type="author">
              <a:rPr lang="es-AR" sz="3200" b="0" strike="noStrike" spc="-1">
                <a:latin typeface="Arial"/>
              </a:rPr>
              <a:pPr algn="ctr"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t> </a:t>
            </a:fld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s-AR" sz="4800" b="1" strike="noStrike" spc="-1">
                <a:latin typeface="Arial"/>
              </a:rPr>
              <a:t>Geo y C1</a:t>
            </a:r>
          </a:p>
        </p:txBody>
      </p:sp>
      <p:pic>
        <p:nvPicPr>
          <p:cNvPr id="188" name="187 Imagen"/>
          <p:cNvPicPr/>
          <p:nvPr/>
        </p:nvPicPr>
        <p:blipFill>
          <a:blip r:embed="rId2"/>
          <a:stretch/>
        </p:blipFill>
        <p:spPr>
          <a:xfrm>
            <a:off x="1224000" y="1809720"/>
            <a:ext cx="7048080" cy="423828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pic>
        <p:nvPicPr>
          <p:cNvPr id="189" name="188 Imagen"/>
          <p:cNvPicPr/>
          <p:nvPr/>
        </p:nvPicPr>
        <p:blipFill>
          <a:blip r:embed="rId3"/>
          <a:stretch/>
        </p:blipFill>
        <p:spPr>
          <a:xfrm>
            <a:off x="1528560" y="2376000"/>
            <a:ext cx="5095440" cy="306684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 rot="20959200">
            <a:off x="613800" y="4702680"/>
            <a:ext cx="8867520" cy="8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5814F420-478B-45F9-8660-8C7600DF3634}" type="author">
              <a:rPr lang="es-AR" sz="3200" b="0" strike="noStrike" spc="-1">
                <a:latin typeface="Arial"/>
              </a:rPr>
              <a:pPr algn="ctr"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t> </a:t>
            </a:fld>
            <a:endParaRPr lang="es-AR" sz="3200" b="0" strike="noStrike" spc="-1">
              <a:latin typeface="Arial"/>
            </a:endParaRPr>
          </a:p>
        </p:txBody>
      </p:sp>
      <p:pic>
        <p:nvPicPr>
          <p:cNvPr id="191" name="190 Imagen"/>
          <p:cNvPicPr/>
          <p:nvPr/>
        </p:nvPicPr>
        <p:blipFill>
          <a:blip r:embed="rId2"/>
          <a:stretch/>
        </p:blipFill>
        <p:spPr>
          <a:xfrm>
            <a:off x="360000" y="2376000"/>
            <a:ext cx="9394920" cy="479556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sp>
        <p:nvSpPr>
          <p:cNvPr id="192" name="TextShape 2"/>
          <p:cNvSpPr txBox="1"/>
          <p:nvPr/>
        </p:nvSpPr>
        <p:spPr>
          <a:xfrm rot="20955000">
            <a:off x="-979560" y="356760"/>
            <a:ext cx="9069120" cy="2127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AR" sz="7500" b="1" strike="noStrike" spc="-1">
                <a:latin typeface="Arial"/>
              </a:rPr>
              <a:t>Radios del aglomerado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 rot="20959200">
            <a:off x="613800" y="4702680"/>
            <a:ext cx="8867520" cy="8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F8B2FF2C-E8C4-43A6-BE93-9D4FEC5F654B}" type="author">
              <a:rPr lang="es-AR" sz="3200" b="0" strike="noStrike" spc="-1">
                <a:latin typeface="Arial"/>
              </a:rPr>
              <a:pPr algn="ctr"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t> </a:t>
            </a:fld>
            <a:endParaRPr lang="es-AR" sz="3200" b="0" strike="noStrike" spc="-1">
              <a:latin typeface="Arial"/>
            </a:endParaRPr>
          </a:p>
        </p:txBody>
      </p:sp>
      <p:pic>
        <p:nvPicPr>
          <p:cNvPr id="194" name="193 Imagen"/>
          <p:cNvPicPr/>
          <p:nvPr/>
        </p:nvPicPr>
        <p:blipFill>
          <a:blip r:embed="rId2"/>
          <a:stretch/>
        </p:blipFill>
        <p:spPr>
          <a:xfrm>
            <a:off x="129600" y="2664000"/>
            <a:ext cx="7790400" cy="437976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pic>
        <p:nvPicPr>
          <p:cNvPr id="195" name="194 Imagen"/>
          <p:cNvPicPr/>
          <p:nvPr/>
        </p:nvPicPr>
        <p:blipFill>
          <a:blip r:embed="rId3"/>
          <a:stretch/>
        </p:blipFill>
        <p:spPr>
          <a:xfrm>
            <a:off x="6103440" y="1423440"/>
            <a:ext cx="5920560" cy="332856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  <p:sp>
        <p:nvSpPr>
          <p:cNvPr id="196" name="TextShape 2"/>
          <p:cNvSpPr txBox="1"/>
          <p:nvPr/>
        </p:nvSpPr>
        <p:spPr>
          <a:xfrm rot="20955000">
            <a:off x="53280" y="202680"/>
            <a:ext cx="9451800" cy="319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AR" sz="7500" b="1" strike="noStrike" spc="-1">
                <a:latin typeface="Arial"/>
              </a:rPr>
              <a:t>Grafo de radio segmentado</a:t>
            </a:r>
          </a:p>
        </p:txBody>
      </p:sp>
      <p:pic>
        <p:nvPicPr>
          <p:cNvPr id="197" name="196 Imagen"/>
          <p:cNvPicPr/>
          <p:nvPr/>
        </p:nvPicPr>
        <p:blipFill>
          <a:blip r:embed="rId4" cstate="print"/>
          <a:stretch/>
        </p:blipFill>
        <p:spPr>
          <a:xfrm>
            <a:off x="7348680" y="5131800"/>
            <a:ext cx="2443320" cy="221220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 rot="20959200">
            <a:off x="613800" y="4702680"/>
            <a:ext cx="8867520" cy="8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47B3C13C-A92D-4276-83BB-F18A4A57F7AE}" type="author">
              <a:rPr lang="es-AR" sz="3200" b="0" strike="noStrike" spc="-1">
                <a:latin typeface="Arial"/>
              </a:rPr>
              <a:pPr algn="ctr"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t> </a:t>
            </a:fld>
            <a:endParaRPr lang="es-AR" sz="3200" b="0" strike="noStrike" spc="-1"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 rot="20955000">
            <a:off x="-378360" y="-10440"/>
            <a:ext cx="9451800" cy="3191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s-AR" sz="7500" b="1" strike="noStrike" spc="-1">
                <a:latin typeface="Arial"/>
              </a:rPr>
              <a:t>Resultado de radio segmentado</a:t>
            </a:r>
          </a:p>
        </p:txBody>
      </p:sp>
      <p:pic>
        <p:nvPicPr>
          <p:cNvPr id="200" name="199 Imagen"/>
          <p:cNvPicPr/>
          <p:nvPr/>
        </p:nvPicPr>
        <p:blipFill>
          <a:blip r:embed="rId2"/>
          <a:stretch/>
        </p:blipFill>
        <p:spPr>
          <a:xfrm>
            <a:off x="216000" y="3086640"/>
            <a:ext cx="9696960" cy="3969360"/>
          </a:xfrm>
          <a:prstGeom prst="rect">
            <a:avLst/>
          </a:prstGeom>
          <a:ln>
            <a:noFill/>
          </a:ln>
          <a:effectLst>
            <a:outerShdw dist="203646" dir="2700000">
              <a:srgbClr val="808080"/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824279" y="638153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Salida gráfica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2519363" y="3181261"/>
            <a:ext cx="50387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Abrir proyecto QGIS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Aplicar herramienta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Generar mapas y </a:t>
            </a:r>
            <a:r>
              <a:rPr lang="es-AR" dirty="0" err="1" smtClean="0"/>
              <a:t>R3</a:t>
            </a:r>
            <a:endParaRPr lang="es-A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110031" y="78102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QGIS 3.12</a:t>
            </a:r>
            <a:endParaRPr lang="es-AR" b="1" dirty="0"/>
          </a:p>
        </p:txBody>
      </p:sp>
      <p:pic>
        <p:nvPicPr>
          <p:cNvPr id="37890" name="Picture 2" descr="C:\Users\SebastiánNicolás\Desktop\censo2020\presentacion\qgis.jpg"/>
          <p:cNvPicPr>
            <a:picLocks noChangeAspect="1" noChangeArrowheads="1"/>
          </p:cNvPicPr>
          <p:nvPr/>
        </p:nvPicPr>
        <p:blipFill>
          <a:blip r:embed="rId2"/>
          <a:srcRect l="2435" t="2688" r="2597" b="5913"/>
          <a:stretch>
            <a:fillRect/>
          </a:stretch>
        </p:blipFill>
        <p:spPr bwMode="auto">
          <a:xfrm>
            <a:off x="2109767" y="1995475"/>
            <a:ext cx="5572164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81205" y="638153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/>
              <a:t>El problema</a:t>
            </a:r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395255" y="1781161"/>
            <a:ext cx="92869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C</a:t>
            </a:r>
            <a:r>
              <a:rPr lang="es-AR" dirty="0" smtClean="0"/>
              <a:t>ubrir completamente una zona geográfica (llamada </a:t>
            </a:r>
            <a:r>
              <a:rPr lang="es-AR" b="1" i="1" dirty="0"/>
              <a:t>radio</a:t>
            </a:r>
            <a:r>
              <a:rPr lang="es-AR" dirty="0" smtClean="0"/>
              <a:t>) mediante conjuntos de viviendas para ser asignados a censistas</a:t>
            </a:r>
          </a:p>
          <a:p>
            <a:r>
              <a:rPr lang="es-AR" dirty="0" smtClean="0"/>
              <a:t>A estos conjuntos de viviendas los llamaremos </a:t>
            </a:r>
            <a:r>
              <a:rPr lang="es-AR" b="1" i="1" dirty="0" smtClean="0"/>
              <a:t>segmentos </a:t>
            </a:r>
            <a:r>
              <a:rPr lang="es-AR" dirty="0" smtClean="0"/>
              <a:t>y la cantidad de viviendas de un segmento será su </a:t>
            </a:r>
            <a:r>
              <a:rPr lang="es-AR" b="1" i="1" dirty="0"/>
              <a:t>carga</a:t>
            </a:r>
            <a:r>
              <a:rPr lang="es-AR" dirty="0" smtClean="0"/>
              <a:t> los segmentos tendrán al menos las </a:t>
            </a:r>
            <a:r>
              <a:rPr lang="es-AR" dirty="0" err="1" smtClean="0"/>
              <a:t>siguentes</a:t>
            </a:r>
            <a:r>
              <a:rPr lang="es-AR" dirty="0" smtClean="0"/>
              <a:t> estricciones</a:t>
            </a:r>
            <a:br>
              <a:rPr lang="es-AR" dirty="0" smtClean="0"/>
            </a:b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tener una continuidad geográfica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contener una cantidad determinada de viviendas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inducir un recorrido</a:t>
            </a:r>
          </a:p>
          <a:p>
            <a:pPr marL="342900" indent="-342900">
              <a:buFont typeface="+mj-lt"/>
              <a:buAutoNum type="arabicPeriod"/>
            </a:pPr>
            <a:endParaRPr lang="es-AR" dirty="0"/>
          </a:p>
          <a:p>
            <a:pPr marL="342900" indent="-342900"/>
            <a:r>
              <a:rPr lang="es-AR" dirty="0" smtClean="0"/>
              <a:t>Al conjunto de segmentos que cubren un radio lo llamaremos </a:t>
            </a:r>
            <a:r>
              <a:rPr lang="es-AR" b="1" i="1" dirty="0"/>
              <a:t>segmentación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538791" y="3138483"/>
            <a:ext cx="3318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CONEXIÓN BASE DE DATOS</a:t>
            </a:r>
            <a:endParaRPr lang="es-AR" dirty="0"/>
          </a:p>
        </p:txBody>
      </p:sp>
      <p:pic>
        <p:nvPicPr>
          <p:cNvPr id="38914" name="Picture 2" descr="C:\Users\SebastiánNicolás\Desktop\censo2020\presentacion\estructura_B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31" y="566715"/>
            <a:ext cx="4643470" cy="59297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ebastiánNicolás\Desktop\censo2020\presentacion\SCRI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767" y="1209657"/>
            <a:ext cx="6315076" cy="5886450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4610097" y="56671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SCRIPT</a:t>
            </a:r>
            <a:endParaRPr lang="es-A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395651" y="495277"/>
            <a:ext cx="321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PANTALLA PRINCIPAL QGIS</a:t>
            </a:r>
            <a:endParaRPr lang="es-AR" dirty="0"/>
          </a:p>
        </p:txBody>
      </p:sp>
      <p:pic>
        <p:nvPicPr>
          <p:cNvPr id="39938" name="Picture 2" descr="C:\Users\SebastiánNicolás\Desktop\censo2020\presentacion\gener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44" y="1281095"/>
            <a:ext cx="8534373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109899" y="709591"/>
            <a:ext cx="3903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PLANTILLAS DE SALIDA GRAFICA</a:t>
            </a:r>
            <a:endParaRPr lang="es-AR" dirty="0"/>
          </a:p>
        </p:txBody>
      </p:sp>
      <p:pic>
        <p:nvPicPr>
          <p:cNvPr id="40963" name="Picture 3" descr="C:\Users\SebastiánNicolás\Desktop\censo2020\presentacion\radios_plantilla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693" y="1423971"/>
            <a:ext cx="4162454" cy="4429155"/>
          </a:xfrm>
          <a:prstGeom prst="rect">
            <a:avLst/>
          </a:prstGeom>
          <a:noFill/>
        </p:spPr>
      </p:pic>
      <p:pic>
        <p:nvPicPr>
          <p:cNvPr id="40964" name="Picture 4" descr="C:\Users\SebastiánNicolás\Desktop\censo2020\presentacion\seg_plantilla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915" y="1495409"/>
            <a:ext cx="4181475" cy="443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38527" y="638153"/>
            <a:ext cx="3001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PROPIEDADES DE ATLAS</a:t>
            </a:r>
            <a:endParaRPr lang="es-AR" dirty="0"/>
          </a:p>
        </p:txBody>
      </p:sp>
      <p:pic>
        <p:nvPicPr>
          <p:cNvPr id="3074" name="Picture 2" descr="C:\Users\SebastiánNicolás\Desktop\Charlas\Dirección Metodología INDEC\Imágenes\3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63" y="1495409"/>
            <a:ext cx="7386629" cy="45682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324213" y="423839"/>
            <a:ext cx="3018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SALIDA GRAFICA RADIOS</a:t>
            </a:r>
            <a:endParaRPr lang="es-AR" dirty="0"/>
          </a:p>
        </p:txBody>
      </p:sp>
      <p:pic>
        <p:nvPicPr>
          <p:cNvPr id="2050" name="Picture 2" descr="C:\Users\SebastiánNicolás\Desktop\censo2020\salida_grafica_radios\radios\16-A3h-F04-R11-Humahuaca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263" y="1566847"/>
            <a:ext cx="6188013" cy="4375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52775" y="638153"/>
            <a:ext cx="36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SALIDA GRAFICA SEGMENTOS</a:t>
            </a:r>
            <a:endParaRPr lang="es-AR" dirty="0"/>
          </a:p>
        </p:txBody>
      </p:sp>
      <p:pic>
        <p:nvPicPr>
          <p:cNvPr id="1026" name="Picture 2" descr="C:\Users\SebastiánNicolás\Desktop\censo2020\salida_grafica_segmentos\segmentos\A4h-F04-R11-S11-Humahuac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577" y="1495409"/>
            <a:ext cx="6504455" cy="4598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181469" y="566715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Conclusión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38263" y="923905"/>
            <a:ext cx="678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Distintos tipos de localidades o aglomerados</a:t>
            </a:r>
            <a:endParaRPr lang="es-AR" b="1" dirty="0"/>
          </a:p>
        </p:txBody>
      </p:sp>
      <p:sp>
        <p:nvSpPr>
          <p:cNvPr id="3" name="2 Rectángulo"/>
          <p:cNvSpPr/>
          <p:nvPr/>
        </p:nvSpPr>
        <p:spPr>
          <a:xfrm>
            <a:off x="1109635" y="2209789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dada una cantidad deseada de viviendas por segmento pueden darse los siguientes casos 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pocas viviendas por manzana.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pocas viviendas por lado de manzana.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muchas viviendas por lado de manzana.</a:t>
            </a:r>
          </a:p>
          <a:p>
            <a:pPr marL="342900" indent="-342900"/>
            <a:r>
              <a:rPr lang="es-AR" dirty="0" smtClean="0"/>
              <a:t>Supongamos que se desean tener segmentos de 20 viviendas</a:t>
            </a:r>
          </a:p>
          <a:p>
            <a:pPr marL="342900" indent="-342900"/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81205" y="995343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caso 1. ejemplo: pocas viviendas por manzana</a:t>
            </a:r>
            <a:endParaRPr lang="es-AR" dirty="0"/>
          </a:p>
        </p:txBody>
      </p:sp>
      <p:pic>
        <p:nvPicPr>
          <p:cNvPr id="1026" name="Picture 2" descr="C:\Users\SebastiánNicolás\Desktop\Charlas\Dirección Metodología INDEC\Imágenes\4 manzanas con viviendas 20 10 5 5.png"/>
          <p:cNvPicPr>
            <a:picLocks noChangeAspect="1" noChangeArrowheads="1"/>
          </p:cNvPicPr>
          <p:nvPr/>
        </p:nvPicPr>
        <p:blipFill>
          <a:blip r:embed="rId2"/>
          <a:srcRect l="11390" r="28154"/>
          <a:stretch>
            <a:fillRect/>
          </a:stretch>
        </p:blipFill>
        <p:spPr bwMode="auto">
          <a:xfrm>
            <a:off x="2252643" y="1709723"/>
            <a:ext cx="4929222" cy="3927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95453" y="995343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hay casos donde se puede segmentar a </a:t>
            </a:r>
            <a:r>
              <a:rPr lang="es-AR" b="1" dirty="0"/>
              <a:t>manzana completa</a:t>
            </a:r>
            <a:endParaRPr lang="es-AR" dirty="0"/>
          </a:p>
        </p:txBody>
      </p:sp>
      <p:pic>
        <p:nvPicPr>
          <p:cNvPr id="2050" name="Picture 2" descr="C:\Users\SebastiánNicolás\Desktop\Charlas\Dirección Metodología INDEC\Imágenes\4 manzanas con viviendas 20 10 5 5 segmentadas.png"/>
          <p:cNvPicPr>
            <a:picLocks noChangeAspect="1" noChangeArrowheads="1"/>
          </p:cNvPicPr>
          <p:nvPr/>
        </p:nvPicPr>
        <p:blipFill>
          <a:blip r:embed="rId2"/>
          <a:srcRect l="10625" r="32499" b="7871"/>
          <a:stretch>
            <a:fillRect/>
          </a:stretch>
        </p:blipFill>
        <p:spPr bwMode="auto">
          <a:xfrm>
            <a:off x="1323949" y="1566847"/>
            <a:ext cx="6500858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597</Words>
  <Application>LibreOffice/6.0.7.3$Linux_X86_64 LibreOffice_project/00m0$Build-3</Application>
  <PresentationFormat>Personalizado</PresentationFormat>
  <Paragraphs>155</Paragraphs>
  <Slides>67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67</vt:i4>
      </vt:variant>
    </vt:vector>
  </HeadingPairs>
  <TitlesOfParts>
    <vt:vector size="70" baseType="lpstr">
      <vt:lpstr>Office Theme</vt:lpstr>
      <vt:lpstr>Office Theme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subject/>
  <dc:creator/>
  <dc:description/>
  <cp:lastModifiedBy>Veronica heredia</cp:lastModifiedBy>
  <cp:revision>30</cp:revision>
  <dcterms:created xsi:type="dcterms:W3CDTF">2020-06-05T01:11:30Z</dcterms:created>
  <dcterms:modified xsi:type="dcterms:W3CDTF">2020-06-25T19:23:24Z</dcterms:modified>
  <dc:language>es-AR</dc:language>
</cp:coreProperties>
</file>