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50" d="100"/>
          <a:sy n="50" d="100"/>
        </p:scale>
        <p:origin x="1212" y="3576"/>
      </p:cViewPr>
      <p:guideLst>
        <p:guide orient="horz" pos="22984"/>
        <p:guide orient="horz" pos="19424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7831.9994529999985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9188.4708059999921</c:v>
                </c:pt>
                <c:pt idx="40">
                  <c:v>9500.1474880000078</c:v>
                </c:pt>
                <c:pt idx="41">
                  <c:v>9836.0704679999999</c:v>
                </c:pt>
                <c:pt idx="42">
                  <c:v>10016.368629999988</c:v>
                </c:pt>
                <c:pt idx="43">
                  <c:v>10279.87126</c:v>
                </c:pt>
                <c:pt idx="44">
                  <c:v>10665.957619999985</c:v>
                </c:pt>
              </c:numCache>
            </c:numRef>
          </c:val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432.27649999999966</c:v>
                </c:pt>
                <c:pt idx="3">
                  <c:v>471.77339599999965</c:v>
                </c:pt>
                <c:pt idx="4">
                  <c:v>513.2692919999995</c:v>
                </c:pt>
                <c:pt idx="5">
                  <c:v>576.09000400000002</c:v>
                </c:pt>
                <c:pt idx="6">
                  <c:v>648.4005999999996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654.48210799999958</c:v>
                </c:pt>
                <c:pt idx="10">
                  <c:v>685.10159599999997</c:v>
                </c:pt>
                <c:pt idx="11">
                  <c:v>732.41028799999958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904.83810399999959</c:v>
                </c:pt>
                <c:pt idx="15">
                  <c:v>953.89601199999959</c:v>
                </c:pt>
                <c:pt idx="16">
                  <c:v>983.20880000000045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1145.4366920000009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1627.4048730000009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2249.728545999998</c:v>
                </c:pt>
                <c:pt idx="37">
                  <c:v>2628.2612582099405</c:v>
                </c:pt>
                <c:pt idx="38">
                  <c:v>2786.9538301820708</c:v>
                </c:pt>
                <c:pt idx="39">
                  <c:v>2894.0549715648867</c:v>
                </c:pt>
                <c:pt idx="40">
                  <c:v>3048.2750731726728</c:v>
                </c:pt>
                <c:pt idx="41">
                  <c:v>3227.2913864758962</c:v>
                </c:pt>
                <c:pt idx="42">
                  <c:v>3466.4784849999987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</c:ser>
        <c:marker val="1"/>
        <c:axId val="68232704"/>
        <c:axId val="68234240"/>
      </c:lineChart>
      <c:catAx>
        <c:axId val="682327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234240"/>
        <c:crosses val="autoZero"/>
        <c:auto val="1"/>
        <c:lblAlgn val="ctr"/>
        <c:lblOffset val="100"/>
        <c:tickLblSkip val="1"/>
        <c:tickMarkSkip val="2"/>
      </c:catAx>
      <c:valAx>
        <c:axId val="682342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23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0.0664</cdr:x>
      <cdr:y>0.832</cdr:y>
    </cdr:from>
    <cdr:to>
      <cdr:x>0.08632</cdr:x>
      <cdr:y>0.96243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52734" y="5589783"/>
          <a:ext cx="285750" cy="87630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63627" y="31037885"/>
            <a:ext cx="14785873" cy="413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15205431" y="31037884"/>
            <a:ext cx="14742113" cy="633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unintenionally.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non resident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neobiota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isn't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guidelines.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40943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5178498" y="37533416"/>
            <a:ext cx="14793500" cy="3970318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transfereed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Thus, 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Jan Schwalb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Andreas Schönberg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1612177"/>
            <a:ext cx="303005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Cudahy, B. J. (2006)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Containership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Revolution. Malcom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McLean's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1956 Innovation Goes Global. Transportation Research News 246.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5-9.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K. H.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Trade, War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Economy in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Princeton University Press, Princeton, NJ.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Geiter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Homma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Kinzelbach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(2002)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Bestandsaufnahme und Bewertung von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Deutschland.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Berlin.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P.E., Bacher,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Kenis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M., Klotz, S., Kuhn, I.,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Minchin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Olenin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Panov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Pergl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Pyßek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P., Roques, A., Sol,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Solarz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 &amp; Vila, M. (2008):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Grasping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403–414.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 E. (2009):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Trade,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trouble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	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 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10-18.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Group (ISSG) (2009)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Global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Database. &lt; http://www.iucngisd.org/gisd/species.php?sc=111 &gt; (Zugriff: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28.01.2019)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IUCN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(2000):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Guidelines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Alien Invasive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 International  Union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Nature, Gland,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Switzerland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Klingenstein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Kornacker, P.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M.m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Martens,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Schippmann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U. (2005):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Gebietsfremde Arten. Positionspapier des Bundesamtes für Naturschutz.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Bonn.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Kowarik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I. (2010)²: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Biologische Invasionen. Neophyten und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Mitteleuropa. Ulmer,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Stuttgart.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 (­­­2006):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The Box.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Container Made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Economy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Princeton/Oxford.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Lodge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 M., Williams,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H.J., Hayes, K.R., Leung, B.,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Reichard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Mack, R.N.,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Moyle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P.B., Smith,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Andow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D.A., Carlton, J.T.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McMichael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16,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2035–2054.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McCullough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D.G., Work, T.T.,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Cavey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Liebhold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A.M. &amp; Marshall, D.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Interceptions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nonindigenous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pests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crossings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 17-year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611–630.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McNeeley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A. (2006):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Euphytica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148,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Meyerson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L.A. &amp; Mooney, H.A.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Frontiers in Ecology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Environment, 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199–208.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 (2010):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Invasive Arten.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Göttingen.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Perrings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Dehnen-Schmutz, 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Touza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&amp; Williamson, M.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manage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Trends in Ecology &amp; Evolution, 20,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212–215.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M.T. &amp; Wu, 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Asian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longhorned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northeastern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Pest Control (November-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311-316.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Zenetos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Papathanassiou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E.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Globalisation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inmarine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European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Annual Review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43,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419–453.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Sutherland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W.J., Bailey, M.J., Bainbridge, I.P.,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Brereton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Dick, J.T.A.,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Drewitt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Dulvy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Dusic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N.R.,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Freckleton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R.P., Gaston, K.J.,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Gilder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P.M., Green, R.E.,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Heathwaite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A.L., Johnson, S.M., Macdonald, D.W., Mitchell, R., Osborn, D., Owen, R.P.,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Prior, S.V.,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Prosser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Pullin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A.S., Rose, 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Stott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Tew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Thomas, C.D., Thompson, D.B.A.,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Vickery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J.A., Walker,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Walmsley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Warrington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Watkinson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A.R., Williams, R.J.,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Woodroffe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Woodroof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facing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821–833.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 M. (2016):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Fischsoßen und die maritime Wirtschaft Roms. In: Archäologie in Deutschland 6/2016.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56-59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Office (GAO)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Chairman,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on Resources, House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Infestations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in Managing Future </a:t>
            </a:r>
            <a:r>
              <a:rPr lang="de-DE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Conference On Trade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Development –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Database.&lt;http://unctadstat.unctad.org/wds/ReportFolders/reportFolders.aspx?sCS_ChosenLang=en&gt;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Worldbank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World Bank Open Data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&lt;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https://databank.worldbank.org/data/home.aspx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8732495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7299" y="17980687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grpSp>
        <p:nvGrpSpPr>
          <p:cNvPr id="20" name="Gruppieren 19"/>
          <p:cNvGrpSpPr/>
          <p:nvPr/>
        </p:nvGrpSpPr>
        <p:grpSpPr>
          <a:xfrm>
            <a:off x="209420" y="31580757"/>
            <a:ext cx="14827380" cy="9980004"/>
            <a:chOff x="232681" y="31292059"/>
            <a:chExt cx="12277855" cy="9205307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292059"/>
              <a:ext cx="12277855" cy="9163364"/>
              <a:chOff x="232681" y="31292059"/>
              <a:chExt cx="12277855" cy="9163364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9"/>
                <a:ext cx="12277855" cy="9163364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799054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799053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978149" y="36381026"/>
              <a:ext cx="5011288" cy="411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978503" y="31914886"/>
              <a:ext cx="5188605" cy="4513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17, 21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381027"/>
              <a:ext cx="5011288" cy="411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914886"/>
              <a:ext cx="5011288" cy="417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224640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demonstrates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289936" y="21162971"/>
            <a:ext cx="14707545" cy="7258735"/>
            <a:chOff x="13538183" y="21847408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47408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76110" y="21993572"/>
              <a:ext cx="15585294" cy="7491535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62948645"/>
              </p:ext>
            </p:extLst>
          </p:nvPr>
        </p:nvGraphicFramePr>
        <p:xfrm>
          <a:off x="15396092" y="31122412"/>
          <a:ext cx="14348190" cy="593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256636" y="28586393"/>
            <a:ext cx="14732948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demonstrates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humankind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it's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1000" y="30976650"/>
            <a:ext cx="1464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  <p:sp>
        <p:nvSpPr>
          <p:cNvPr id="89" name="Textfeld 88"/>
          <p:cNvSpPr txBox="1"/>
          <p:nvPr/>
        </p:nvSpPr>
        <p:spPr>
          <a:xfrm>
            <a:off x="17812960" y="15842611"/>
            <a:ext cx="7524889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further information regarding to invasive species, their spread around the world and the impacts on nature &amp; ecosystems please scan the QR-Code with your smart phone.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274442" y="37014734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thors\Download\QR- Code zur Literatu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098500" y="15259050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1180</Words>
  <Application>Microsoft Office PowerPoint</Application>
  <PresentationFormat>Benutzerdefiniert</PresentationFormat>
  <Paragraphs>76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Thorsten Nather</cp:lastModifiedBy>
  <cp:revision>524</cp:revision>
  <cp:lastPrinted>2017-02-13T05:04:43Z</cp:lastPrinted>
  <dcterms:created xsi:type="dcterms:W3CDTF">2017-01-18T14:04:44Z</dcterms:created>
  <dcterms:modified xsi:type="dcterms:W3CDTF">2019-02-10T16:14:27Z</dcterms:modified>
</cp:coreProperties>
</file>