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4" d="100"/>
          <a:sy n="84" d="100"/>
        </p:scale>
        <p:origin x="-2142" y="-7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F32E-5BC1-4D76-A573-A1F822BD8926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71-8F1C-4998-97D1-8EADE900BB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2837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F32E-5BC1-4D76-A573-A1F822BD8926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71-8F1C-4998-97D1-8EADE900BB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3094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F32E-5BC1-4D76-A573-A1F822BD8926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71-8F1C-4998-97D1-8EADE900BB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4890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F32E-5BC1-4D76-A573-A1F822BD8926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71-8F1C-4998-97D1-8EADE900BB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07049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F32E-5BC1-4D76-A573-A1F822BD8926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71-8F1C-4998-97D1-8EADE900BB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796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F32E-5BC1-4D76-A573-A1F822BD8926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71-8F1C-4998-97D1-8EADE900BB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10243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F32E-5BC1-4D76-A573-A1F822BD8926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71-8F1C-4998-97D1-8EADE900BB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8600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F32E-5BC1-4D76-A573-A1F822BD8926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71-8F1C-4998-97D1-8EADE900BB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88440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F32E-5BC1-4D76-A573-A1F822BD8926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71-8F1C-4998-97D1-8EADE900BB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6257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F32E-5BC1-4D76-A573-A1F822BD8926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71-8F1C-4998-97D1-8EADE900BB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92138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F32E-5BC1-4D76-A573-A1F822BD8926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71-8F1C-4998-97D1-8EADE900BB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4237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DF32E-5BC1-4D76-A573-A1F822BD8926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A4D71-8F1C-4998-97D1-8EADE900BB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9342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02" y="176212"/>
            <a:ext cx="9483584" cy="650557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301578" y="395415"/>
            <a:ext cx="7101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u="sng" dirty="0" smtClean="0"/>
              <a:t>Ein typisches Maisfeld</a:t>
            </a:r>
          </a:p>
          <a:p>
            <a:pPr algn="ctr"/>
            <a:endParaRPr lang="de-DE" sz="4000" dirty="0"/>
          </a:p>
          <a:p>
            <a:pPr algn="ctr"/>
            <a:r>
              <a:rPr lang="de-DE" sz="4000" dirty="0" smtClean="0"/>
              <a:t>Bitte aufklappen</a:t>
            </a:r>
            <a:endParaRPr lang="de-DE" sz="4000" dirty="0"/>
          </a:p>
        </p:txBody>
      </p:sp>
    </p:spTree>
    <p:extLst>
      <p:ext uri="{BB962C8B-B14F-4D97-AF65-F5344CB8AC3E}">
        <p14:creationId xmlns="" xmlns:p14="http://schemas.microsoft.com/office/powerpoint/2010/main" val="390491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654"/>
            <a:ext cx="9906000" cy="5276392"/>
          </a:xfrm>
          <a:prstGeom prst="rect">
            <a:avLst/>
          </a:prstGeom>
        </p:spPr>
      </p:pic>
      <p:sp>
        <p:nvSpPr>
          <p:cNvPr id="11" name="Nach unten gekrümmter Pfeil 10"/>
          <p:cNvSpPr/>
          <p:nvPr/>
        </p:nvSpPr>
        <p:spPr>
          <a:xfrm flipV="1">
            <a:off x="1040128" y="3197148"/>
            <a:ext cx="7623809" cy="1466292"/>
          </a:xfrm>
          <a:prstGeom prst="curvedDownArrow">
            <a:avLst/>
          </a:prstGeom>
          <a:solidFill>
            <a:srgbClr val="FF0000"/>
          </a:solidFill>
          <a:ln w="15875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545" y="3429000"/>
            <a:ext cx="2476977" cy="17104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2637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202724" y="140043"/>
            <a:ext cx="7101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/>
              <a:t>Invasion der Beifuß-</a:t>
            </a:r>
            <a:r>
              <a:rPr lang="de-DE" sz="4000" dirty="0" err="1" smtClean="0"/>
              <a:t>Ambrosie</a:t>
            </a:r>
            <a:endParaRPr lang="de-DE" sz="4000" dirty="0"/>
          </a:p>
        </p:txBody>
      </p:sp>
      <p:sp>
        <p:nvSpPr>
          <p:cNvPr id="2" name="Textfeld 1"/>
          <p:cNvSpPr txBox="1"/>
          <p:nvPr/>
        </p:nvSpPr>
        <p:spPr>
          <a:xfrm>
            <a:off x="440267" y="1489748"/>
            <a:ext cx="901827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Erster Nachweis in Deutschland 1863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Einschleppung vor allem durch Saatgut aus den USA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Wandel zu intensiven Anbaumethoden begünstigte Ausbreitung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Von der Pflanzenschutzorganisation für Europa und den Mittelmeerraum (EPPO) im Jahr 2004 als invasive Art eingestuft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Verbreitung durch Vögel, unbeabsichtigt durch Ausgabe kontaminierten Vogelfutters, durch anhaften an Baumaschinen, Transport durch Wirbelschleppen an Verkehrswegen, Gartenabfälle und Erdaushub</a:t>
            </a:r>
            <a:endParaRPr lang="de-DE" sz="2400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="" xmlns:p14="http://schemas.microsoft.com/office/powerpoint/2010/main" val="247104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6" y="141915"/>
            <a:ext cx="9585838" cy="65807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1271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202724" y="140043"/>
            <a:ext cx="7101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Auswirkung auf Landwirtschaft und Naturschutz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96712" y="2173855"/>
            <a:ext cx="90982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Lässt sich auf Agrarflächen nieder und konkurriert als Unkraut mit Feldfrüchten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Kann zu teilweise starken Ertragseinbußen führen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Konkurriert am stärksten mit Beständen von Bohnen und Weizen – Verluste bis zu 80% des Ertrages wurden beobachtet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Am stärksten betroffen ist jedoch Weide- und Grasland</a:t>
            </a:r>
            <a:endParaRPr lang="de-DE" sz="2400" dirty="0"/>
          </a:p>
          <a:p>
            <a:endParaRPr lang="de-DE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28627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7" y="1245108"/>
            <a:ext cx="4367784" cy="436778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38" y="542522"/>
            <a:ext cx="4791744" cy="57729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245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202724" y="140043"/>
            <a:ext cx="7101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Gesundheitliche Aspekte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48355" y="1491166"/>
            <a:ext cx="9486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Blütezeit zwischen Juli und Oktober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Jede Pflanze produziert Millionen von Pollen - Einstufung als hoch allergen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Erstmalige Beschreibung allergischer Auswirkungen 1875 in den USA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Hauptursache für allergische Reaktionen zwischen 8,5% - 60% aller allergischen Erkrankungen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Symptome wie Fließschnupfen (Rhinitis) und Bindehautentzündung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Konjunktivitis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Bereitet Hautreizungen bei Kontakt (Kontaktdermatitis)</a:t>
            </a:r>
          </a:p>
        </p:txBody>
      </p:sp>
    </p:spTree>
    <p:extLst>
      <p:ext uri="{BB962C8B-B14F-4D97-AF65-F5344CB8AC3E}">
        <p14:creationId xmlns="" xmlns:p14="http://schemas.microsoft.com/office/powerpoint/2010/main" val="360102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621" y="3451860"/>
            <a:ext cx="5529055" cy="310896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54330"/>
            <a:ext cx="6858000" cy="2743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2734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74320" y="140043"/>
            <a:ext cx="930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Maßnahmen</a:t>
            </a:r>
            <a:r>
              <a:rPr lang="de-DE" sz="4000" smtClean="0">
                <a:latin typeface="Arial" panose="020B0604020202020204" pitchFamily="34" charset="0"/>
                <a:cs typeface="Arial" panose="020B0604020202020204" pitchFamily="34" charset="0"/>
              </a:rPr>
              <a:t>, Prävention &amp; 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Bekämpfung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69334" y="1824726"/>
            <a:ext cx="990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Verbreitungswege kappen – vor allem in Bezug auf kontaminiertes Saatgut und Vogelfutter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Kontrolle – in Bezug der Bestände als auch im Einsatz befindlicher Gerätschaften und jeglicher Bodeneingriffe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Einsatz von Herbiziden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Mechanische Eindämmung – Mahd bei großen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Beständen (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Vegetationsmanagment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Einsatz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von Herbiziden wie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Glyphosat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(außerhalb land- und forstwirtschaftlicher Flächen genehmigungspflichtig)</a:t>
            </a:r>
          </a:p>
        </p:txBody>
      </p:sp>
    </p:spTree>
    <p:extLst>
      <p:ext uri="{BB962C8B-B14F-4D97-AF65-F5344CB8AC3E}">
        <p14:creationId xmlns="" xmlns:p14="http://schemas.microsoft.com/office/powerpoint/2010/main" val="38701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233</Words>
  <Application>Microsoft Office PowerPoint</Application>
  <PresentationFormat>A4-Papier (210x297 mm)</PresentationFormat>
  <Paragraphs>27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 Theme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</vt:vector>
  </TitlesOfParts>
  <Company>Philipps-Universität Marburg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Schönberg</dc:creator>
  <cp:lastModifiedBy>Thorsten Nather</cp:lastModifiedBy>
  <cp:revision>27</cp:revision>
  <dcterms:created xsi:type="dcterms:W3CDTF">2019-01-31T12:29:07Z</dcterms:created>
  <dcterms:modified xsi:type="dcterms:W3CDTF">2019-02-10T07:50:17Z</dcterms:modified>
</cp:coreProperties>
</file>