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134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showGuides="1">
      <p:cViewPr varScale="1">
        <p:scale>
          <a:sx n="25" d="100"/>
          <a:sy n="25" d="100"/>
        </p:scale>
        <p:origin x="618" y="90"/>
      </p:cViewPr>
      <p:guideLst>
        <p:guide orient="horz" pos="9536"/>
        <p:guide pos="134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smtClean="0"/>
              <a:t>Titelmasterformat durch Klicken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43467CE9-383A-4C9E-83ED-F3CE68299504}" type="datetimeFigureOut">
              <a:rPr lang="de-DE" smtClean="0"/>
              <a:t>28.01.2019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383668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3467CE9-383A-4C9E-83ED-F3CE68299504}" type="datetimeFigureOut">
              <a:rPr lang="de-DE" smtClean="0"/>
              <a:t>28.01.2019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263222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3467CE9-383A-4C9E-83ED-F3CE68299504}" type="datetimeFigureOut">
              <a:rPr lang="de-DE" smtClean="0"/>
              <a:t>28.01.2019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346996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43467CE9-383A-4C9E-83ED-F3CE68299504}" type="datetimeFigureOut">
              <a:rPr lang="de-DE" smtClean="0"/>
              <a:t>28.01.2019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172201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3467CE9-383A-4C9E-83ED-F3CE68299504}" type="datetimeFigureOut">
              <a:rPr lang="de-DE" smtClean="0"/>
              <a:t>28.01.2019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380207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43467CE9-383A-4C9E-83ED-F3CE68299504}" type="datetimeFigureOut">
              <a:rPr lang="de-DE" smtClean="0"/>
              <a:t>28.01.2019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376189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Textmasterformat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Textmasterformat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43467CE9-383A-4C9E-83ED-F3CE68299504}" type="datetimeFigureOut">
              <a:rPr lang="de-DE" smtClean="0"/>
              <a:t>28.01.2019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207896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43467CE9-383A-4C9E-83ED-F3CE68299504}" type="datetimeFigureOut">
              <a:rPr lang="de-DE" smtClean="0"/>
              <a:t>28.01.2019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29984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67CE9-383A-4C9E-83ED-F3CE68299504}" type="datetimeFigureOut">
              <a:rPr lang="de-DE" smtClean="0"/>
              <a:t>28.01.2019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78466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Titelmasterformat durch Klicken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Textmasterformat bearbeiten</a:t>
            </a:r>
          </a:p>
        </p:txBody>
      </p:sp>
      <p:sp>
        <p:nvSpPr>
          <p:cNvPr id="5" name="Date Placeholder 4"/>
          <p:cNvSpPr>
            <a:spLocks noGrp="1"/>
          </p:cNvSpPr>
          <p:nvPr>
            <p:ph type="dt" sz="half" idx="10"/>
          </p:nvPr>
        </p:nvSpPr>
        <p:spPr/>
        <p:txBody>
          <a:bodyPr/>
          <a:lstStyle/>
          <a:p>
            <a:fld id="{43467CE9-383A-4C9E-83ED-F3CE68299504}" type="datetimeFigureOut">
              <a:rPr lang="de-DE" smtClean="0"/>
              <a:t>28.01.2019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249601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Textmasterformat bearbeiten</a:t>
            </a:r>
          </a:p>
        </p:txBody>
      </p:sp>
      <p:sp>
        <p:nvSpPr>
          <p:cNvPr id="5" name="Date Placeholder 4"/>
          <p:cNvSpPr>
            <a:spLocks noGrp="1"/>
          </p:cNvSpPr>
          <p:nvPr>
            <p:ph type="dt" sz="half" idx="10"/>
          </p:nvPr>
        </p:nvSpPr>
        <p:spPr/>
        <p:txBody>
          <a:bodyPr/>
          <a:lstStyle/>
          <a:p>
            <a:fld id="{43467CE9-383A-4C9E-83ED-F3CE68299504}" type="datetimeFigureOut">
              <a:rPr lang="de-DE" smtClean="0"/>
              <a:t>28.01.2019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9B56D1-9A09-441F-BF92-848F428D9FF4}" type="slidenum">
              <a:rPr lang="de-DE" smtClean="0"/>
              <a:t>‹Nr.›</a:t>
            </a:fld>
            <a:endParaRPr lang="de-DE"/>
          </a:p>
        </p:txBody>
      </p:sp>
    </p:spTree>
    <p:extLst>
      <p:ext uri="{BB962C8B-B14F-4D97-AF65-F5344CB8AC3E}">
        <p14:creationId xmlns:p14="http://schemas.microsoft.com/office/powerpoint/2010/main" val="194938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43467CE9-383A-4C9E-83ED-F3CE68299504}" type="datetimeFigureOut">
              <a:rPr lang="de-DE" smtClean="0"/>
              <a:t>28.01.2019</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E19B56D1-9A09-441F-BF92-848F428D9FF4}" type="slidenum">
              <a:rPr lang="de-DE" smtClean="0"/>
              <a:t>‹Nr.›</a:t>
            </a:fld>
            <a:endParaRPr lang="de-DE"/>
          </a:p>
        </p:txBody>
      </p:sp>
    </p:spTree>
    <p:extLst>
      <p:ext uri="{BB962C8B-B14F-4D97-AF65-F5344CB8AC3E}">
        <p14:creationId xmlns:p14="http://schemas.microsoft.com/office/powerpoint/2010/main" val="261560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hteck 26"/>
          <p:cNvSpPr/>
          <p:nvPr/>
        </p:nvSpPr>
        <p:spPr>
          <a:xfrm>
            <a:off x="-1" y="28689300"/>
            <a:ext cx="42803763" cy="1585913"/>
          </a:xfrm>
          <a:prstGeom prst="rect">
            <a:avLst/>
          </a:prstGeom>
          <a:solidFill>
            <a:srgbClr val="4882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p:cNvSpPr txBox="1"/>
          <p:nvPr/>
        </p:nvSpPr>
        <p:spPr>
          <a:xfrm>
            <a:off x="1" y="2"/>
            <a:ext cx="42803762" cy="1722692"/>
          </a:xfrm>
          <a:prstGeom prst="rect">
            <a:avLst/>
          </a:prstGeom>
          <a:solidFill>
            <a:srgbClr val="4882C1"/>
          </a:solidFill>
        </p:spPr>
        <p:txBody>
          <a:bodyPr wrap="square" rtlCol="0">
            <a:spAutoFit/>
          </a:bodyPr>
          <a:lstStyle/>
          <a:p>
            <a:endParaRPr lang="de-DE"/>
          </a:p>
        </p:txBody>
      </p:sp>
      <p:sp>
        <p:nvSpPr>
          <p:cNvPr id="13" name="Textfeld 12"/>
          <p:cNvSpPr txBox="1"/>
          <p:nvPr/>
        </p:nvSpPr>
        <p:spPr>
          <a:xfrm>
            <a:off x="8018391" y="-86330"/>
            <a:ext cx="26766981" cy="1569660"/>
          </a:xfrm>
          <a:prstGeom prst="rect">
            <a:avLst/>
          </a:prstGeom>
          <a:noFill/>
        </p:spPr>
        <p:txBody>
          <a:bodyPr wrap="square" rtlCol="0">
            <a:spAutoFit/>
          </a:bodyPr>
          <a:lstStyle/>
          <a:p>
            <a:pPr algn="ctr"/>
            <a:r>
              <a:rPr lang="de-DE" sz="9600" b="1" dirty="0" smtClean="0">
                <a:latin typeface="Arial" panose="020B0604020202020204" pitchFamily="34" charset="0"/>
                <a:cs typeface="Arial" panose="020B0604020202020204" pitchFamily="34" charset="0"/>
              </a:rPr>
              <a:t>Die Beifuß-</a:t>
            </a:r>
            <a:r>
              <a:rPr lang="de-DE" sz="9600" b="1" dirty="0" err="1" smtClean="0">
                <a:latin typeface="Arial" panose="020B0604020202020204" pitchFamily="34" charset="0"/>
                <a:cs typeface="Arial" panose="020B0604020202020204" pitchFamily="34" charset="0"/>
              </a:rPr>
              <a:t>Ambrosie</a:t>
            </a:r>
            <a:r>
              <a:rPr lang="de-DE" sz="9600" b="1" dirty="0" smtClean="0">
                <a:latin typeface="Arial" panose="020B0604020202020204" pitchFamily="34" charset="0"/>
                <a:cs typeface="Arial" panose="020B0604020202020204" pitchFamily="34" charset="0"/>
              </a:rPr>
              <a:t> </a:t>
            </a:r>
            <a:r>
              <a:rPr lang="de-DE" sz="9600" i="1" dirty="0" smtClean="0">
                <a:latin typeface="Arial" panose="020B0604020202020204" pitchFamily="34" charset="0"/>
                <a:cs typeface="Arial" panose="020B0604020202020204" pitchFamily="34" charset="0"/>
              </a:rPr>
              <a:t>(Ambrosia </a:t>
            </a:r>
            <a:r>
              <a:rPr lang="de-DE" sz="9600" i="1" dirty="0" err="1" smtClean="0">
                <a:latin typeface="Arial" panose="020B0604020202020204" pitchFamily="34" charset="0"/>
                <a:cs typeface="Arial" panose="020B0604020202020204" pitchFamily="34" charset="0"/>
              </a:rPr>
              <a:t>artemisiifolia</a:t>
            </a:r>
            <a:r>
              <a:rPr lang="de-DE" sz="9600" i="1" dirty="0" smtClean="0">
                <a:latin typeface="Arial" panose="020B0604020202020204" pitchFamily="34" charset="0"/>
                <a:cs typeface="Arial" panose="020B0604020202020204" pitchFamily="34" charset="0"/>
              </a:rPr>
              <a:t>)</a:t>
            </a:r>
            <a:endParaRPr lang="de-DE" sz="9600" i="1" dirty="0">
              <a:latin typeface="Arial" panose="020B0604020202020204" pitchFamily="34" charset="0"/>
              <a:cs typeface="Arial" panose="020B0604020202020204" pitchFamily="34" charset="0"/>
            </a:endParaRPr>
          </a:p>
        </p:txBody>
      </p:sp>
      <p:sp>
        <p:nvSpPr>
          <p:cNvPr id="6" name="Textfeld 5"/>
          <p:cNvSpPr txBox="1"/>
          <p:nvPr/>
        </p:nvSpPr>
        <p:spPr>
          <a:xfrm>
            <a:off x="765463" y="2608857"/>
            <a:ext cx="18398837" cy="2677656"/>
          </a:xfrm>
          <a:prstGeom prst="rect">
            <a:avLst/>
          </a:prstGeom>
          <a:noFill/>
        </p:spPr>
        <p:txBody>
          <a:bodyPr wrap="square" rtlCol="0">
            <a:spAutoFit/>
          </a:bodyPr>
          <a:lstStyle/>
          <a:p>
            <a:r>
              <a:rPr lang="de-DE" sz="2800" dirty="0" smtClean="0">
                <a:latin typeface="Arial" panose="020B0604020202020204" pitchFamily="34" charset="0"/>
                <a:cs typeface="Arial" panose="020B0604020202020204" pitchFamily="34" charset="0"/>
              </a:rPr>
              <a:t>Die Beifuß-</a:t>
            </a:r>
            <a:r>
              <a:rPr lang="de-DE" sz="2800" dirty="0" err="1" smtClean="0">
                <a:latin typeface="Arial" panose="020B0604020202020204" pitchFamily="34" charset="0"/>
                <a:cs typeface="Arial" panose="020B0604020202020204" pitchFamily="34" charset="0"/>
              </a:rPr>
              <a:t>Ambrosie</a:t>
            </a:r>
            <a:r>
              <a:rPr lang="de-DE" sz="2800" dirty="0" smtClean="0">
                <a:latin typeface="Arial" panose="020B0604020202020204" pitchFamily="34" charset="0"/>
                <a:cs typeface="Arial" panose="020B0604020202020204" pitchFamily="34" charset="0"/>
              </a:rPr>
              <a:t> </a:t>
            </a:r>
            <a:r>
              <a:rPr lang="de-DE" sz="2800" dirty="0">
                <a:latin typeface="Arial" panose="020B0604020202020204" pitchFamily="34" charset="0"/>
                <a:cs typeface="Arial" panose="020B0604020202020204" pitchFamily="34" charset="0"/>
              </a:rPr>
              <a:t>ist eine schädliche, invasive Art, welche eine wichtige Rolle in der </a:t>
            </a:r>
            <a:r>
              <a:rPr lang="de-DE" sz="2800" dirty="0" smtClean="0">
                <a:latin typeface="Arial" panose="020B0604020202020204" pitchFamily="34" charset="0"/>
                <a:cs typeface="Arial" panose="020B0604020202020204" pitchFamily="34" charset="0"/>
              </a:rPr>
              <a:t>Landwirtschaft, in Naturschutz </a:t>
            </a:r>
            <a:r>
              <a:rPr lang="de-DE" sz="2800" dirty="0">
                <a:latin typeface="Arial" panose="020B0604020202020204" pitchFamily="34" charset="0"/>
                <a:cs typeface="Arial" panose="020B0604020202020204" pitchFamily="34" charset="0"/>
              </a:rPr>
              <a:t>und als Quelle von Pollen darstellt</a:t>
            </a:r>
            <a:r>
              <a:rPr lang="de-DE" sz="2800" dirty="0" smtClean="0">
                <a:latin typeface="Arial" panose="020B0604020202020204" pitchFamily="34" charset="0"/>
                <a:cs typeface="Arial" panose="020B0604020202020204" pitchFamily="34" charset="0"/>
              </a:rPr>
              <a:t>. Auch stellt sie in ihrer Heimat Nordamerika, sowie in allen später etablierten Ländern und Kontinenten ein Gefahr für die Gesundheit der Umwelt dar. In </a:t>
            </a:r>
            <a:r>
              <a:rPr lang="de-DE" sz="2800" dirty="0">
                <a:latin typeface="Arial" panose="020B0604020202020204" pitchFamily="34" charset="0"/>
                <a:cs typeface="Arial" panose="020B0604020202020204" pitchFamily="34" charset="0"/>
              </a:rPr>
              <a:t>Europa, wo die Pflanze heimisch wurde, wurde Maßnahmen ergriffen, um negative Auswirkungen zu erkennen und einzudämmen. Dies geschieht mit Fokus auf mögliche Änderung der  Reichweite, Änderungen der Blüten Phänologie und Zunahme der Pollenbelastung sowie </a:t>
            </a:r>
            <a:r>
              <a:rPr lang="de-DE" sz="2800" dirty="0" err="1">
                <a:latin typeface="Arial" panose="020B0604020202020204" pitchFamily="34" charset="0"/>
                <a:cs typeface="Arial" panose="020B0604020202020204" pitchFamily="34" charset="0"/>
              </a:rPr>
              <a:t>allergenem</a:t>
            </a:r>
            <a:r>
              <a:rPr lang="de-DE" sz="2800" dirty="0">
                <a:latin typeface="Arial" panose="020B0604020202020204" pitchFamily="34" charset="0"/>
                <a:cs typeface="Arial" panose="020B0604020202020204" pitchFamily="34" charset="0"/>
              </a:rPr>
              <a:t> Potential in Zusammenhang mit einer Änderung des Klimas.</a:t>
            </a:r>
            <a:endParaRPr lang="de-DE" sz="2800" dirty="0" smtClean="0">
              <a:latin typeface="Arial" panose="020B0604020202020204" pitchFamily="34" charset="0"/>
              <a:cs typeface="Arial" panose="020B0604020202020204" pitchFamily="34" charset="0"/>
            </a:endParaRPr>
          </a:p>
        </p:txBody>
      </p:sp>
      <p:sp>
        <p:nvSpPr>
          <p:cNvPr id="14" name="Textfeld 13"/>
          <p:cNvSpPr txBox="1"/>
          <p:nvPr/>
        </p:nvSpPr>
        <p:spPr>
          <a:xfrm>
            <a:off x="20034944" y="2578295"/>
            <a:ext cx="22768818" cy="9571851"/>
          </a:xfrm>
          <a:prstGeom prst="rect">
            <a:avLst/>
          </a:prstGeom>
          <a:noFill/>
        </p:spPr>
        <p:txBody>
          <a:bodyPr wrap="square" rtlCol="0">
            <a:spAutoFit/>
          </a:bodyPr>
          <a:lstStyle/>
          <a:p>
            <a:r>
              <a:rPr lang="de-DE" sz="2800" dirty="0" smtClean="0">
                <a:latin typeface="Arial" panose="020B0604020202020204" pitchFamily="34" charset="0"/>
                <a:cs typeface="Arial" panose="020B0604020202020204" pitchFamily="34" charset="0"/>
              </a:rPr>
              <a:t>Beschreibung</a:t>
            </a:r>
          </a:p>
          <a:p>
            <a:pPr marL="457200" indent="-457200">
              <a:buFont typeface="Arial" panose="020B0604020202020204" pitchFamily="34" charset="0"/>
              <a:buChar char="•"/>
            </a:pPr>
            <a:r>
              <a:rPr lang="de-DE" sz="2800" dirty="0" err="1">
                <a:latin typeface="Arial" panose="020B0604020202020204" pitchFamily="34" charset="0"/>
                <a:cs typeface="Arial" panose="020B0604020202020204" pitchFamily="34" charset="0"/>
              </a:rPr>
              <a:t>Famile</a:t>
            </a:r>
            <a:r>
              <a:rPr lang="de-DE" sz="2800" dirty="0">
                <a:latin typeface="Arial" panose="020B0604020202020204" pitchFamily="34" charset="0"/>
                <a:cs typeface="Arial" panose="020B0604020202020204" pitchFamily="34" charset="0"/>
              </a:rPr>
              <a:t> der </a:t>
            </a:r>
            <a:r>
              <a:rPr lang="de-DE" sz="2800" dirty="0" err="1">
                <a:latin typeface="Arial" panose="020B0604020202020204" pitchFamily="34" charset="0"/>
                <a:cs typeface="Arial" panose="020B0604020202020204" pitchFamily="34" charset="0"/>
              </a:rPr>
              <a:t>Asteraceae</a:t>
            </a:r>
            <a:endParaRPr lang="de-DE"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Erstmals beschrieben von Linnaeus im 18. Jh.</a:t>
            </a: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Alternative </a:t>
            </a:r>
            <a:r>
              <a:rPr lang="de-DE" sz="2800" dirty="0" err="1">
                <a:latin typeface="Arial" panose="020B0604020202020204" pitchFamily="34" charset="0"/>
                <a:cs typeface="Arial" panose="020B0604020202020204" pitchFamily="34" charset="0"/>
              </a:rPr>
              <a:t>Bezeichnugnen</a:t>
            </a:r>
            <a:r>
              <a:rPr lang="de-DE" sz="2800" dirty="0">
                <a:latin typeface="Arial" panose="020B0604020202020204" pitchFamily="34" charset="0"/>
                <a:cs typeface="Arial" panose="020B0604020202020204" pitchFamily="34" charset="0"/>
              </a:rPr>
              <a:t>: Traubenkraut, Hohe </a:t>
            </a:r>
            <a:r>
              <a:rPr lang="de-DE" sz="2800" dirty="0" err="1">
                <a:latin typeface="Arial" panose="020B0604020202020204" pitchFamily="34" charset="0"/>
                <a:cs typeface="Arial" panose="020B0604020202020204" pitchFamily="34" charset="0"/>
              </a:rPr>
              <a:t>Ambrosie</a:t>
            </a:r>
            <a:r>
              <a:rPr lang="de-DE" sz="2800" dirty="0">
                <a:latin typeface="Arial" panose="020B0604020202020204" pitchFamily="34" charset="0"/>
                <a:cs typeface="Arial" panose="020B0604020202020204" pitchFamily="34" charset="0"/>
              </a:rPr>
              <a:t>; engl. </a:t>
            </a:r>
            <a:r>
              <a:rPr lang="de-DE" sz="2800" dirty="0" err="1">
                <a:latin typeface="Arial" panose="020B0604020202020204" pitchFamily="34" charset="0"/>
                <a:cs typeface="Arial" panose="020B0604020202020204" pitchFamily="34" charset="0"/>
              </a:rPr>
              <a:t>Ragweed</a:t>
            </a:r>
            <a:endParaRPr lang="de-DE"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Heimisch in Nordamerika</a:t>
            </a: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Heute verbreitet in Europa, Asien, Australien, Nordafrika</a:t>
            </a: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In Europa eingeführt durch Kleesamen, Kartoffeln und </a:t>
            </a:r>
            <a:r>
              <a:rPr lang="de-DE" sz="2800" dirty="0" smtClean="0">
                <a:latin typeface="Arial" panose="020B0604020202020204" pitchFamily="34" charset="0"/>
                <a:cs typeface="Arial" panose="020B0604020202020204" pitchFamily="34" charset="0"/>
              </a:rPr>
              <a:t>Mais</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Maximale </a:t>
            </a:r>
            <a:r>
              <a:rPr lang="de-DE" sz="2800" dirty="0" smtClean="0">
                <a:latin typeface="Arial" panose="020B0604020202020204" pitchFamily="34" charset="0"/>
                <a:cs typeface="Arial" panose="020B0604020202020204" pitchFamily="34" charset="0"/>
              </a:rPr>
              <a:t>Höhe: 150 – 250 cm (auf </a:t>
            </a:r>
            <a:r>
              <a:rPr lang="de-DE" sz="2800" dirty="0" err="1" smtClean="0">
                <a:latin typeface="Arial" panose="020B0604020202020204" pitchFamily="34" charset="0"/>
                <a:cs typeface="Arial" panose="020B0604020202020204" pitchFamily="34" charset="0"/>
              </a:rPr>
              <a:t>nähsrtoffarmen</a:t>
            </a:r>
            <a:r>
              <a:rPr lang="de-DE" sz="2800" dirty="0" smtClean="0">
                <a:latin typeface="Arial" panose="020B0604020202020204" pitchFamily="34" charset="0"/>
                <a:cs typeface="Arial" panose="020B0604020202020204" pitchFamily="34" charset="0"/>
              </a:rPr>
              <a:t>, flachgründigen Böden oder nach Mahd auch niedriger)</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Buschiger, </a:t>
            </a:r>
            <a:r>
              <a:rPr lang="de-DE" sz="2800" dirty="0" err="1" smtClean="0">
                <a:latin typeface="Arial" panose="020B0604020202020204" pitchFamily="34" charset="0"/>
                <a:cs typeface="Arial" panose="020B0604020202020204" pitchFamily="34" charset="0"/>
              </a:rPr>
              <a:t>gezweigter</a:t>
            </a:r>
            <a:r>
              <a:rPr lang="de-DE" sz="2800" dirty="0" smtClean="0">
                <a:latin typeface="Arial" panose="020B0604020202020204" pitchFamily="34" charset="0"/>
                <a:cs typeface="Arial" panose="020B0604020202020204" pitchFamily="34" charset="0"/>
              </a:rPr>
              <a:t>, oder </a:t>
            </a:r>
            <a:r>
              <a:rPr lang="de-DE" sz="2800" dirty="0" err="1" smtClean="0">
                <a:latin typeface="Arial" panose="020B0604020202020204" pitchFamily="34" charset="0"/>
                <a:cs typeface="Arial" panose="020B0604020202020204" pitchFamily="34" charset="0"/>
              </a:rPr>
              <a:t>ungezweigter</a:t>
            </a:r>
            <a:r>
              <a:rPr lang="de-DE" sz="2800" dirty="0" smtClean="0">
                <a:latin typeface="Arial" panose="020B0604020202020204" pitchFamily="34" charset="0"/>
                <a:cs typeface="Arial" panose="020B0604020202020204" pitchFamily="34" charset="0"/>
              </a:rPr>
              <a:t> </a:t>
            </a:r>
            <a:r>
              <a:rPr lang="de-DE" sz="2800" dirty="0" err="1" smtClean="0">
                <a:latin typeface="Arial" panose="020B0604020202020204" pitchFamily="34" charset="0"/>
                <a:cs typeface="Arial" panose="020B0604020202020204" pitchFamily="34" charset="0"/>
              </a:rPr>
              <a:t>Stengel</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anliegend</a:t>
            </a:r>
            <a:r>
              <a:rPr lang="de-DE" sz="2800" dirty="0" smtClean="0">
                <a:latin typeface="Arial" panose="020B0604020202020204" pitchFamily="34" charset="0"/>
                <a:cs typeface="Arial" panose="020B0604020202020204" pitchFamily="34" charset="0"/>
              </a:rPr>
              <a:t> </a:t>
            </a:r>
            <a:r>
              <a:rPr lang="de-DE" sz="2800" dirty="0" smtClean="0">
                <a:latin typeface="Arial" panose="020B0604020202020204" pitchFamily="34" charset="0"/>
                <a:cs typeface="Arial" panose="020B0604020202020204" pitchFamily="34" charset="0"/>
              </a:rPr>
              <a:t>behaarte</a:t>
            </a:r>
            <a:r>
              <a:rPr lang="de-DE" sz="2800" dirty="0" smtClean="0">
                <a:latin typeface="Arial" panose="020B0604020202020204" pitchFamily="34" charset="0"/>
                <a:cs typeface="Arial" panose="020B0604020202020204" pitchFamily="34" charset="0"/>
              </a:rPr>
              <a:t> </a:t>
            </a:r>
            <a:r>
              <a:rPr lang="de-DE" sz="2800" dirty="0" smtClean="0">
                <a:latin typeface="Arial" panose="020B0604020202020204" pitchFamily="34" charset="0"/>
                <a:cs typeface="Arial" panose="020B0604020202020204" pitchFamily="34" charset="0"/>
              </a:rPr>
              <a:t>Blätter mit weißen </a:t>
            </a:r>
            <a:r>
              <a:rPr lang="de-DE" sz="2800" dirty="0" smtClean="0">
                <a:latin typeface="Arial" panose="020B0604020202020204" pitchFamily="34" charset="0"/>
                <a:cs typeface="Arial" panose="020B0604020202020204" pitchFamily="34" charset="0"/>
              </a:rPr>
              <a:t>Nerven, normalerweise fiederschnittig</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Pfahlwurzel</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Blüten in </a:t>
            </a:r>
            <a:r>
              <a:rPr lang="de-DE" sz="2800" dirty="0" smtClean="0">
                <a:latin typeface="Arial" panose="020B0604020202020204" pitchFamily="34" charset="0"/>
                <a:cs typeface="Arial" panose="020B0604020202020204" pitchFamily="34" charset="0"/>
              </a:rPr>
              <a:t>traubenartigen als Köpfchen zusammengefasst, getrennt auf einer Pflanze</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Männliche Blüte: in </a:t>
            </a:r>
            <a:r>
              <a:rPr lang="de-DE" sz="2800" dirty="0" smtClean="0">
                <a:latin typeface="Arial" panose="020B0604020202020204" pitchFamily="34" charset="0"/>
                <a:cs typeface="Arial" panose="020B0604020202020204" pitchFamily="34" charset="0"/>
              </a:rPr>
              <a:t>dichten blattlosen Trauben, </a:t>
            </a:r>
            <a:r>
              <a:rPr lang="de-DE" sz="2800" dirty="0" smtClean="0">
                <a:latin typeface="Arial" panose="020B0604020202020204" pitchFamily="34" charset="0"/>
                <a:cs typeface="Arial" panose="020B0604020202020204" pitchFamily="34" charset="0"/>
              </a:rPr>
              <a:t>an der Spitze des </a:t>
            </a:r>
            <a:r>
              <a:rPr lang="de-DE" sz="2800" dirty="0" err="1" smtClean="0">
                <a:latin typeface="Arial" panose="020B0604020202020204" pitchFamily="34" charset="0"/>
                <a:cs typeface="Arial" panose="020B0604020202020204" pitchFamily="34" charset="0"/>
              </a:rPr>
              <a:t>Stengels</a:t>
            </a:r>
            <a:r>
              <a:rPr lang="de-DE" sz="2800" dirty="0" smtClean="0">
                <a:latin typeface="Arial" panose="020B0604020202020204" pitchFamily="34" charset="0"/>
                <a:cs typeface="Arial" panose="020B0604020202020204" pitchFamily="34" charset="0"/>
              </a:rPr>
              <a:t> (</a:t>
            </a:r>
            <a:r>
              <a:rPr lang="de-DE" sz="2800" dirty="0" err="1" smtClean="0">
                <a:latin typeface="Arial" panose="020B0604020202020204" pitchFamily="34" charset="0"/>
                <a:cs typeface="Arial" panose="020B0604020202020204" pitchFamily="34" charset="0"/>
              </a:rPr>
              <a:t>Raceme</a:t>
            </a:r>
            <a:r>
              <a:rPr lang="de-DE" sz="2800" dirty="0" smtClean="0">
                <a:latin typeface="Arial" panose="020B0604020202020204" pitchFamily="34" charset="0"/>
                <a:cs typeface="Arial" panose="020B0604020202020204" pitchFamily="34" charset="0"/>
              </a:rPr>
              <a:t>) und lateralen Zweigen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Weibliche Blüten: </a:t>
            </a:r>
            <a:r>
              <a:rPr lang="de-DE" sz="2800" dirty="0" smtClean="0">
                <a:latin typeface="Arial" panose="020B0604020202020204" pitchFamily="34" charset="0"/>
                <a:cs typeface="Arial" panose="020B0604020202020204" pitchFamily="34" charset="0"/>
              </a:rPr>
              <a:t>als Knäuel in </a:t>
            </a:r>
            <a:r>
              <a:rPr lang="de-DE" sz="2800" dirty="0" smtClean="0">
                <a:latin typeface="Arial" panose="020B0604020202020204" pitchFamily="34" charset="0"/>
                <a:cs typeface="Arial" panose="020B0604020202020204" pitchFamily="34" charset="0"/>
              </a:rPr>
              <a:t>den Achseln der </a:t>
            </a:r>
            <a:r>
              <a:rPr lang="de-DE" sz="2800" dirty="0" smtClean="0">
                <a:latin typeface="Arial" panose="020B0604020202020204" pitchFamily="34" charset="0"/>
                <a:cs typeface="Arial" panose="020B0604020202020204" pitchFamily="34" charset="0"/>
              </a:rPr>
              <a:t>Blätter und am Grund der männlichen Stände</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Nach Befruchtung: Ausbildung einer holzigen </a:t>
            </a:r>
            <a:r>
              <a:rPr lang="de-DE" sz="2800" dirty="0" smtClean="0">
                <a:latin typeface="Arial" panose="020B0604020202020204" pitchFamily="34" charset="0"/>
                <a:cs typeface="Arial" panose="020B0604020202020204" pitchFamily="34" charset="0"/>
              </a:rPr>
              <a:t>Frucht (Achäne) mit 5 bis 7 stumpfen Höckern </a:t>
            </a:r>
            <a:r>
              <a:rPr lang="de-DE" sz="2800" dirty="0" smtClean="0">
                <a:latin typeface="Arial" panose="020B0604020202020204" pitchFamily="34" charset="0"/>
                <a:cs typeface="Arial" panose="020B0604020202020204" pitchFamily="34" charset="0"/>
              </a:rPr>
              <a:t>(2,5x3,5mm)</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Insgesamt große Bandbreite in Größe, spezifischer Blattform und Grad der Behaarung -&gt; Verwechslungsgefahr!</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Produktion lebensfähiger Samen durch Selbstbefruchtung</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3000 – 62000 Samen pro Pflanze</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Samen können mehrere Jahrzehnte im Untergrund lebensfähig bleiben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Blütezeit zwischen Juli und </a:t>
            </a:r>
            <a:r>
              <a:rPr lang="de-DE" sz="2800" dirty="0" err="1" smtClean="0">
                <a:latin typeface="Arial" panose="020B0604020202020204" pitchFamily="34" charset="0"/>
                <a:cs typeface="Arial" panose="020B0604020202020204" pitchFamily="34" charset="0"/>
              </a:rPr>
              <a:t>Oltober</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Jede Pflanze produziert Millionen von Pollen welche sich bis nach Schweden ausbreiten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Pollentransport über die Luft (</a:t>
            </a:r>
            <a:r>
              <a:rPr lang="de-DE" sz="2800" dirty="0" err="1" smtClean="0">
                <a:latin typeface="Arial" panose="020B0604020202020204" pitchFamily="34" charset="0"/>
                <a:cs typeface="Arial" panose="020B0604020202020204" pitchFamily="34" charset="0"/>
              </a:rPr>
              <a:t>Anemophil</a:t>
            </a:r>
            <a:r>
              <a:rPr lang="de-DE" sz="2800" dirty="0" smtClean="0">
                <a:latin typeface="Arial" panose="020B0604020202020204" pitchFamily="34" charset="0"/>
                <a:cs typeface="Arial" panose="020B0604020202020204" pitchFamily="34" charset="0"/>
              </a:rPr>
              <a:t>) und Anhaftung an Baumaschinen etc.</a:t>
            </a:r>
            <a:endParaRPr lang="de-DE" sz="2800" dirty="0">
              <a:latin typeface="Arial" panose="020B0604020202020204" pitchFamily="34" charset="0"/>
              <a:cs typeface="Arial" panose="020B0604020202020204" pitchFamily="34" charset="0"/>
            </a:endParaRPr>
          </a:p>
        </p:txBody>
      </p:sp>
      <p:sp>
        <p:nvSpPr>
          <p:cNvPr id="18" name="Textfeld 17"/>
          <p:cNvSpPr txBox="1"/>
          <p:nvPr/>
        </p:nvSpPr>
        <p:spPr>
          <a:xfrm>
            <a:off x="765463" y="6138811"/>
            <a:ext cx="17827337" cy="3970318"/>
          </a:xfrm>
          <a:prstGeom prst="rect">
            <a:avLst/>
          </a:prstGeom>
          <a:noFill/>
        </p:spPr>
        <p:txBody>
          <a:bodyPr wrap="square" rtlCol="0">
            <a:spAutoFit/>
          </a:bodyPr>
          <a:lstStyle/>
          <a:p>
            <a:r>
              <a:rPr lang="de-DE" sz="2800" dirty="0" smtClean="0">
                <a:latin typeface="Arial" panose="020B0604020202020204" pitchFamily="34" charset="0"/>
                <a:cs typeface="Arial" panose="020B0604020202020204" pitchFamily="34" charset="0"/>
              </a:rPr>
              <a:t>Habitat</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Sehr variabel in Bezug auf </a:t>
            </a:r>
            <a:r>
              <a:rPr lang="de-DE" sz="2800" dirty="0" smtClean="0">
                <a:latin typeface="Arial" panose="020B0604020202020204" pitchFamily="34" charset="0"/>
                <a:cs typeface="Arial" panose="020B0604020202020204" pitchFamily="34" charset="0"/>
              </a:rPr>
              <a:t>Lebensräume</a:t>
            </a:r>
          </a:p>
          <a:p>
            <a:pPr marL="457200" indent="-457200">
              <a:buFont typeface="Arial" panose="020B0604020202020204" pitchFamily="34" charset="0"/>
              <a:buChar char="•"/>
            </a:pPr>
            <a:r>
              <a:rPr lang="de-DE" sz="2800" dirty="0" err="1" smtClean="0">
                <a:latin typeface="Arial" panose="020B0604020202020204" pitchFamily="34" charset="0"/>
                <a:cs typeface="Arial" panose="020B0604020202020204" pitchFamily="34" charset="0"/>
              </a:rPr>
              <a:t>Agraflächen</a:t>
            </a:r>
            <a:r>
              <a:rPr lang="de-DE" sz="2800" dirty="0" smtClean="0">
                <a:latin typeface="Arial" panose="020B0604020202020204" pitchFamily="34" charset="0"/>
                <a:cs typeface="Arial" panose="020B0604020202020204" pitchFamily="34" charset="0"/>
              </a:rPr>
              <a:t>, Weiden, Verkehrswege, </a:t>
            </a:r>
            <a:r>
              <a:rPr lang="de-DE" sz="2800" dirty="0" smtClean="0">
                <a:latin typeface="Arial" panose="020B0604020202020204" pitchFamily="34" charset="0"/>
                <a:cs typeface="Arial" panose="020B0604020202020204" pitchFamily="34" charset="0"/>
              </a:rPr>
              <a:t>Neubaugebiete, Industriebrachen, Baustellen (Erdaufschüttungen), Blumenrabatten, Feld- und Waldwege, Parkanlagen</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Dominiert sich entwickelnde Vegetationen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Favorisiert warmes, feuchtes, kontinentales Klima und tiefgründige Böden (30° bis 52° Nord)</a:t>
            </a:r>
          </a:p>
          <a:p>
            <a:pPr marL="457200" indent="-457200">
              <a:buFont typeface="Arial" panose="020B0604020202020204" pitchFamily="34" charset="0"/>
              <a:buChar char="•"/>
            </a:pP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de-DE" sz="2800" dirty="0">
              <a:latin typeface="Arial" panose="020B0604020202020204" pitchFamily="34" charset="0"/>
              <a:cs typeface="Arial" panose="020B0604020202020204" pitchFamily="34" charset="0"/>
            </a:endParaRPr>
          </a:p>
        </p:txBody>
      </p:sp>
      <p:sp>
        <p:nvSpPr>
          <p:cNvPr id="19" name="Textfeld 18"/>
          <p:cNvSpPr txBox="1"/>
          <p:nvPr/>
        </p:nvSpPr>
        <p:spPr>
          <a:xfrm>
            <a:off x="765462" y="9398860"/>
            <a:ext cx="19770438" cy="4832092"/>
          </a:xfrm>
          <a:prstGeom prst="rect">
            <a:avLst/>
          </a:prstGeom>
          <a:noFill/>
        </p:spPr>
        <p:txBody>
          <a:bodyPr wrap="square" rtlCol="0">
            <a:spAutoFit/>
          </a:bodyPr>
          <a:lstStyle/>
          <a:p>
            <a:r>
              <a:rPr lang="de-DE" sz="2800" dirty="0" smtClean="0">
                <a:latin typeface="Arial" panose="020B0604020202020204" pitchFamily="34" charset="0"/>
                <a:cs typeface="Arial" panose="020B0604020202020204" pitchFamily="34" charset="0"/>
              </a:rPr>
              <a:t>Invasion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Erster Nachweis in Deutschland 1863</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Einschleppung vor allem durch Saatgut aus den USA</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Wandel </a:t>
            </a:r>
            <a:r>
              <a:rPr lang="de-DE" sz="2800" dirty="0" smtClean="0">
                <a:latin typeface="Arial" panose="020B0604020202020204" pitchFamily="34" charset="0"/>
                <a:cs typeface="Arial" panose="020B0604020202020204" pitchFamily="34" charset="0"/>
              </a:rPr>
              <a:t>zu intensiven Anbaumethoden begünstigte Ausbreitung</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Breitete sich ab 1863 von Frankreich aus über Italien, Ungarn, Rumänien, Bosnien Herzegowina, Österreich, Kroatien, Tschechien, Russland, Slowakei und </a:t>
            </a:r>
            <a:r>
              <a:rPr lang="de-DE" sz="2800" dirty="0" smtClean="0">
                <a:latin typeface="Arial" panose="020B0604020202020204" pitchFamily="34" charset="0"/>
                <a:cs typeface="Arial" panose="020B0604020202020204" pitchFamily="34" charset="0"/>
              </a:rPr>
              <a:t>Ukraine</a:t>
            </a: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Von der Pflanzenschutzorganisation für Europa und den </a:t>
            </a:r>
            <a:r>
              <a:rPr lang="de-DE" sz="2800" dirty="0" smtClean="0">
                <a:latin typeface="Arial" panose="020B0604020202020204" pitchFamily="34" charset="0"/>
                <a:cs typeface="Arial" panose="020B0604020202020204" pitchFamily="34" charset="0"/>
              </a:rPr>
              <a:t>Mittelmeerraum (EPPO) im Jahr 2004 als invasive Art eingestuft</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Verbreitung durch Vögel, unbeabsichtigt durch Ausgabe kontaminierten Vogelfutters, durch anhaften an Baumaschinen, Transport durch Wirbelschleppen an Verkehrswegen, Gartenabfälle und Erdaushub</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de-DE" sz="2800" dirty="0">
              <a:latin typeface="Arial" panose="020B0604020202020204" pitchFamily="34" charset="0"/>
              <a:cs typeface="Arial" panose="020B0604020202020204" pitchFamily="34" charset="0"/>
            </a:endParaRPr>
          </a:p>
        </p:txBody>
      </p:sp>
      <p:sp>
        <p:nvSpPr>
          <p:cNvPr id="20" name="Textfeld 19"/>
          <p:cNvSpPr txBox="1"/>
          <p:nvPr/>
        </p:nvSpPr>
        <p:spPr>
          <a:xfrm>
            <a:off x="765462" y="13919218"/>
            <a:ext cx="16074737" cy="3539430"/>
          </a:xfrm>
          <a:prstGeom prst="rect">
            <a:avLst/>
          </a:prstGeom>
          <a:noFill/>
        </p:spPr>
        <p:txBody>
          <a:bodyPr wrap="square" rtlCol="0">
            <a:spAutoFit/>
          </a:bodyPr>
          <a:lstStyle/>
          <a:p>
            <a:r>
              <a:rPr lang="de-DE" sz="2800" dirty="0" smtClean="0">
                <a:latin typeface="Arial" panose="020B0604020202020204" pitchFamily="34" charset="0"/>
                <a:cs typeface="Arial" panose="020B0604020202020204" pitchFamily="34" charset="0"/>
              </a:rPr>
              <a:t>Auswirkung</a:t>
            </a:r>
            <a:r>
              <a:rPr lang="de-DE" sz="2800" dirty="0" smtClean="0">
                <a:latin typeface="Arial" panose="020B0604020202020204" pitchFamily="34" charset="0"/>
                <a:cs typeface="Arial" panose="020B0604020202020204" pitchFamily="34" charset="0"/>
              </a:rPr>
              <a:t> auf Landwirtschaft und Naturschutz</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Konkurriert als Unkraut mit Feldfrüchten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Kann zu teilweise starken Ertragseinbußen führen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Konkurriert am stärksten mit Beständen von Bohnen und Weizen – Verluste bis zu 80% des Ertrages wurden beobachtet</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Am stärksten betroffen ist jedoch Weide- und Grasland</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Lässt sich auf Naturschutzflächen nieder</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de-DE" sz="2800" dirty="0">
              <a:latin typeface="Arial" panose="020B0604020202020204" pitchFamily="34" charset="0"/>
              <a:cs typeface="Arial" panose="020B0604020202020204" pitchFamily="34" charset="0"/>
            </a:endParaRPr>
          </a:p>
        </p:txBody>
      </p:sp>
      <p:sp>
        <p:nvSpPr>
          <p:cNvPr id="7" name="Textfeld 6"/>
          <p:cNvSpPr txBox="1"/>
          <p:nvPr/>
        </p:nvSpPr>
        <p:spPr>
          <a:xfrm>
            <a:off x="20034944" y="12942178"/>
            <a:ext cx="22768818" cy="7417415"/>
          </a:xfrm>
          <a:prstGeom prst="rect">
            <a:avLst/>
          </a:prstGeom>
          <a:noFill/>
        </p:spPr>
        <p:txBody>
          <a:bodyPr wrap="square" rtlCol="0">
            <a:spAutoFit/>
          </a:bodyPr>
          <a:lstStyle/>
          <a:p>
            <a:r>
              <a:rPr lang="de-DE" sz="2800" dirty="0" smtClean="0">
                <a:latin typeface="Arial" panose="020B0604020202020204" pitchFamily="34" charset="0"/>
                <a:cs typeface="Arial" panose="020B0604020202020204" pitchFamily="34" charset="0"/>
              </a:rPr>
              <a:t>Maßnahmen, Prävention und Bekämpfung</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Verbreitungswege kappen – vor allem in Bezug auf kontaminiertes Saatgut und Vogelfutter</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Kontrolle – in Bezug der Bestände als auch im Einsatz befindlicher Gerätschaften und jeglicher Bodeneingriffe</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Einsatz von Herbiziden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Mechanische Eindämmung – Mahd</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Fruchtfolge</a:t>
            </a:r>
          </a:p>
          <a:p>
            <a:pPr marL="457200" indent="-457200">
              <a:buFont typeface="Arial" panose="020B0604020202020204" pitchFamily="34" charset="0"/>
              <a:buChar char="•"/>
            </a:pPr>
            <a:r>
              <a:rPr lang="de-DE" sz="2800" dirty="0" err="1" smtClean="0">
                <a:latin typeface="Arial" panose="020B0604020202020204" pitchFamily="34" charset="0"/>
                <a:cs typeface="Arial" panose="020B0604020202020204" pitchFamily="34" charset="0"/>
              </a:rPr>
              <a:t>Vegetationsmanagment</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Reinigung von Vogelfutter (mit einem groben Sieb)</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Futterreste und Käfigstreu nicht auf Kompost ausbringen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Vogelfutter nicht außerhalb des Grundstücks ausbringen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Vogelfutterplätze und Umgebung auf Bestände kontrollieren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Entfernung der Pflanze vor der Blüte (dank Pfahlwurzel nicht aufwendig), auf Haut- und Atemschutz achten!, in Plastiksäcken im Hausmüll entsorgen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Bei großen Beständen durch Abmähen Blüten- und Samenbildung eindämmen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Einsatz von Herbiziden wie </a:t>
            </a:r>
            <a:r>
              <a:rPr lang="de-DE" sz="2800" dirty="0" err="1" smtClean="0">
                <a:latin typeface="Arial" panose="020B0604020202020204" pitchFamily="34" charset="0"/>
                <a:cs typeface="Arial" panose="020B0604020202020204" pitchFamily="34" charset="0"/>
              </a:rPr>
              <a:t>Glyphosat</a:t>
            </a:r>
            <a:r>
              <a:rPr lang="de-DE" sz="2800" dirty="0" smtClean="0">
                <a:latin typeface="Arial" panose="020B0604020202020204" pitchFamily="34" charset="0"/>
                <a:cs typeface="Arial" panose="020B0604020202020204" pitchFamily="34" charset="0"/>
              </a:rPr>
              <a:t> (außerhalb land- und forstwirtschaftlicher Flächen genehmigungspflichtig)</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Meldung an örtliche Behörden bei größeren Beständen auf Privatgrundstücken (ab 100 Individuen) sowie alle Vorkommen </a:t>
            </a:r>
            <a:r>
              <a:rPr lang="de-DE" sz="2800" dirty="0" err="1" smtClean="0">
                <a:latin typeface="Arial" panose="020B0604020202020204" pitchFamily="34" charset="0"/>
                <a:cs typeface="Arial" panose="020B0604020202020204" pitchFamily="34" charset="0"/>
              </a:rPr>
              <a:t>ausserhalb</a:t>
            </a:r>
            <a:r>
              <a:rPr lang="de-DE" sz="2800" dirty="0" smtClean="0">
                <a:latin typeface="Arial" panose="020B0604020202020204" pitchFamily="34" charset="0"/>
                <a:cs typeface="Arial" panose="020B0604020202020204" pitchFamily="34" charset="0"/>
              </a:rPr>
              <a:t> von Gärten</a:t>
            </a:r>
          </a:p>
        </p:txBody>
      </p:sp>
      <p:sp>
        <p:nvSpPr>
          <p:cNvPr id="15" name="Textfeld 14"/>
          <p:cNvSpPr txBox="1"/>
          <p:nvPr/>
        </p:nvSpPr>
        <p:spPr>
          <a:xfrm>
            <a:off x="759806" y="17638747"/>
            <a:ext cx="16074737" cy="6124754"/>
          </a:xfrm>
          <a:prstGeom prst="rect">
            <a:avLst/>
          </a:prstGeom>
          <a:noFill/>
        </p:spPr>
        <p:txBody>
          <a:bodyPr wrap="square" rtlCol="0">
            <a:spAutoFit/>
          </a:bodyPr>
          <a:lstStyle/>
          <a:p>
            <a:r>
              <a:rPr lang="de-DE" sz="2800" dirty="0" smtClean="0">
                <a:latin typeface="Arial" panose="020B0604020202020204" pitchFamily="34" charset="0"/>
                <a:cs typeface="Arial" panose="020B0604020202020204" pitchFamily="34" charset="0"/>
              </a:rPr>
              <a:t>Gesundheitliche Aspekte</a:t>
            </a: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Blütezeit zwischen Juli und </a:t>
            </a:r>
            <a:r>
              <a:rPr lang="de-DE" sz="2800" dirty="0" smtClean="0">
                <a:latin typeface="Arial" panose="020B0604020202020204" pitchFamily="34" charset="0"/>
                <a:cs typeface="Arial" panose="020B0604020202020204" pitchFamily="34" charset="0"/>
              </a:rPr>
              <a:t>Oktober</a:t>
            </a:r>
            <a:endParaRPr lang="de-DE"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Jede Pflanze produziert Millionen von Pollen welche sich bis nach Schweden ausbreiten</a:t>
            </a:r>
          </a:p>
          <a:p>
            <a:pPr marL="457200" indent="-457200">
              <a:buFont typeface="Arial" panose="020B0604020202020204" pitchFamily="34" charset="0"/>
              <a:buChar char="•"/>
            </a:pPr>
            <a:r>
              <a:rPr lang="de-DE" sz="2800" dirty="0">
                <a:latin typeface="Arial" panose="020B0604020202020204" pitchFamily="34" charset="0"/>
                <a:cs typeface="Arial" panose="020B0604020202020204" pitchFamily="34" charset="0"/>
              </a:rPr>
              <a:t>Pollentransport über die Luft (</a:t>
            </a:r>
            <a:r>
              <a:rPr lang="de-DE" sz="2800" dirty="0" err="1" smtClean="0">
                <a:latin typeface="Arial" panose="020B0604020202020204" pitchFamily="34" charset="0"/>
                <a:cs typeface="Arial" panose="020B0604020202020204" pitchFamily="34" charset="0"/>
              </a:rPr>
              <a:t>Anemophil</a:t>
            </a:r>
            <a:r>
              <a:rPr lang="de-DE" sz="2800" dirty="0" smtClean="0">
                <a:latin typeface="Arial" panose="020B0604020202020204" pitchFamily="34" charset="0"/>
                <a:cs typeface="Arial" panose="020B0604020202020204" pitchFamily="34" charset="0"/>
              </a:rPr>
              <a:t>), </a:t>
            </a:r>
            <a:r>
              <a:rPr lang="de-DE" sz="2800" dirty="0" smtClean="0">
                <a:latin typeface="Arial" panose="020B0604020202020204" pitchFamily="34" charset="0"/>
                <a:cs typeface="Arial" panose="020B0604020202020204" pitchFamily="34" charset="0"/>
              </a:rPr>
              <a:t>wegen schlechter Flugeigenschaften jedoch nur über kleine Strecken,</a:t>
            </a:r>
            <a:r>
              <a:rPr lang="de-DE" sz="2800" dirty="0" smtClean="0">
                <a:latin typeface="Arial" panose="020B0604020202020204" pitchFamily="34" charset="0"/>
                <a:cs typeface="Arial" panose="020B0604020202020204" pitchFamily="34" charset="0"/>
              </a:rPr>
              <a:t> </a:t>
            </a:r>
            <a:r>
              <a:rPr lang="de-DE" sz="2800" dirty="0" smtClean="0">
                <a:latin typeface="Arial" panose="020B0604020202020204" pitchFamily="34" charset="0"/>
                <a:cs typeface="Arial" panose="020B0604020202020204" pitchFamily="34" charset="0"/>
              </a:rPr>
              <a:t>daher hohe </a:t>
            </a:r>
            <a:r>
              <a:rPr lang="de-DE" sz="2800" dirty="0" smtClean="0">
                <a:latin typeface="Arial" panose="020B0604020202020204" pitchFamily="34" charset="0"/>
                <a:cs typeface="Arial" panose="020B0604020202020204" pitchFamily="34" charset="0"/>
              </a:rPr>
              <a:t>Produktion von Pollen um Verluste auszugleichen </a:t>
            </a:r>
            <a:r>
              <a:rPr lang="de-DE" sz="2800" dirty="0" smtClean="0">
                <a:latin typeface="Arial" panose="020B0604020202020204" pitchFamily="34" charset="0"/>
                <a:cs typeface="Arial" panose="020B0604020202020204" pitchFamily="34" charset="0"/>
              </a:rPr>
              <a:t>(Verluste)</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Einstufung als hoch allergen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Erstmalige Beschreibung allergischer Auswirkungen 1875 in den USA</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Hauptursache für allergische Reaktionen zwischen 8,5% - 60% aller allergischen </a:t>
            </a:r>
            <a:r>
              <a:rPr lang="de-DE" sz="2800" dirty="0" smtClean="0">
                <a:latin typeface="Arial" panose="020B0604020202020204" pitchFamily="34" charset="0"/>
                <a:cs typeface="Arial" panose="020B0604020202020204" pitchFamily="34" charset="0"/>
              </a:rPr>
              <a:t>Erkrankungen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Pollen können starke allergische Reaktionen auslösen</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Symptome wie Fließschnupfen (Rhinitis) und Bindehautentzündung (</a:t>
            </a:r>
            <a:r>
              <a:rPr lang="de-DE" sz="2800" dirty="0" err="1" smtClean="0">
                <a:latin typeface="Arial" panose="020B0604020202020204" pitchFamily="34" charset="0"/>
                <a:cs typeface="Arial" panose="020B0604020202020204" pitchFamily="34" charset="0"/>
              </a:rPr>
              <a:t>Konjunctivitis</a:t>
            </a:r>
            <a:r>
              <a:rPr lang="de-DE" sz="28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Bereitet Hautreizungen bei Kontakt (Kontaktdermatitis)</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Starke Ausbreitung der Pollen in den letzten Dekaden (Abbildungen</a:t>
            </a:r>
            <a:r>
              <a:rPr lang="de-DE" sz="28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de-DE" sz="2800" dirty="0" smtClean="0">
                <a:latin typeface="Arial" panose="020B0604020202020204" pitchFamily="34" charset="0"/>
                <a:cs typeface="Arial" panose="020B0604020202020204" pitchFamily="34" charset="0"/>
              </a:rPr>
              <a:t>Jedoch: auch Anwendung als Heilpflanze bei Verdauungsstörungen oder als Blut stillendes Mittel</a:t>
            </a:r>
            <a:endParaRPr lang="de-DE"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de-DE" sz="2800" dirty="0">
              <a:latin typeface="Arial" panose="020B0604020202020204" pitchFamily="34" charset="0"/>
              <a:cs typeface="Arial" panose="020B0604020202020204" pitchFamily="34" charset="0"/>
            </a:endParaRPr>
          </a:p>
        </p:txBody>
      </p:sp>
      <p:sp>
        <p:nvSpPr>
          <p:cNvPr id="22" name="Textfeld 21"/>
          <p:cNvSpPr txBox="1"/>
          <p:nvPr/>
        </p:nvSpPr>
        <p:spPr>
          <a:xfrm>
            <a:off x="0" y="28827931"/>
            <a:ext cx="10710627" cy="1323439"/>
          </a:xfrm>
          <a:prstGeom prst="rect">
            <a:avLst/>
          </a:prstGeom>
          <a:noFill/>
        </p:spPr>
        <p:txBody>
          <a:bodyPr wrap="square" rtlCol="0">
            <a:spAutoFit/>
          </a:bodyPr>
          <a:lstStyle/>
          <a:p>
            <a:r>
              <a:rPr lang="de-DE" sz="1600" dirty="0" smtClean="0">
                <a:latin typeface="Arial" panose="020B0604020202020204" pitchFamily="34" charset="0"/>
                <a:cs typeface="Arial" panose="020B0604020202020204" pitchFamily="34" charset="0"/>
              </a:rPr>
              <a:t>Autoren: Thorsten </a:t>
            </a:r>
            <a:r>
              <a:rPr lang="de-DE" sz="1600" dirty="0" err="1" smtClean="0">
                <a:latin typeface="Arial" panose="020B0604020202020204" pitchFamily="34" charset="0"/>
                <a:cs typeface="Arial" panose="020B0604020202020204" pitchFamily="34" charset="0"/>
              </a:rPr>
              <a:t>Nather</a:t>
            </a:r>
            <a:r>
              <a:rPr lang="de-DE" sz="1600" dirty="0" smtClean="0">
                <a:latin typeface="Arial" panose="020B0604020202020204" pitchFamily="34" charset="0"/>
                <a:cs typeface="Arial" panose="020B0604020202020204" pitchFamily="34" charset="0"/>
              </a:rPr>
              <a:t>, Alexander Schupp, Jan Schwalb, Andreas Schönberg</a:t>
            </a:r>
          </a:p>
          <a:p>
            <a:r>
              <a:rPr lang="de-DE" sz="1600" dirty="0" smtClean="0">
                <a:latin typeface="Arial" panose="020B0604020202020204" pitchFamily="34" charset="0"/>
                <a:cs typeface="Arial" panose="020B0604020202020204" pitchFamily="34" charset="0"/>
              </a:rPr>
              <a:t>Seminar: Globaler Wandel</a:t>
            </a:r>
          </a:p>
          <a:p>
            <a:r>
              <a:rPr lang="de-DE" sz="1600" dirty="0" smtClean="0">
                <a:latin typeface="Arial" panose="020B0604020202020204" pitchFamily="34" charset="0"/>
                <a:cs typeface="Arial" panose="020B0604020202020204" pitchFamily="34" charset="0"/>
              </a:rPr>
              <a:t>Leitung: Dr. Dietrich Göttlicher &amp; Dr. Jürgen Kluge</a:t>
            </a:r>
          </a:p>
          <a:p>
            <a:r>
              <a:rPr lang="de-DE" sz="1600" dirty="0" smtClean="0">
                <a:latin typeface="Arial" panose="020B0604020202020204" pitchFamily="34" charset="0"/>
                <a:cs typeface="Arial" panose="020B0604020202020204" pitchFamily="34" charset="0"/>
              </a:rPr>
              <a:t>Wintersemester 2018/2019</a:t>
            </a:r>
          </a:p>
          <a:p>
            <a:r>
              <a:rPr lang="de-DE" sz="1600" dirty="0" smtClean="0">
                <a:latin typeface="Arial" panose="020B0604020202020204" pitchFamily="34" charset="0"/>
                <a:cs typeface="Arial" panose="020B0604020202020204" pitchFamily="34" charset="0"/>
              </a:rPr>
              <a:t>Philipps-Universität Marburg</a:t>
            </a:r>
            <a:endParaRPr lang="de-DE" sz="1600" dirty="0">
              <a:latin typeface="Arial" panose="020B0604020202020204" pitchFamily="34" charset="0"/>
              <a:cs typeface="Arial" panose="020B0604020202020204" pitchFamily="34" charset="0"/>
            </a:endParaRPr>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88344" y="28892655"/>
            <a:ext cx="3579607" cy="1236353"/>
          </a:xfrm>
          <a:prstGeom prst="rect">
            <a:avLst/>
          </a:prstGeom>
        </p:spPr>
      </p:pic>
      <p:pic>
        <p:nvPicPr>
          <p:cNvPr id="26" name="Grafik 25"/>
          <p:cNvPicPr>
            <a:picLocks noChangeAspect="1"/>
          </p:cNvPicPr>
          <p:nvPr/>
        </p:nvPicPr>
        <p:blipFill>
          <a:blip r:embed="rId3"/>
          <a:stretch>
            <a:fillRect/>
          </a:stretch>
        </p:blipFill>
        <p:spPr>
          <a:xfrm>
            <a:off x="38287950" y="-10130"/>
            <a:ext cx="4515813" cy="1724389"/>
          </a:xfrm>
          <a:prstGeom prst="rect">
            <a:avLst/>
          </a:prstGeom>
        </p:spPr>
      </p:pic>
    </p:spTree>
    <p:extLst>
      <p:ext uri="{BB962C8B-B14F-4D97-AF65-F5344CB8AC3E}">
        <p14:creationId xmlns:p14="http://schemas.microsoft.com/office/powerpoint/2010/main" val="252879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6354947" y="12808446"/>
            <a:ext cx="10424245" cy="15211485"/>
          </a:xfrm>
          <a:prstGeom prst="rect">
            <a:avLst/>
          </a:prstGeom>
        </p:spPr>
      </p:pic>
      <p:pic>
        <p:nvPicPr>
          <p:cNvPr id="5" name="Grafik 4"/>
          <p:cNvPicPr>
            <a:picLocks noChangeAspect="1"/>
          </p:cNvPicPr>
          <p:nvPr/>
        </p:nvPicPr>
        <p:blipFill>
          <a:blip r:embed="rId3"/>
          <a:stretch>
            <a:fillRect/>
          </a:stretch>
        </p:blipFill>
        <p:spPr>
          <a:xfrm>
            <a:off x="759806" y="16874055"/>
            <a:ext cx="11950786" cy="10902472"/>
          </a:xfrm>
          <a:prstGeom prst="rect">
            <a:avLst/>
          </a:prstGeom>
        </p:spPr>
      </p:pic>
      <p:pic>
        <p:nvPicPr>
          <p:cNvPr id="6" name="Grafik 5"/>
          <p:cNvPicPr>
            <a:picLocks noChangeAspect="1"/>
          </p:cNvPicPr>
          <p:nvPr/>
        </p:nvPicPr>
        <p:blipFill>
          <a:blip r:embed="rId4"/>
          <a:stretch>
            <a:fillRect/>
          </a:stretch>
        </p:blipFill>
        <p:spPr>
          <a:xfrm>
            <a:off x="28300077" y="20987958"/>
            <a:ext cx="8317306" cy="6290619"/>
          </a:xfrm>
          <a:prstGeom prst="rect">
            <a:avLst/>
          </a:prstGeom>
        </p:spPr>
      </p:pic>
      <p:sp>
        <p:nvSpPr>
          <p:cNvPr id="7" name="Textfeld 6"/>
          <p:cNvSpPr txBox="1"/>
          <p:nvPr/>
        </p:nvSpPr>
        <p:spPr>
          <a:xfrm>
            <a:off x="759806" y="27924091"/>
            <a:ext cx="6134100" cy="1015663"/>
          </a:xfrm>
          <a:prstGeom prst="rect">
            <a:avLst/>
          </a:prstGeom>
          <a:noFill/>
        </p:spPr>
        <p:txBody>
          <a:bodyPr wrap="square" rtlCol="0">
            <a:spAutoFit/>
          </a:bodyPr>
          <a:lstStyle/>
          <a:p>
            <a:r>
              <a:rPr lang="de-DE" sz="2000" dirty="0" smtClean="0">
                <a:latin typeface="Arial" panose="020B0604020202020204" pitchFamily="34" charset="0"/>
                <a:cs typeface="Arial" panose="020B0604020202020204" pitchFamily="34" charset="0"/>
              </a:rPr>
              <a:t>Dichte des Ambrosia-Bestandes a 200 km. Smith et al. </a:t>
            </a:r>
            <a:r>
              <a:rPr lang="de-DE" sz="2000" dirty="0">
                <a:latin typeface="Arial" panose="020B0604020202020204" pitchFamily="34" charset="0"/>
                <a:cs typeface="Arial" panose="020B0604020202020204" pitchFamily="34" charset="0"/>
              </a:rPr>
              <a:t>2013 nach Aeroallergen Network </a:t>
            </a:r>
            <a:r>
              <a:rPr lang="de-DE" sz="2000" dirty="0" err="1">
                <a:latin typeface="Arial" panose="020B0604020202020204" pitchFamily="34" charset="0"/>
                <a:cs typeface="Arial" panose="020B0604020202020204" pitchFamily="34" charset="0"/>
              </a:rPr>
              <a:t>database</a:t>
            </a:r>
            <a:r>
              <a:rPr lang="de-DE" sz="2000" dirty="0">
                <a:latin typeface="Arial" panose="020B0604020202020204" pitchFamily="34" charset="0"/>
                <a:cs typeface="Arial" panose="020B0604020202020204" pitchFamily="34" charset="0"/>
              </a:rPr>
              <a:t> (https://ean.polleninfo.eu/Ean/)</a:t>
            </a:r>
          </a:p>
        </p:txBody>
      </p:sp>
      <p:sp>
        <p:nvSpPr>
          <p:cNvPr id="8" name="Textfeld 7"/>
          <p:cNvSpPr txBox="1"/>
          <p:nvPr/>
        </p:nvSpPr>
        <p:spPr>
          <a:xfrm>
            <a:off x="16765921" y="27724036"/>
            <a:ext cx="4457700" cy="707886"/>
          </a:xfrm>
          <a:prstGeom prst="rect">
            <a:avLst/>
          </a:prstGeom>
          <a:noFill/>
        </p:spPr>
        <p:txBody>
          <a:bodyPr wrap="square" rtlCol="0">
            <a:spAutoFit/>
          </a:bodyPr>
          <a:lstStyle/>
          <a:p>
            <a:r>
              <a:rPr lang="de-DE" sz="2000" dirty="0" smtClean="0">
                <a:latin typeface="Arial" panose="020B0604020202020204" pitchFamily="34" charset="0"/>
                <a:cs typeface="Arial" panose="020B0604020202020204" pitchFamily="34" charset="0"/>
              </a:rPr>
              <a:t>Beifuß-</a:t>
            </a:r>
            <a:r>
              <a:rPr lang="de-DE" sz="2000" dirty="0" err="1" smtClean="0">
                <a:latin typeface="Arial" panose="020B0604020202020204" pitchFamily="34" charset="0"/>
                <a:cs typeface="Arial" panose="020B0604020202020204" pitchFamily="34" charset="0"/>
              </a:rPr>
              <a:t>Ambrosie</a:t>
            </a:r>
            <a:r>
              <a:rPr lang="de-DE" sz="2000" dirty="0" smtClean="0">
                <a:latin typeface="Arial" panose="020B0604020202020204" pitchFamily="34" charset="0"/>
                <a:cs typeface="Arial" panose="020B0604020202020204" pitchFamily="34" charset="0"/>
              </a:rPr>
              <a:t> in Blüte, ohne Reife Früchte. Alberternst &amp;</a:t>
            </a:r>
            <a:r>
              <a:rPr lang="de-DE" sz="2000" dirty="0" err="1" smtClean="0">
                <a:latin typeface="Arial" panose="020B0604020202020204" pitchFamily="34" charset="0"/>
                <a:cs typeface="Arial" panose="020B0604020202020204" pitchFamily="34" charset="0"/>
              </a:rPr>
              <a:t>Nawrath</a:t>
            </a:r>
            <a:r>
              <a:rPr lang="de-DE" sz="2000" dirty="0" smtClean="0">
                <a:latin typeface="Arial" panose="020B0604020202020204" pitchFamily="34" charset="0"/>
                <a:cs typeface="Arial" panose="020B0604020202020204" pitchFamily="34" charset="0"/>
              </a:rPr>
              <a:t> 2006.</a:t>
            </a:r>
            <a:endParaRPr lang="de-DE" sz="2000" dirty="0">
              <a:latin typeface="Arial" panose="020B0604020202020204" pitchFamily="34" charset="0"/>
              <a:cs typeface="Arial" panose="020B0604020202020204" pitchFamily="34" charset="0"/>
            </a:endParaRPr>
          </a:p>
        </p:txBody>
      </p:sp>
      <p:sp>
        <p:nvSpPr>
          <p:cNvPr id="9" name="Textfeld 8"/>
          <p:cNvSpPr txBox="1"/>
          <p:nvPr/>
        </p:nvSpPr>
        <p:spPr>
          <a:xfrm>
            <a:off x="28194696" y="27312045"/>
            <a:ext cx="8045537" cy="400110"/>
          </a:xfrm>
          <a:prstGeom prst="rect">
            <a:avLst/>
          </a:prstGeom>
          <a:noFill/>
        </p:spPr>
        <p:txBody>
          <a:bodyPr wrap="square" rtlCol="0">
            <a:spAutoFit/>
          </a:bodyPr>
          <a:lstStyle/>
          <a:p>
            <a:r>
              <a:rPr lang="de-DE" sz="2000" dirty="0" smtClean="0">
                <a:latin typeface="Arial" panose="020B0604020202020204" pitchFamily="34" charset="0"/>
                <a:cs typeface="Arial" panose="020B0604020202020204" pitchFamily="34" charset="0"/>
              </a:rPr>
              <a:t>Pollen der </a:t>
            </a:r>
            <a:r>
              <a:rPr lang="de-DE" sz="2000" dirty="0" err="1" smtClean="0">
                <a:latin typeface="Arial" panose="020B0604020202020204" pitchFamily="34" charset="0"/>
                <a:cs typeface="Arial" panose="020B0604020202020204" pitchFamily="34" charset="0"/>
              </a:rPr>
              <a:t>Ambrosie</a:t>
            </a:r>
            <a:r>
              <a:rPr lang="de-DE" sz="2000" dirty="0" smtClean="0">
                <a:latin typeface="Arial" panose="020B0604020202020204" pitchFamily="34" charset="0"/>
                <a:cs typeface="Arial" panose="020B0604020202020204" pitchFamily="34" charset="0"/>
              </a:rPr>
              <a:t> (400-fache Vergrößerung). Smith et al. 2013</a:t>
            </a:r>
            <a:endParaRPr lang="de-DE" sz="2000" dirty="0">
              <a:latin typeface="Arial" panose="020B0604020202020204" pitchFamily="34" charset="0"/>
              <a:cs typeface="Arial" panose="020B0604020202020204" pitchFamily="34" charset="0"/>
            </a:endParaRPr>
          </a:p>
        </p:txBody>
      </p:sp>
      <p:pic>
        <p:nvPicPr>
          <p:cNvPr id="10" name="Grafik 9"/>
          <p:cNvPicPr>
            <a:picLocks noChangeAspect="1"/>
          </p:cNvPicPr>
          <p:nvPr/>
        </p:nvPicPr>
        <p:blipFill>
          <a:blip r:embed="rId5"/>
          <a:stretch>
            <a:fillRect/>
          </a:stretch>
        </p:blipFill>
        <p:spPr>
          <a:xfrm>
            <a:off x="33832548" y="10635626"/>
            <a:ext cx="6685790" cy="3689973"/>
          </a:xfrm>
          <a:prstGeom prst="rect">
            <a:avLst/>
          </a:prstGeom>
        </p:spPr>
      </p:pic>
      <p:sp>
        <p:nvSpPr>
          <p:cNvPr id="11" name="Textfeld 10"/>
          <p:cNvSpPr txBox="1"/>
          <p:nvPr/>
        </p:nvSpPr>
        <p:spPr>
          <a:xfrm>
            <a:off x="34011382" y="15125636"/>
            <a:ext cx="6506955" cy="400110"/>
          </a:xfrm>
          <a:prstGeom prst="rect">
            <a:avLst/>
          </a:prstGeom>
          <a:noFill/>
        </p:spPr>
        <p:txBody>
          <a:bodyPr wrap="square" rtlCol="0">
            <a:spAutoFit/>
          </a:bodyPr>
          <a:lstStyle/>
          <a:p>
            <a:r>
              <a:rPr lang="de-DE" sz="2000" dirty="0" smtClean="0">
                <a:latin typeface="Arial" panose="020B0604020202020204" pitchFamily="34" charset="0"/>
                <a:cs typeface="Arial" panose="020B0604020202020204" pitchFamily="34" charset="0"/>
              </a:rPr>
              <a:t>Variation der Blattgestalt. Alberternst &amp;</a:t>
            </a:r>
            <a:r>
              <a:rPr lang="de-DE" sz="2000" dirty="0" err="1" smtClean="0">
                <a:latin typeface="Arial" panose="020B0604020202020204" pitchFamily="34" charset="0"/>
                <a:cs typeface="Arial" panose="020B0604020202020204" pitchFamily="34" charset="0"/>
              </a:rPr>
              <a:t>Nawrath</a:t>
            </a:r>
            <a:r>
              <a:rPr lang="de-DE" sz="2000" dirty="0" smtClean="0">
                <a:latin typeface="Arial" panose="020B0604020202020204" pitchFamily="34" charset="0"/>
                <a:cs typeface="Arial" panose="020B0604020202020204" pitchFamily="34" charset="0"/>
              </a:rPr>
              <a:t> 2007</a:t>
            </a:r>
            <a:endParaRPr lang="de-DE" sz="2000" dirty="0">
              <a:latin typeface="Arial" panose="020B0604020202020204" pitchFamily="34" charset="0"/>
              <a:cs typeface="Arial" panose="020B0604020202020204" pitchFamily="34" charset="0"/>
            </a:endParaRPr>
          </a:p>
        </p:txBody>
      </p:sp>
      <p:pic>
        <p:nvPicPr>
          <p:cNvPr id="12" name="Grafik 11"/>
          <p:cNvPicPr>
            <a:picLocks noChangeAspect="1"/>
          </p:cNvPicPr>
          <p:nvPr/>
        </p:nvPicPr>
        <p:blipFill>
          <a:blip r:embed="rId6"/>
          <a:stretch>
            <a:fillRect/>
          </a:stretch>
        </p:blipFill>
        <p:spPr>
          <a:xfrm>
            <a:off x="3042595" y="2107501"/>
            <a:ext cx="6330005" cy="3971770"/>
          </a:xfrm>
          <a:prstGeom prst="rect">
            <a:avLst/>
          </a:prstGeom>
        </p:spPr>
      </p:pic>
      <p:sp>
        <p:nvSpPr>
          <p:cNvPr id="13" name="Textfeld 12"/>
          <p:cNvSpPr txBox="1"/>
          <p:nvPr/>
        </p:nvSpPr>
        <p:spPr>
          <a:xfrm>
            <a:off x="2865645" y="6226835"/>
            <a:ext cx="6506955" cy="400110"/>
          </a:xfrm>
          <a:prstGeom prst="rect">
            <a:avLst/>
          </a:prstGeom>
          <a:noFill/>
        </p:spPr>
        <p:txBody>
          <a:bodyPr wrap="square" rtlCol="0">
            <a:spAutoFit/>
          </a:bodyPr>
          <a:lstStyle/>
          <a:p>
            <a:r>
              <a:rPr lang="de-DE" sz="2000" dirty="0" smtClean="0">
                <a:latin typeface="Arial" panose="020B0604020202020204" pitchFamily="34" charset="0"/>
                <a:cs typeface="Arial" panose="020B0604020202020204" pitchFamily="34" charset="0"/>
              </a:rPr>
              <a:t>Samen der </a:t>
            </a:r>
            <a:r>
              <a:rPr lang="de-DE" sz="2000" dirty="0" err="1" smtClean="0">
                <a:latin typeface="Arial" panose="020B0604020202020204" pitchFamily="34" charset="0"/>
                <a:cs typeface="Arial" panose="020B0604020202020204" pitchFamily="34" charset="0"/>
              </a:rPr>
              <a:t>Ambrosie</a:t>
            </a:r>
            <a:r>
              <a:rPr lang="de-DE" sz="2000" dirty="0" smtClean="0">
                <a:latin typeface="Arial" panose="020B0604020202020204" pitchFamily="34" charset="0"/>
                <a:cs typeface="Arial" panose="020B0604020202020204" pitchFamily="34" charset="0"/>
              </a:rPr>
              <a:t>. Starfinger &amp; Schrader 2013</a:t>
            </a:r>
            <a:endParaRPr lang="de-DE" sz="2000" dirty="0">
              <a:latin typeface="Arial" panose="020B0604020202020204" pitchFamily="34" charset="0"/>
              <a:cs typeface="Arial" panose="020B0604020202020204" pitchFamily="34" charset="0"/>
            </a:endParaRPr>
          </a:p>
        </p:txBody>
      </p:sp>
      <p:pic>
        <p:nvPicPr>
          <p:cNvPr id="14" name="Grafik 13"/>
          <p:cNvPicPr>
            <a:picLocks noChangeAspect="1"/>
          </p:cNvPicPr>
          <p:nvPr/>
        </p:nvPicPr>
        <p:blipFill>
          <a:blip r:embed="rId7"/>
          <a:stretch>
            <a:fillRect/>
          </a:stretch>
        </p:blipFill>
        <p:spPr>
          <a:xfrm>
            <a:off x="11543718" y="2107500"/>
            <a:ext cx="6063011" cy="4826699"/>
          </a:xfrm>
          <a:prstGeom prst="rect">
            <a:avLst/>
          </a:prstGeom>
        </p:spPr>
      </p:pic>
      <p:sp>
        <p:nvSpPr>
          <p:cNvPr id="15" name="Textfeld 14"/>
          <p:cNvSpPr txBox="1"/>
          <p:nvPr/>
        </p:nvSpPr>
        <p:spPr>
          <a:xfrm>
            <a:off x="11321745" y="7084726"/>
            <a:ext cx="6506955" cy="400110"/>
          </a:xfrm>
          <a:prstGeom prst="rect">
            <a:avLst/>
          </a:prstGeom>
          <a:noFill/>
        </p:spPr>
        <p:txBody>
          <a:bodyPr wrap="square" rtlCol="0">
            <a:spAutoFit/>
          </a:bodyPr>
          <a:lstStyle/>
          <a:p>
            <a:r>
              <a:rPr lang="de-DE" sz="2000" dirty="0" smtClean="0">
                <a:latin typeface="Arial" panose="020B0604020202020204" pitchFamily="34" charset="0"/>
                <a:cs typeface="Arial" panose="020B0604020202020204" pitchFamily="34" charset="0"/>
              </a:rPr>
              <a:t>Keimpflanze im Mai. Alberternst &amp; </a:t>
            </a:r>
            <a:r>
              <a:rPr lang="de-DE" sz="2000" dirty="0" err="1" smtClean="0">
                <a:latin typeface="Arial" panose="020B0604020202020204" pitchFamily="34" charset="0"/>
                <a:cs typeface="Arial" panose="020B0604020202020204" pitchFamily="34" charset="0"/>
              </a:rPr>
              <a:t>Nawrath</a:t>
            </a:r>
            <a:r>
              <a:rPr lang="de-DE" sz="2000" dirty="0" smtClean="0">
                <a:latin typeface="Arial" panose="020B0604020202020204" pitchFamily="34" charset="0"/>
                <a:cs typeface="Arial" panose="020B0604020202020204" pitchFamily="34" charset="0"/>
              </a:rPr>
              <a:t> 2007</a:t>
            </a:r>
            <a:endParaRPr lang="de-DE" sz="2000" dirty="0">
              <a:latin typeface="Arial" panose="020B0604020202020204" pitchFamily="34" charset="0"/>
              <a:cs typeface="Arial" panose="020B0604020202020204" pitchFamily="34" charset="0"/>
            </a:endParaRPr>
          </a:p>
        </p:txBody>
      </p:sp>
      <p:pic>
        <p:nvPicPr>
          <p:cNvPr id="16" name="Grafik 15"/>
          <p:cNvPicPr>
            <a:picLocks noChangeAspect="1"/>
          </p:cNvPicPr>
          <p:nvPr/>
        </p:nvPicPr>
        <p:blipFill>
          <a:blip r:embed="rId8"/>
          <a:stretch>
            <a:fillRect/>
          </a:stretch>
        </p:blipFill>
        <p:spPr>
          <a:xfrm>
            <a:off x="20621252" y="655516"/>
            <a:ext cx="10392148" cy="9203217"/>
          </a:xfrm>
          <a:prstGeom prst="rect">
            <a:avLst/>
          </a:prstGeom>
        </p:spPr>
      </p:pic>
      <p:sp>
        <p:nvSpPr>
          <p:cNvPr id="17" name="Textfeld 16"/>
          <p:cNvSpPr txBox="1"/>
          <p:nvPr/>
        </p:nvSpPr>
        <p:spPr>
          <a:xfrm>
            <a:off x="22142145" y="10435571"/>
            <a:ext cx="6506955" cy="400110"/>
          </a:xfrm>
          <a:prstGeom prst="rect">
            <a:avLst/>
          </a:prstGeom>
          <a:noFill/>
        </p:spPr>
        <p:txBody>
          <a:bodyPr wrap="square" rtlCol="0">
            <a:spAutoFit/>
          </a:bodyPr>
          <a:lstStyle/>
          <a:p>
            <a:r>
              <a:rPr lang="de-DE" sz="2000" dirty="0" smtClean="0">
                <a:latin typeface="Arial" panose="020B0604020202020204" pitchFamily="34" charset="0"/>
                <a:cs typeface="Arial" panose="020B0604020202020204" pitchFamily="34" charset="0"/>
              </a:rPr>
              <a:t>Gestalt der Pflanze. </a:t>
            </a:r>
            <a:r>
              <a:rPr lang="de-DE" sz="2000" dirty="0" err="1" smtClean="0">
                <a:latin typeface="Arial" panose="020B0604020202020204" pitchFamily="34" charset="0"/>
                <a:cs typeface="Arial" panose="020B0604020202020204" pitchFamily="34" charset="0"/>
              </a:rPr>
              <a:t>Buttenschon</a:t>
            </a:r>
            <a:r>
              <a:rPr lang="de-DE" sz="2000" dirty="0" smtClean="0">
                <a:latin typeface="Arial" panose="020B0604020202020204" pitchFamily="34" charset="0"/>
                <a:cs typeface="Arial" panose="020B0604020202020204" pitchFamily="34" charset="0"/>
              </a:rPr>
              <a:t> 2009</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0730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867</Words>
  <Application>Microsoft Office PowerPoint</Application>
  <PresentationFormat>Benutzerdefiniert</PresentationFormat>
  <Paragraphs>82</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Calibri Light</vt:lpstr>
      <vt:lpstr>Office Theme</vt:lpstr>
      <vt:lpstr>PowerPoint-Präsentation</vt:lpstr>
      <vt:lpstr>PowerPoint-Präsentation</vt:lpstr>
    </vt:vector>
  </TitlesOfParts>
  <Company>Frost-RL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dc:creator>
  <cp:lastModifiedBy>Alex</cp:lastModifiedBy>
  <cp:revision>27</cp:revision>
  <dcterms:created xsi:type="dcterms:W3CDTF">2019-01-25T09:50:36Z</dcterms:created>
  <dcterms:modified xsi:type="dcterms:W3CDTF">2019-01-28T18:36:42Z</dcterms:modified>
</cp:coreProperties>
</file>