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1" r:id="rId3"/>
    <p:sldId id="262" r:id="rId4"/>
    <p:sldId id="263" r:id="rId5"/>
    <p:sldId id="260" r:id="rId6"/>
    <p:sldId id="264" r:id="rId7"/>
    <p:sldId id="265" r:id="rId8"/>
    <p:sldId id="266" r:id="rId9"/>
    <p:sldId id="268" r:id="rId10"/>
    <p:sldId id="269" r:id="rId1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678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94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9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49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6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4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40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8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37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F32E-5BC1-4D76-A573-A1F822BD8926}" type="datetimeFigureOut">
              <a:rPr lang="de-DE" smtClean="0"/>
              <a:pPr/>
              <a:t>13.02.2019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4D71-8F1C-4998-97D1-8EADE900BB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42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 flipH="1">
            <a:off x="725494" y="593929"/>
            <a:ext cx="6865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920" y="1237433"/>
            <a:ext cx="6498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      Ich bin Dietrich der kluge Waschbär        und ich bin eine „invasive Art“</a:t>
            </a:r>
          </a:p>
          <a:p>
            <a:endParaRPr lang="de-DE" sz="2800" dirty="0"/>
          </a:p>
          <a:p>
            <a:r>
              <a:rPr lang="de-DE" sz="2800" dirty="0" smtClean="0"/>
              <a:t>            Aber was ist das eigentlich?</a:t>
            </a:r>
            <a:endParaRPr lang="de-DE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3122862"/>
            <a:ext cx="4245429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 flipH="1">
            <a:off x="725494" y="593929"/>
            <a:ext cx="6865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988834" y="1298989"/>
            <a:ext cx="6498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      </a:t>
            </a:r>
            <a:r>
              <a:rPr lang="de-DE" sz="2000" dirty="0" smtClean="0"/>
              <a:t>Am Ende kann es passieren, das die heimische Art gänzlich verdrängt wird.</a:t>
            </a:r>
            <a:endParaRPr lang="de-DE" sz="2000" dirty="0"/>
          </a:p>
          <a:p>
            <a:r>
              <a:rPr lang="de-DE" sz="2000" dirty="0"/>
              <a:t> </a:t>
            </a:r>
            <a:r>
              <a:rPr lang="de-DE" sz="2000" dirty="0" smtClean="0"/>
              <a:t>   Das muss nicht immer passieren, aber der Eindringling kann das vorhandene Ökosystem nachhaltig verändern und     	heimische Arten verdrängen</a:t>
            </a:r>
            <a:endParaRPr lang="de-DE" sz="2000" dirty="0" smtClean="0"/>
          </a:p>
          <a:p>
            <a:endParaRPr lang="de-DE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3122862"/>
            <a:ext cx="4245429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 flipH="1">
            <a:off x="725494" y="593929"/>
            <a:ext cx="6865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21920" y="1237433"/>
            <a:ext cx="649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      Schauen wir uns ein Beispiel an.</a:t>
            </a:r>
            <a:endParaRPr lang="de-DE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3122862"/>
            <a:ext cx="4245429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 flipH="1">
            <a:off x="725494" y="593929"/>
            <a:ext cx="6865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909006" y="1367952"/>
            <a:ext cx="649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Das hier ist der heimische Marienkäfer. Er ist hier zuhause und ernährt sich fleißig       </a:t>
            </a:r>
            <a:br>
              <a:rPr lang="de-DE" sz="2800" dirty="0" smtClean="0"/>
            </a:br>
            <a:r>
              <a:rPr lang="de-DE" sz="2800" dirty="0" smtClean="0"/>
              <a:t>                von Blattläusen</a:t>
            </a:r>
            <a:endParaRPr lang="de-DE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3122862"/>
            <a:ext cx="4245429" cy="366559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9" y="3838851"/>
            <a:ext cx="3352883" cy="22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 flipH="1">
            <a:off x="725494" y="593929"/>
            <a:ext cx="6865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909006" y="1367952"/>
            <a:ext cx="649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Schauen wir uns an wie er sich in seinem Lebensraum verhält.</a:t>
            </a:r>
            <a:endParaRPr lang="de-DE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3122862"/>
            <a:ext cx="4245429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>
            <a:off x="2588714" y="495958"/>
            <a:ext cx="6272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787817" y="848941"/>
            <a:ext cx="89099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      </a:t>
            </a:r>
            <a:r>
              <a:rPr lang="de-DE" sz="2400" dirty="0" smtClean="0"/>
              <a:t>Der heimische Marienkäfer </a:t>
            </a:r>
            <a:br>
              <a:rPr lang="de-DE" sz="2400" dirty="0" smtClean="0"/>
            </a:br>
            <a:r>
              <a:rPr lang="de-DE" sz="2400" dirty="0" smtClean="0"/>
              <a:t>(Rot mit wenigen schwarzen Punkten) frisst die </a:t>
            </a:r>
            <a:br>
              <a:rPr lang="de-DE" sz="2400" dirty="0" smtClean="0"/>
            </a:br>
            <a:r>
              <a:rPr lang="de-DE" sz="2400" dirty="0" smtClean="0"/>
              <a:t>Blattläuse (grün) und vermehrt sich. </a:t>
            </a:r>
            <a:br>
              <a:rPr lang="de-DE" sz="2400" dirty="0" smtClean="0"/>
            </a:br>
            <a:r>
              <a:rPr lang="de-DE" sz="2400" dirty="0" smtClean="0"/>
              <a:t>Wenn er nicht genug Nahrung aufnehmen kann </a:t>
            </a:r>
            <a:br>
              <a:rPr lang="de-DE" sz="2400" dirty="0" smtClean="0"/>
            </a:br>
            <a:r>
              <a:rPr lang="de-DE" sz="2400" dirty="0" smtClean="0"/>
              <a:t>         oder zu alt ist dann stirbt er.</a:t>
            </a: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53315"/>
            <a:ext cx="3963571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>
            <a:off x="2588714" y="495958"/>
            <a:ext cx="6272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205256" y="1454033"/>
            <a:ext cx="890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      </a:t>
            </a:r>
            <a:r>
              <a:rPr lang="de-DE" sz="4800" dirty="0" smtClean="0"/>
              <a:t>Das System ist stabil.</a:t>
            </a:r>
            <a:endParaRPr lang="de-DE" sz="4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53315"/>
            <a:ext cx="3963571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>
            <a:off x="2588714" y="495958"/>
            <a:ext cx="6272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19809" y="871648"/>
            <a:ext cx="890990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      </a:t>
            </a:r>
            <a:r>
              <a:rPr lang="de-DE" sz="2400" dirty="0" smtClean="0"/>
              <a:t>Das hier ist der asiatische Marienkäfer</a:t>
            </a:r>
            <a:br>
              <a:rPr lang="de-DE" sz="2400" dirty="0" smtClean="0"/>
            </a:br>
            <a:r>
              <a:rPr lang="de-DE" sz="2400" dirty="0" smtClean="0"/>
              <a:t>      (eigentlich Orange mit viel mehr Punkten, aber</a:t>
            </a:r>
            <a:br>
              <a:rPr lang="de-DE" sz="2400" dirty="0" smtClean="0"/>
            </a:br>
            <a:r>
              <a:rPr lang="de-DE" sz="2400" dirty="0" smtClean="0"/>
              <a:t>  um ihn besser unterscheiden zu können in Gelb)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           Er frisst etwa doppelt so viel und kann</a:t>
            </a:r>
            <a:br>
              <a:rPr lang="de-DE" sz="2400" dirty="0" smtClean="0"/>
            </a:br>
            <a:r>
              <a:rPr lang="de-DE" sz="2400" dirty="0" smtClean="0"/>
              <a:t>                     sich schneller fortpflanzen</a:t>
            </a: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53315"/>
            <a:ext cx="3963571" cy="36655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16" y="3525372"/>
            <a:ext cx="3097161" cy="30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>
            <a:off x="2588714" y="495958"/>
            <a:ext cx="6272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688324" y="913673"/>
            <a:ext cx="89099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      </a:t>
            </a:r>
            <a:r>
              <a:rPr lang="de-DE" sz="2400" dirty="0" smtClean="0"/>
              <a:t>Schauen wir uns an, was passiert, </a:t>
            </a:r>
            <a:br>
              <a:rPr lang="de-DE" sz="2400" dirty="0" smtClean="0"/>
            </a:br>
            <a:r>
              <a:rPr lang="de-DE" sz="2400" dirty="0" smtClean="0"/>
              <a:t>     wenn er in das stabile Ökosystem des </a:t>
            </a:r>
            <a:br>
              <a:rPr lang="de-DE" sz="2400" dirty="0" smtClean="0"/>
            </a:br>
            <a:r>
              <a:rPr lang="de-DE" sz="2400" dirty="0" smtClean="0"/>
              <a:t>     heimischen Marienkäfers eindringt.</a:t>
            </a:r>
            <a:br>
              <a:rPr lang="de-DE" sz="2400" dirty="0" smtClean="0"/>
            </a:br>
            <a:r>
              <a:rPr lang="de-DE" sz="2400" dirty="0"/>
              <a:t> </a:t>
            </a:r>
            <a:r>
              <a:rPr lang="de-DE" sz="2400" dirty="0" smtClean="0"/>
              <a:t>    </a:t>
            </a:r>
            <a:r>
              <a:rPr lang="de-DE" sz="2400" dirty="0" smtClean="0"/>
              <a:t>So eine „</a:t>
            </a:r>
            <a:r>
              <a:rPr lang="de-DE" sz="2400" dirty="0" smtClean="0"/>
              <a:t>Bioi</a:t>
            </a:r>
            <a:r>
              <a:rPr lang="de-DE" sz="2400" dirty="0" smtClean="0"/>
              <a:t>nvasion“ kann unabsichtlich </a:t>
            </a:r>
            <a:br>
              <a:rPr lang="de-DE" sz="2400" dirty="0" smtClean="0"/>
            </a:br>
            <a:r>
              <a:rPr lang="de-DE" sz="2400" dirty="0" smtClean="0"/>
              <a:t>           aber auch absichtlich passieren</a:t>
            </a: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053315"/>
            <a:ext cx="3963571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e Legende 3"/>
          <p:cNvSpPr/>
          <p:nvPr/>
        </p:nvSpPr>
        <p:spPr>
          <a:xfrm flipH="1">
            <a:off x="725494" y="593929"/>
            <a:ext cx="6865257" cy="29330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988834" y="1298989"/>
            <a:ext cx="649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            </a:t>
            </a:r>
            <a:r>
              <a:rPr lang="de-DE" sz="2000" dirty="0" smtClean="0"/>
              <a:t>Der „Eindringling“ kann sich schneller Fortpflanzen und ist ein  Nahrungskonkurrent für die heimische Art.</a:t>
            </a:r>
            <a:br>
              <a:rPr lang="de-DE" sz="2000" dirty="0" smtClean="0"/>
            </a:br>
            <a:r>
              <a:rPr lang="de-DE" sz="2000" dirty="0" smtClean="0"/>
              <a:t>Er frisst etwas doppelt so viel Blattläuse und kann so die    heimische Art verdrängen </a:t>
            </a:r>
          </a:p>
          <a:p>
            <a:endParaRPr lang="de-DE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3122862"/>
            <a:ext cx="4245429" cy="36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A4-Papier (210x297 mm)</PresentationFormat>
  <Paragraphs>13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Philipps-Universität Marburg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Schönberg</dc:creator>
  <cp:lastModifiedBy>Andreas Schönberg</cp:lastModifiedBy>
  <cp:revision>35</cp:revision>
  <dcterms:created xsi:type="dcterms:W3CDTF">2019-01-31T12:29:07Z</dcterms:created>
  <dcterms:modified xsi:type="dcterms:W3CDTF">2019-02-13T12:17:29Z</dcterms:modified>
</cp:coreProperties>
</file>