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6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1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30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32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3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06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759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677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9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36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68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17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71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58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32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30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30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3EDB-5CF4-4A41-BCF9-F51854B3799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3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fn.de/fileadmin/BfN/service/Dokumente/skripten/Skript438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MPG - Globaler Wandel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Projekt: „Invasive Arten“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Nather</a:t>
            </a:r>
            <a:r>
              <a:rPr lang="de-DE" dirty="0" smtClean="0"/>
              <a:t>, Thorsten; Schupp, Alexander; Schwalb, Jan &amp; Andreas Schönberg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Leitung: D. Göttlicher &amp; J. Kluge</a:t>
            </a:r>
          </a:p>
        </p:txBody>
      </p:sp>
    </p:spTree>
    <p:extLst>
      <p:ext uri="{BB962C8B-B14F-4D97-AF65-F5344CB8AC3E}">
        <p14:creationId xmlns:p14="http://schemas.microsoft.com/office/powerpoint/2010/main" val="28495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Literatursuche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Lodge, D.M., Williams, S., </a:t>
            </a:r>
            <a:r>
              <a:rPr lang="de-DE" dirty="0" err="1"/>
              <a:t>MacIsaac</a:t>
            </a:r>
            <a:r>
              <a:rPr lang="de-DE" dirty="0"/>
              <a:t>, H.J., Hayes, K.R., Leung, B., </a:t>
            </a:r>
            <a:r>
              <a:rPr lang="de-DE" dirty="0" err="1"/>
              <a:t>Reichard</a:t>
            </a:r>
            <a:r>
              <a:rPr lang="de-DE" dirty="0"/>
              <a:t>, S., Mack, R.N., </a:t>
            </a:r>
            <a:r>
              <a:rPr lang="de-DE" dirty="0" smtClean="0"/>
              <a:t>	</a:t>
            </a:r>
            <a:r>
              <a:rPr lang="de-DE" dirty="0" err="1" smtClean="0"/>
              <a:t>Moyle</a:t>
            </a:r>
            <a:r>
              <a:rPr lang="de-DE" dirty="0"/>
              <a:t>, P.B., Smith, M., </a:t>
            </a:r>
            <a:r>
              <a:rPr lang="de-DE" dirty="0" err="1"/>
              <a:t>Andow</a:t>
            </a:r>
            <a:r>
              <a:rPr lang="de-DE" dirty="0"/>
              <a:t>, D.A., Carlton, J.T. &amp; </a:t>
            </a:r>
            <a:r>
              <a:rPr lang="de-DE" dirty="0" err="1"/>
              <a:t>McMichael</a:t>
            </a:r>
            <a:r>
              <a:rPr lang="de-DE" dirty="0"/>
              <a:t>, A. (2006): Biological </a:t>
            </a:r>
            <a:r>
              <a:rPr lang="de-DE" dirty="0" smtClean="0"/>
              <a:t>	</a:t>
            </a:r>
            <a:r>
              <a:rPr lang="de-DE" dirty="0" err="1" smtClean="0"/>
              <a:t>invasions</a:t>
            </a:r>
            <a:r>
              <a:rPr lang="de-DE" dirty="0"/>
              <a:t>: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US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. </a:t>
            </a:r>
            <a:r>
              <a:rPr lang="de-DE" dirty="0" err="1"/>
              <a:t>Ecological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, 16, </a:t>
            </a:r>
            <a:r>
              <a:rPr lang="de-DE" dirty="0" smtClean="0"/>
              <a:t>	2035–2054.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Sutherland, W.J., Bailey, M.J., Bainbridge, I.P., </a:t>
            </a:r>
            <a:r>
              <a:rPr lang="de-DE" dirty="0" err="1"/>
              <a:t>Brereton</a:t>
            </a:r>
            <a:r>
              <a:rPr lang="de-DE" dirty="0"/>
              <a:t>, T., Dick, J.T.A., </a:t>
            </a:r>
            <a:r>
              <a:rPr lang="de-DE" dirty="0" err="1"/>
              <a:t>Drewitt</a:t>
            </a:r>
            <a:r>
              <a:rPr lang="de-DE" dirty="0"/>
              <a:t>, J., </a:t>
            </a:r>
            <a:r>
              <a:rPr lang="de-DE" dirty="0" err="1"/>
              <a:t>Dulvy</a:t>
            </a:r>
            <a:r>
              <a:rPr lang="de-DE" dirty="0"/>
              <a:t>, N.K., </a:t>
            </a:r>
            <a:r>
              <a:rPr lang="de-DE" dirty="0" smtClean="0"/>
              <a:t>	</a:t>
            </a:r>
            <a:r>
              <a:rPr lang="de-DE" dirty="0" err="1" smtClean="0"/>
              <a:t>Dusic</a:t>
            </a:r>
            <a:r>
              <a:rPr lang="de-DE" dirty="0"/>
              <a:t>, N.R., </a:t>
            </a:r>
            <a:r>
              <a:rPr lang="de-DE" dirty="0" err="1"/>
              <a:t>Freckleton</a:t>
            </a:r>
            <a:r>
              <a:rPr lang="de-DE" dirty="0"/>
              <a:t>, R.P., Gaston, K.J., </a:t>
            </a:r>
            <a:r>
              <a:rPr lang="de-DE" dirty="0" err="1"/>
              <a:t>Gilder</a:t>
            </a:r>
            <a:r>
              <a:rPr lang="de-DE" dirty="0"/>
              <a:t>, P.M., Green, R.E., </a:t>
            </a:r>
            <a:r>
              <a:rPr lang="de-DE" dirty="0" err="1"/>
              <a:t>Heathwaite</a:t>
            </a:r>
            <a:r>
              <a:rPr lang="de-DE" dirty="0"/>
              <a:t>, A.L., </a:t>
            </a:r>
            <a:r>
              <a:rPr lang="de-DE" dirty="0" smtClean="0"/>
              <a:t>	Johnson</a:t>
            </a:r>
            <a:r>
              <a:rPr lang="de-DE" dirty="0"/>
              <a:t>, S.M., Macdonald, D.W., Mitchell, R., Osborn, D., Owen, R.P., </a:t>
            </a:r>
            <a:r>
              <a:rPr lang="de-DE" dirty="0" err="1"/>
              <a:t>Pretty</a:t>
            </a:r>
            <a:r>
              <a:rPr lang="de-DE" dirty="0"/>
              <a:t>, J., Prior, S.V., </a:t>
            </a:r>
            <a:r>
              <a:rPr lang="de-DE" dirty="0" smtClean="0"/>
              <a:t>	</a:t>
            </a:r>
            <a:r>
              <a:rPr lang="de-DE" dirty="0" err="1" smtClean="0"/>
              <a:t>Prosser</a:t>
            </a:r>
            <a:r>
              <a:rPr lang="de-DE" dirty="0"/>
              <a:t>, H., </a:t>
            </a:r>
            <a:r>
              <a:rPr lang="de-DE" dirty="0" err="1"/>
              <a:t>Pullin</a:t>
            </a:r>
            <a:r>
              <a:rPr lang="de-DE" dirty="0"/>
              <a:t>, A.S., Rose, P., </a:t>
            </a:r>
            <a:r>
              <a:rPr lang="de-DE" dirty="0" err="1"/>
              <a:t>Stott</a:t>
            </a:r>
            <a:r>
              <a:rPr lang="de-DE" dirty="0"/>
              <a:t>, A., </a:t>
            </a:r>
            <a:r>
              <a:rPr lang="de-DE" dirty="0" err="1"/>
              <a:t>Tew</a:t>
            </a:r>
            <a:r>
              <a:rPr lang="de-DE" dirty="0"/>
              <a:t>, T., Thomas, C.D., Thompson, D.B.A., </a:t>
            </a:r>
            <a:r>
              <a:rPr lang="de-DE" dirty="0" smtClean="0"/>
              <a:t>	</a:t>
            </a:r>
            <a:r>
              <a:rPr lang="de-DE" dirty="0" err="1" smtClean="0"/>
              <a:t>Vickery</a:t>
            </a:r>
            <a:r>
              <a:rPr lang="de-DE" dirty="0"/>
              <a:t>, J.A., Walker, M., </a:t>
            </a:r>
            <a:r>
              <a:rPr lang="de-DE" dirty="0" err="1"/>
              <a:t>Walmsley</a:t>
            </a:r>
            <a:r>
              <a:rPr lang="de-DE" dirty="0"/>
              <a:t>, C., </a:t>
            </a:r>
            <a:r>
              <a:rPr lang="de-DE" dirty="0" err="1"/>
              <a:t>Warrington</a:t>
            </a:r>
            <a:r>
              <a:rPr lang="de-DE" dirty="0"/>
              <a:t>, S., </a:t>
            </a:r>
            <a:r>
              <a:rPr lang="de-DE" dirty="0" err="1"/>
              <a:t>Watkinson</a:t>
            </a:r>
            <a:r>
              <a:rPr lang="de-DE" dirty="0"/>
              <a:t>, A.R., Williams, R.J., </a:t>
            </a:r>
            <a:r>
              <a:rPr lang="de-DE" dirty="0" smtClean="0"/>
              <a:t>	</a:t>
            </a:r>
            <a:r>
              <a:rPr lang="de-DE" dirty="0" err="1" smtClean="0"/>
              <a:t>Woodroffe</a:t>
            </a:r>
            <a:r>
              <a:rPr lang="de-DE" dirty="0"/>
              <a:t>, R. &amp; </a:t>
            </a:r>
            <a:r>
              <a:rPr lang="de-DE" dirty="0" err="1"/>
              <a:t>Woodroof</a:t>
            </a:r>
            <a:r>
              <a:rPr lang="de-DE" dirty="0"/>
              <a:t>, H.J. (2008): Future </a:t>
            </a:r>
            <a:r>
              <a:rPr lang="de-DE" dirty="0" err="1"/>
              <a:t>novel</a:t>
            </a:r>
            <a:r>
              <a:rPr lang="de-DE" dirty="0"/>
              <a:t> </a:t>
            </a:r>
            <a:r>
              <a:rPr lang="de-DE" dirty="0" err="1"/>
              <a:t>threats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opportunities</a:t>
            </a:r>
            <a:r>
              <a:rPr lang="de-DE" dirty="0"/>
              <a:t> </a:t>
            </a:r>
            <a:r>
              <a:rPr lang="de-DE" dirty="0" err="1"/>
              <a:t>facing</a:t>
            </a:r>
            <a:r>
              <a:rPr lang="de-DE" dirty="0"/>
              <a:t> UK </a:t>
            </a:r>
            <a:r>
              <a:rPr lang="de-DE" dirty="0" smtClean="0"/>
              <a:t>	</a:t>
            </a:r>
            <a:r>
              <a:rPr lang="de-DE" dirty="0" err="1" smtClean="0"/>
              <a:t>biodiversity</a:t>
            </a:r>
            <a:r>
              <a:rPr lang="de-DE" dirty="0" smtClean="0"/>
              <a:t> </a:t>
            </a:r>
            <a:r>
              <a:rPr lang="de-DE" dirty="0" err="1"/>
              <a:t>identiﬁed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</a:t>
            </a:r>
            <a:r>
              <a:rPr lang="de-DE" dirty="0" err="1"/>
              <a:t>scanning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Applied Ecology, 45, 821–833.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Bae, M., Murphy, C. &amp; E. Garcia-</a:t>
            </a:r>
            <a:r>
              <a:rPr lang="en-US" dirty="0" err="1"/>
              <a:t>Berthou</a:t>
            </a:r>
            <a:r>
              <a:rPr lang="en-US" dirty="0"/>
              <a:t> (2018): Temperature and hydrologic alteration predict </a:t>
            </a:r>
            <a:r>
              <a:rPr lang="en-US" dirty="0" smtClean="0"/>
              <a:t>	the </a:t>
            </a:r>
            <a:r>
              <a:rPr lang="en-US" dirty="0"/>
              <a:t>spread of invasive Largemouth Bass (</a:t>
            </a:r>
            <a:r>
              <a:rPr lang="en-US" dirty="0" err="1"/>
              <a:t>Micropterus</a:t>
            </a:r>
            <a:r>
              <a:rPr lang="en-US" dirty="0"/>
              <a:t> </a:t>
            </a:r>
            <a:r>
              <a:rPr lang="en-US" dirty="0" err="1"/>
              <a:t>salmoides</a:t>
            </a:r>
            <a:r>
              <a:rPr lang="en-US" dirty="0"/>
              <a:t>). In: Science of the total </a:t>
            </a:r>
            <a:r>
              <a:rPr lang="en-US" dirty="0" smtClean="0"/>
              <a:t>	</a:t>
            </a:r>
            <a:r>
              <a:rPr lang="en-US" dirty="0" err="1" smtClean="0"/>
              <a:t>enviroment</a:t>
            </a:r>
            <a:r>
              <a:rPr lang="en-US" dirty="0" smtClean="0"/>
              <a:t> </a:t>
            </a:r>
            <a:r>
              <a:rPr lang="en-US" dirty="0"/>
              <a:t>639. 58-66</a:t>
            </a:r>
            <a:r>
              <a:rPr lang="en-US" dirty="0" smtClean="0"/>
              <a:t>.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Hesselschwerdt, J. &amp; K. </a:t>
            </a:r>
            <a:r>
              <a:rPr lang="de-DE" dirty="0" err="1"/>
              <a:t>Wantzen</a:t>
            </a:r>
            <a:r>
              <a:rPr lang="de-DE" dirty="0"/>
              <a:t> (2018): Global </a:t>
            </a:r>
            <a:r>
              <a:rPr lang="de-DE" dirty="0" err="1"/>
              <a:t>warming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thermal </a:t>
            </a:r>
            <a:r>
              <a:rPr lang="de-DE" dirty="0" err="1"/>
              <a:t>barriers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smtClean="0"/>
              <a:t>	invasive </a:t>
            </a:r>
            <a:r>
              <a:rPr lang="de-DE" dirty="0" err="1"/>
              <a:t>species</a:t>
            </a:r>
            <a:r>
              <a:rPr lang="de-DE" dirty="0"/>
              <a:t> in </a:t>
            </a:r>
            <a:r>
              <a:rPr lang="de-DE" dirty="0" err="1"/>
              <a:t>freshwater</a:t>
            </a:r>
            <a:r>
              <a:rPr lang="de-DE" dirty="0"/>
              <a:t> </a:t>
            </a:r>
            <a:r>
              <a:rPr lang="de-DE" dirty="0" err="1"/>
              <a:t>ecosystems</a:t>
            </a:r>
            <a:r>
              <a:rPr lang="de-DE" dirty="0"/>
              <a:t> – A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Lake Constance. In: Science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smtClean="0"/>
              <a:t>	total </a:t>
            </a:r>
            <a:r>
              <a:rPr lang="de-DE" dirty="0" err="1"/>
              <a:t>enviroment</a:t>
            </a:r>
            <a:r>
              <a:rPr lang="de-DE" dirty="0"/>
              <a:t> 645. 44-50.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7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en-US" dirty="0"/>
              <a:t>An alien species is a species introduced by humans – either intentionally or accidentally - outside of its natural past or present distribution, however not all alien species have negative impacts, and it is estimated that between 5% and 20% of all alien species become problematic. It is these species that are termed ‘</a:t>
            </a:r>
            <a:r>
              <a:rPr lang="en-US" i="1" dirty="0"/>
              <a:t>invasive alien species’</a:t>
            </a:r>
            <a:r>
              <a:rPr lang="en-US" dirty="0"/>
              <a:t> (IAS</a:t>
            </a:r>
            <a:r>
              <a:rPr lang="en-US" dirty="0" smtClean="0"/>
              <a:t>).”</a:t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sz="1200" dirty="0" err="1" smtClean="0"/>
              <a:t>Quelle</a:t>
            </a:r>
            <a:r>
              <a:rPr lang="en-US" sz="1200" dirty="0"/>
              <a:t>: </a:t>
            </a:r>
            <a:r>
              <a:rPr lang="de-DE" sz="1200" cap="small" dirty="0"/>
              <a:t>International Union </a:t>
            </a:r>
            <a:r>
              <a:rPr lang="de-DE" sz="1200" cap="small" dirty="0" err="1"/>
              <a:t>for</a:t>
            </a:r>
            <a:r>
              <a:rPr lang="de-DE" sz="1200" cap="small" dirty="0"/>
              <a:t> </a:t>
            </a:r>
            <a:r>
              <a:rPr lang="de-DE" sz="1200" cap="small" dirty="0" err="1"/>
              <a:t>Conservation</a:t>
            </a:r>
            <a:r>
              <a:rPr lang="de-DE" sz="1200" cap="small" dirty="0"/>
              <a:t> </a:t>
            </a:r>
            <a:r>
              <a:rPr lang="de-DE" sz="1200" cap="small" dirty="0" err="1"/>
              <a:t>of</a:t>
            </a:r>
            <a:r>
              <a:rPr lang="de-DE" sz="1200" cap="small" dirty="0"/>
              <a:t> Nature (IUCN</a:t>
            </a:r>
            <a:r>
              <a:rPr lang="de-DE" sz="1200" cap="small" dirty="0" smtClean="0"/>
              <a:t>) </a:t>
            </a:r>
            <a:r>
              <a:rPr lang="de-DE" sz="1200" dirty="0" smtClean="0"/>
              <a:t>(</a:t>
            </a:r>
            <a:r>
              <a:rPr lang="de-DE" sz="1200" dirty="0"/>
              <a:t>o.J.): Invasive </a:t>
            </a:r>
            <a:r>
              <a:rPr lang="de-DE" sz="1200" dirty="0" err="1"/>
              <a:t>species</a:t>
            </a:r>
            <a:endParaRPr lang="de-DE" sz="1200" dirty="0"/>
          </a:p>
          <a:p>
            <a:endParaRPr lang="en-US" dirty="0" smtClean="0"/>
          </a:p>
          <a:p>
            <a:r>
              <a:rPr lang="de-DE" dirty="0" smtClean="0"/>
              <a:t>In der Literatur werden Begriffe wie „</a:t>
            </a:r>
            <a:r>
              <a:rPr lang="de-DE" dirty="0" err="1" smtClean="0"/>
              <a:t>exotic</a:t>
            </a:r>
            <a:r>
              <a:rPr lang="de-DE" dirty="0" smtClean="0"/>
              <a:t>, </a:t>
            </a:r>
            <a:r>
              <a:rPr lang="de-DE" dirty="0" err="1" smtClean="0"/>
              <a:t>alien</a:t>
            </a:r>
            <a:r>
              <a:rPr lang="de-DE" dirty="0" smtClean="0"/>
              <a:t>, invasive, </a:t>
            </a:r>
            <a:r>
              <a:rPr lang="de-DE" dirty="0" err="1" smtClean="0"/>
              <a:t>noxious</a:t>
            </a:r>
            <a:r>
              <a:rPr lang="de-DE" dirty="0" smtClean="0"/>
              <a:t>“ teilweise synonym verwendet, welche zum Teil zu unterschiedlichen Interpretationen führen können.</a:t>
            </a:r>
            <a:br>
              <a:rPr lang="de-DE" dirty="0" smtClean="0"/>
            </a:br>
            <a:r>
              <a:rPr lang="de-DE" dirty="0" smtClean="0"/>
              <a:t>				</a:t>
            </a:r>
            <a:r>
              <a:rPr lang="de-DE" sz="1200" dirty="0" smtClean="0"/>
              <a:t>Quelle: </a:t>
            </a:r>
            <a:r>
              <a:rPr lang="de-DE" sz="1200" dirty="0" err="1"/>
              <a:t>Colatti</a:t>
            </a:r>
            <a:r>
              <a:rPr lang="de-DE" sz="1200" dirty="0"/>
              <a:t> &amp; </a:t>
            </a:r>
            <a:r>
              <a:rPr lang="de-DE" sz="1200" dirty="0" err="1"/>
              <a:t>MacIsaac</a:t>
            </a:r>
            <a:r>
              <a:rPr lang="de-DE" sz="1200" dirty="0"/>
              <a:t> 2004, </a:t>
            </a:r>
            <a:r>
              <a:rPr lang="de-DE" sz="1200" dirty="0" smtClean="0"/>
              <a:t>S.135</a:t>
            </a:r>
            <a:endParaRPr lang="de-DE" sz="1200" dirty="0"/>
          </a:p>
          <a:p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99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17073"/>
            <a:ext cx="8596668" cy="4724290"/>
          </a:xfrm>
        </p:spPr>
        <p:txBody>
          <a:bodyPr/>
          <a:lstStyle/>
          <a:p>
            <a:r>
              <a:rPr lang="de-DE" dirty="0" smtClean="0"/>
              <a:t>Beispiel: </a:t>
            </a:r>
            <a:r>
              <a:rPr lang="de-DE" i="1" dirty="0"/>
              <a:t>Ambrosia </a:t>
            </a:r>
            <a:r>
              <a:rPr lang="de-DE" i="1" dirty="0" err="1" smtClean="0"/>
              <a:t>artemisiifolia</a:t>
            </a:r>
            <a:r>
              <a:rPr lang="de-DE" i="1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Beifußblättrige</a:t>
            </a:r>
            <a:r>
              <a:rPr lang="de-DE" dirty="0" smtClean="0"/>
              <a:t> </a:t>
            </a:r>
            <a:r>
              <a:rPr lang="de-DE" dirty="0" err="1" smtClean="0"/>
              <a:t>Ambrosie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4" y="1838491"/>
            <a:ext cx="5523930" cy="39439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27203" y="5782391"/>
            <a:ext cx="5817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Abb.1: Ein </a:t>
            </a:r>
            <a:r>
              <a:rPr lang="de-DE" sz="1200" dirty="0"/>
              <a:t>von Ambrosia </a:t>
            </a:r>
            <a:r>
              <a:rPr lang="de-DE" sz="1200" dirty="0" err="1"/>
              <a:t>artemisiifolia</a:t>
            </a:r>
            <a:r>
              <a:rPr lang="de-DE" sz="1200" dirty="0"/>
              <a:t> dominiertes Haferfeld in der Nähe </a:t>
            </a:r>
            <a:r>
              <a:rPr lang="de-DE" sz="1200" dirty="0" smtClean="0"/>
              <a:t>von Cottbus</a:t>
            </a:r>
            <a:r>
              <a:rPr lang="de-DE" sz="1200" dirty="0"/>
              <a:t>, 12. 8. 2007 </a:t>
            </a:r>
            <a:r>
              <a:rPr lang="de-DE" sz="1200" dirty="0" smtClean="0"/>
              <a:t>(</a:t>
            </a:r>
            <a:r>
              <a:rPr lang="de-DE" sz="1200" dirty="0"/>
              <a:t>Foto: B. </a:t>
            </a:r>
            <a:r>
              <a:rPr lang="de-DE" sz="1200" dirty="0" smtClean="0"/>
              <a:t>Alberternst) Quelle: </a:t>
            </a:r>
            <a:r>
              <a:rPr lang="de-DE" sz="1200" dirty="0" smtClean="0">
                <a:effectLst/>
              </a:rPr>
              <a:t>Alberternst et al 2008, S.</a:t>
            </a:r>
            <a:r>
              <a:rPr lang="de-DE" sz="1200" dirty="0" smtClean="0"/>
              <a:t>415</a:t>
            </a:r>
            <a:endParaRPr lang="de-DE" sz="1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88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17073"/>
            <a:ext cx="8596668" cy="4724290"/>
          </a:xfrm>
        </p:spPr>
        <p:txBody>
          <a:bodyPr/>
          <a:lstStyle/>
          <a:p>
            <a:r>
              <a:rPr lang="de-DE" dirty="0" smtClean="0"/>
              <a:t>Beispiel: </a:t>
            </a:r>
            <a:r>
              <a:rPr lang="de-DE" i="1" dirty="0"/>
              <a:t>Ambrosia </a:t>
            </a:r>
            <a:r>
              <a:rPr lang="de-DE" i="1" dirty="0" err="1" smtClean="0"/>
              <a:t>artemisiifolia</a:t>
            </a:r>
            <a:r>
              <a:rPr lang="de-DE" i="1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Beifußblättrige</a:t>
            </a:r>
            <a:r>
              <a:rPr lang="de-DE" dirty="0" smtClean="0"/>
              <a:t> </a:t>
            </a:r>
            <a:r>
              <a:rPr lang="de-DE" dirty="0" err="1" smtClean="0"/>
              <a:t>Ambrosie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smtClean="0"/>
              <a:t>Einbringung und Ausbreitung durch mit Samen belastete Futtermittel.</a:t>
            </a:r>
          </a:p>
          <a:p>
            <a:r>
              <a:rPr lang="de-DE" dirty="0" smtClean="0"/>
              <a:t>Auswirkung Gesundheit: allergen, bei 75% aller Pollenallergiker.</a:t>
            </a:r>
          </a:p>
          <a:p>
            <a:r>
              <a:rPr lang="de-DE" dirty="0" smtClean="0"/>
              <a:t>Auswirkung Landwirtschaft: wächst auf landwirtschaftlichen Flächen und mindert den Ertrag.</a:t>
            </a:r>
          </a:p>
          <a:p>
            <a:r>
              <a:rPr lang="de-DE" dirty="0" smtClean="0"/>
              <a:t>Auswirkung Biodiversität: negative Folgen in Deutschland unklar.</a:t>
            </a:r>
          </a:p>
          <a:p>
            <a:r>
              <a:rPr lang="de-DE" dirty="0" smtClean="0"/>
              <a:t>Gegenmaßnahmen: Kontrolle der Einbürgerung (Reinigung von Futtermitteln)</a:t>
            </a:r>
            <a:br>
              <a:rPr lang="de-DE" dirty="0" smtClean="0"/>
            </a:br>
            <a:r>
              <a:rPr lang="de-DE" dirty="0" smtClean="0"/>
              <a:t>Bekämpfung: mechanisch.</a:t>
            </a: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18146" y="5841114"/>
            <a:ext cx="58175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de-DE" sz="1200" dirty="0" smtClean="0">
                <a:effectLst/>
              </a:rPr>
              <a:t>Alberternst et al 2008, S.</a:t>
            </a:r>
            <a:r>
              <a:rPr lang="de-DE" sz="1200" dirty="0" smtClean="0"/>
              <a:t>415-416</a:t>
            </a:r>
            <a:endParaRPr lang="de-DE" sz="1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Lokales Thema	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Fragestellung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„Die Auswirkung von ‚invasiver Art‘ auf die Ökosysteme Marburgs und Umgebung.“</a:t>
            </a:r>
          </a:p>
          <a:p>
            <a:r>
              <a:rPr lang="de-DE" dirty="0" err="1" smtClean="0"/>
              <a:t>zB</a:t>
            </a:r>
            <a:r>
              <a:rPr lang="de-DE" dirty="0" smtClean="0"/>
              <a:t>: </a:t>
            </a:r>
            <a:r>
              <a:rPr lang="de-DE" i="1" dirty="0" err="1"/>
              <a:t>Heracleum</a:t>
            </a:r>
            <a:r>
              <a:rPr lang="de-DE" i="1" dirty="0"/>
              <a:t> </a:t>
            </a:r>
            <a:r>
              <a:rPr lang="de-DE" i="1" dirty="0" err="1" smtClean="0"/>
              <a:t>mantegazzianum</a:t>
            </a:r>
            <a:r>
              <a:rPr lang="de-DE" i="1" dirty="0" smtClean="0"/>
              <a:t> </a:t>
            </a:r>
            <a:r>
              <a:rPr lang="de-DE" dirty="0" smtClean="0"/>
              <a:t>(Riesenbärenklau)</a:t>
            </a:r>
            <a:br>
              <a:rPr lang="de-DE" dirty="0" smtClean="0"/>
            </a:br>
            <a:r>
              <a:rPr lang="de-DE" dirty="0" smtClean="0"/>
              <a:t>	    </a:t>
            </a:r>
            <a:r>
              <a:rPr lang="de-DE" i="1" dirty="0" err="1"/>
              <a:t>Procyon</a:t>
            </a:r>
            <a:r>
              <a:rPr lang="de-DE" i="1" dirty="0"/>
              <a:t> </a:t>
            </a:r>
            <a:r>
              <a:rPr lang="de-DE" i="1" dirty="0" err="1" smtClean="0"/>
              <a:t>lotor</a:t>
            </a:r>
            <a:r>
              <a:rPr lang="de-DE" i="1" dirty="0" smtClean="0"/>
              <a:t> </a:t>
            </a:r>
            <a:r>
              <a:rPr lang="de-DE" dirty="0" smtClean="0"/>
              <a:t>(Waschbär), </a:t>
            </a:r>
            <a:r>
              <a:rPr lang="de-DE" i="1" dirty="0" err="1"/>
              <a:t>Procambarus</a:t>
            </a:r>
            <a:r>
              <a:rPr lang="de-DE" i="1" dirty="0"/>
              <a:t> </a:t>
            </a:r>
            <a:r>
              <a:rPr lang="de-DE" i="1" dirty="0" err="1"/>
              <a:t>fallax</a:t>
            </a:r>
            <a:r>
              <a:rPr lang="de-DE" dirty="0"/>
              <a:t> </a:t>
            </a:r>
            <a:r>
              <a:rPr lang="de-DE" i="1" dirty="0" err="1" smtClean="0"/>
              <a:t>virginalis</a:t>
            </a:r>
            <a:r>
              <a:rPr lang="de-DE" i="1" dirty="0" smtClean="0"/>
              <a:t> </a:t>
            </a:r>
            <a:r>
              <a:rPr lang="de-DE" dirty="0" smtClean="0"/>
              <a:t>(Marmorkrebs)</a:t>
            </a:r>
          </a:p>
          <a:p>
            <a:endParaRPr lang="de-DE" dirty="0"/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www.bfn.de/fileadmin/BfN/service/Dokumente/skripten/Skript438.pdf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9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Globales 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Fragestellung</a:t>
            </a:r>
            <a:br>
              <a:rPr lang="de-DE" dirty="0" smtClean="0"/>
            </a:br>
            <a:r>
              <a:rPr lang="de-DE" dirty="0" smtClean="0"/>
              <a:t>„Anthropogen induzierte biologische Invasionen und Ihr Einflüsse aus die globalen Ökosysteme“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0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Globales Thema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Fragestellung</a:t>
            </a:r>
            <a:br>
              <a:rPr lang="de-DE" dirty="0"/>
            </a:br>
            <a:r>
              <a:rPr lang="de-DE" dirty="0"/>
              <a:t>„Anthropogen induzierte biologische Invasionen und Ihr Einflüsse aus die globalen </a:t>
            </a:r>
            <a:r>
              <a:rPr lang="de-DE" dirty="0" smtClean="0"/>
              <a:t>Ökosysteme, im Hinblick auf wichtige historische Impactereignisse.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Drei markante Entwicklungspunkte für die Ausbreitung invasiver Arten</a:t>
            </a:r>
          </a:p>
          <a:p>
            <a:r>
              <a:rPr lang="de-DE" dirty="0" smtClean="0"/>
              <a:t>1.    Um 1500 - Ende des Mittelalters mit Wandel der Demographie, Handel und Landwirtschaft (</a:t>
            </a:r>
            <a:r>
              <a:rPr lang="de-DE" cap="small" dirty="0" smtClean="0"/>
              <a:t>Preston, </a:t>
            </a:r>
            <a:r>
              <a:rPr lang="de-DE" cap="small" dirty="0" err="1" smtClean="0"/>
              <a:t>Pearman</a:t>
            </a:r>
            <a:r>
              <a:rPr lang="de-DE" cap="small" dirty="0" smtClean="0"/>
              <a:t>, Hall 2004, 259</a:t>
            </a:r>
            <a:r>
              <a:rPr lang="de-DE" dirty="0" smtClean="0"/>
              <a:t>), Neue Welt/Kolonialismus (</a:t>
            </a:r>
            <a:r>
              <a:rPr lang="de-DE" cap="small" dirty="0" smtClean="0"/>
              <a:t>Mack 2003, 77f.)</a:t>
            </a:r>
          </a:p>
          <a:p>
            <a:r>
              <a:rPr lang="de-DE" dirty="0" smtClean="0"/>
              <a:t>2.    18. Jh. - Industrialisierung (</a:t>
            </a:r>
            <a:r>
              <a:rPr lang="de-DE" cap="small" dirty="0" smtClean="0"/>
              <a:t>Hulme 2009, 11</a:t>
            </a:r>
            <a:r>
              <a:rPr lang="de-DE" dirty="0" smtClean="0"/>
              <a:t>), verstärkter Welthandel, Infrastrukturmaßnahmen (Kanäle etc.), erhöhte Mobilität (</a:t>
            </a:r>
            <a:r>
              <a:rPr lang="de-DE" cap="small" dirty="0" smtClean="0"/>
              <a:t>Findley &amp; </a:t>
            </a:r>
            <a:r>
              <a:rPr lang="de-DE" cap="small" dirty="0" err="1" smtClean="0"/>
              <a:t>O'Rourke</a:t>
            </a:r>
            <a:r>
              <a:rPr lang="de-DE" cap="small" dirty="0" smtClean="0"/>
              <a:t> 2007, 378-387</a:t>
            </a:r>
            <a:r>
              <a:rPr lang="de-DE" dirty="0" smtClean="0"/>
              <a:t>) und Migration zwischen 1820 und 1930 (</a:t>
            </a:r>
            <a:r>
              <a:rPr lang="de-DE" cap="small" dirty="0" smtClean="0"/>
              <a:t>McNeeley 2006, 7.)</a:t>
            </a:r>
          </a:p>
          <a:p>
            <a:r>
              <a:rPr lang="de-DE" dirty="0" smtClean="0"/>
              <a:t>3.    Erhöhter Impact durch Globalisierung und Warenflüsse, sowie Klimawandel der letzten Dekaden (</a:t>
            </a:r>
            <a:r>
              <a:rPr lang="de-DE" cap="small" dirty="0" smtClean="0"/>
              <a:t>Lodge et al 2006, 2036; Sutherland et al 2008, 827</a:t>
            </a:r>
            <a:r>
              <a:rPr lang="de-DE" dirty="0" smtClean="0"/>
              <a:t>.) </a:t>
            </a:r>
          </a:p>
          <a:p>
            <a:r>
              <a:rPr lang="de-DE" dirty="0" smtClean="0"/>
              <a:t>(4</a:t>
            </a:r>
            <a:r>
              <a:rPr lang="de-DE" smtClean="0"/>
              <a:t>.) Klimawandel </a:t>
            </a:r>
            <a:r>
              <a:rPr lang="de-DE" dirty="0" smtClean="0"/>
              <a:t>(</a:t>
            </a:r>
            <a:r>
              <a:rPr lang="de-DE" cap="small" dirty="0" smtClean="0"/>
              <a:t>Hesselschwerdt, &amp; </a:t>
            </a:r>
            <a:r>
              <a:rPr lang="de-DE" cap="small" dirty="0" err="1" smtClean="0"/>
              <a:t>Wantzen</a:t>
            </a:r>
            <a:r>
              <a:rPr lang="de-DE" cap="small" dirty="0" smtClean="0"/>
              <a:t> 2018</a:t>
            </a:r>
            <a:r>
              <a:rPr lang="de-DE" dirty="0" smtClean="0"/>
              <a:t>) 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60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Literatursuche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International Union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Conservation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Nature (IUCN) (o.J.): Invasive </a:t>
            </a:r>
            <a:r>
              <a:rPr lang="de-DE" dirty="0" err="1"/>
              <a:t>species</a:t>
            </a:r>
            <a:r>
              <a:rPr lang="de-DE" dirty="0"/>
              <a:t>. </a:t>
            </a:r>
            <a:r>
              <a:rPr lang="de-DE" dirty="0" smtClean="0"/>
              <a:t>					&lt;</a:t>
            </a:r>
            <a:r>
              <a:rPr lang="de-DE" dirty="0"/>
              <a:t>https://www.iucn.org/theme/species/our-work/invasive-species&gt; (Zugriff: </a:t>
            </a:r>
            <a:r>
              <a:rPr lang="de-DE" dirty="0" smtClean="0"/>
              <a:t>				31.10.2018)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Universitätsstadt Marburg (o.J.): Waschbär. </a:t>
            </a:r>
            <a:r>
              <a:rPr lang="de-DE" dirty="0" smtClean="0"/>
              <a:t>									&lt;</a:t>
            </a:r>
            <a:r>
              <a:rPr lang="de-DE" dirty="0"/>
              <a:t>https://</a:t>
            </a:r>
            <a:r>
              <a:rPr lang="de-DE" dirty="0" smtClean="0"/>
              <a:t>www.marburg.de/buergerservice/dienstleistungen/waschbaer-900000507-	0.html?myMedium=1</a:t>
            </a:r>
            <a:r>
              <a:rPr lang="de-DE" dirty="0"/>
              <a:t>&gt; (Zugriff: 31.10.2018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Bayerische Akademie der Wissenschaften (2001): Gebietsfremde Arten</a:t>
            </a:r>
            <a:r>
              <a:rPr lang="de-DE" b="1" dirty="0"/>
              <a:t> (Infos folgen noch</a:t>
            </a:r>
            <a:r>
              <a:rPr lang="de-DE" b="1" dirty="0" smtClean="0"/>
              <a:t>)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Böcker</a:t>
            </a:r>
            <a:r>
              <a:rPr lang="de-DE" dirty="0"/>
              <a:t>, Gebhardt, </a:t>
            </a:r>
            <a:r>
              <a:rPr lang="de-DE" dirty="0" err="1"/>
              <a:t>Konold</a:t>
            </a:r>
            <a:r>
              <a:rPr lang="de-DE" dirty="0"/>
              <a:t>, Schmidt-Fischer (????): Gebietsfremde Pflanzenarten. Auswirkungen auf </a:t>
            </a:r>
            <a:r>
              <a:rPr lang="de-DE" dirty="0" smtClean="0"/>
              <a:t>	einheimische </a:t>
            </a:r>
            <a:r>
              <a:rPr lang="de-DE" dirty="0"/>
              <a:t>Arten, Lebensgemeinschaften und Biotope. Kontrollmöglichkeiten und </a:t>
            </a:r>
            <a:r>
              <a:rPr lang="de-DE" dirty="0" smtClean="0"/>
              <a:t>	Management </a:t>
            </a:r>
            <a:r>
              <a:rPr lang="de-DE" b="1" dirty="0"/>
              <a:t>(Infos folgen noch</a:t>
            </a:r>
            <a:r>
              <a:rPr lang="de-DE" b="1" dirty="0" smtClean="0"/>
              <a:t>)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Kowarik</a:t>
            </a:r>
            <a:r>
              <a:rPr lang="de-DE" dirty="0"/>
              <a:t>, I. (2003): Biologische Invasionen. Neophyten und </a:t>
            </a:r>
            <a:r>
              <a:rPr lang="de-DE" dirty="0" err="1"/>
              <a:t>Neozoen</a:t>
            </a:r>
            <a:r>
              <a:rPr lang="de-DE" dirty="0"/>
              <a:t> in Mitteleuropa</a:t>
            </a:r>
            <a:r>
              <a:rPr lang="de-DE" dirty="0" smtClean="0"/>
              <a:t>.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Nehring S. &amp; S. Skowronek (2017): Die invasiven gebietsfremden Arten der Unionsliste der </a:t>
            </a:r>
            <a:r>
              <a:rPr lang="de-DE" dirty="0" smtClean="0"/>
              <a:t>	Verordnung </a:t>
            </a:r>
            <a:r>
              <a:rPr lang="de-DE" dirty="0"/>
              <a:t>(EU) Nr. 1143/2014.- Erste Fortschreibung 2017.- In: Bundesamt für Naturschutz </a:t>
            </a:r>
            <a:r>
              <a:rPr lang="de-DE" dirty="0" smtClean="0"/>
              <a:t>	(</a:t>
            </a:r>
            <a:r>
              <a:rPr lang="de-DE" dirty="0"/>
              <a:t>Hrsg.). In: </a:t>
            </a:r>
            <a:r>
              <a:rPr lang="de-DE" dirty="0" err="1"/>
              <a:t>BfN</a:t>
            </a:r>
            <a:r>
              <a:rPr lang="de-DE" dirty="0"/>
              <a:t> – Skripten 471/2017. 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Colautti</a:t>
            </a:r>
            <a:r>
              <a:rPr lang="de-DE" dirty="0"/>
              <a:t>, R. &amp; H. </a:t>
            </a:r>
            <a:r>
              <a:rPr lang="de-DE" dirty="0" err="1"/>
              <a:t>MacIsaac</a:t>
            </a:r>
            <a:r>
              <a:rPr lang="de-DE" dirty="0"/>
              <a:t> (2004): A neutral </a:t>
            </a:r>
            <a:r>
              <a:rPr lang="de-DE" dirty="0" err="1"/>
              <a:t>terminology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‚invasive‘ </a:t>
            </a:r>
            <a:r>
              <a:rPr lang="de-DE" dirty="0" err="1"/>
              <a:t>species</a:t>
            </a:r>
            <a:r>
              <a:rPr lang="de-DE" dirty="0"/>
              <a:t>. In: </a:t>
            </a:r>
            <a:r>
              <a:rPr lang="de-DE" dirty="0" err="1"/>
              <a:t>Diversity</a:t>
            </a:r>
            <a:r>
              <a:rPr lang="de-DE" dirty="0"/>
              <a:t> </a:t>
            </a:r>
            <a:r>
              <a:rPr lang="de-DE" dirty="0" smtClean="0"/>
              <a:t>	in </a:t>
            </a:r>
            <a:r>
              <a:rPr lang="de-DE" dirty="0" err="1"/>
              <a:t>distrubutions</a:t>
            </a:r>
            <a:r>
              <a:rPr lang="de-DE" dirty="0"/>
              <a:t> 10. 135-141.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52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Literatursuche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Alberternst, B., </a:t>
            </a:r>
            <a:r>
              <a:rPr lang="de-DE" dirty="0" err="1"/>
              <a:t>Nawrath</a:t>
            </a:r>
            <a:r>
              <a:rPr lang="de-DE" dirty="0"/>
              <a:t>, S., </a:t>
            </a:r>
            <a:r>
              <a:rPr lang="de-DE" dirty="0" err="1"/>
              <a:t>Hussner</a:t>
            </a:r>
            <a:r>
              <a:rPr lang="de-DE" dirty="0"/>
              <a:t>, A. &amp; U. Starfinger (2008): Auswirkungen </a:t>
            </a:r>
            <a:r>
              <a:rPr lang="de-DE" dirty="0" smtClean="0"/>
              <a:t>	invasiver </a:t>
            </a:r>
            <a:r>
              <a:rPr lang="de-DE" dirty="0"/>
              <a:t>Arten und Vorsorge. Sofortmaßnahmen und Management am Beispiel von </a:t>
            </a:r>
            <a:r>
              <a:rPr lang="de-DE" dirty="0" smtClean="0"/>
              <a:t>	vier </a:t>
            </a:r>
            <a:r>
              <a:rPr lang="de-DE" dirty="0"/>
              <a:t>unterschiedlichen weitverbreiteten Neophyten. In: Natur und Landschaft </a:t>
            </a:r>
            <a:r>
              <a:rPr lang="de-DE" dirty="0" smtClean="0"/>
              <a:t>	9/10-2008</a:t>
            </a:r>
            <a:r>
              <a:rPr lang="de-DE" dirty="0"/>
              <a:t>. 412-417. 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Hulme, P. (2009): Trade,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trouble</a:t>
            </a:r>
            <a:r>
              <a:rPr lang="de-DE" dirty="0"/>
              <a:t>: </a:t>
            </a:r>
            <a:r>
              <a:rPr lang="de-DE" dirty="0" err="1"/>
              <a:t>managing</a:t>
            </a:r>
            <a:r>
              <a:rPr lang="de-DE" dirty="0"/>
              <a:t> invasive </a:t>
            </a:r>
            <a:r>
              <a:rPr lang="de-DE" dirty="0" err="1"/>
              <a:t>species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in </a:t>
            </a:r>
            <a:r>
              <a:rPr lang="de-DE" dirty="0" smtClean="0"/>
              <a:t>	an </a:t>
            </a:r>
            <a:r>
              <a:rPr lang="de-DE" dirty="0" err="1"/>
              <a:t>era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globalization</a:t>
            </a:r>
            <a:r>
              <a:rPr lang="de-DE" dirty="0"/>
              <a:t>. In: Journal </a:t>
            </a:r>
            <a:r>
              <a:rPr lang="de-DE" dirty="0" err="1"/>
              <a:t>of</a:t>
            </a:r>
            <a:r>
              <a:rPr lang="de-DE" dirty="0"/>
              <a:t> Applied Ecology 46. 10-18</a:t>
            </a:r>
            <a:r>
              <a:rPr lang="de-DE" dirty="0" smtClean="0"/>
              <a:t>.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Preston, C. D., </a:t>
            </a:r>
            <a:r>
              <a:rPr lang="de-DE" dirty="0" err="1"/>
              <a:t>Pearman</a:t>
            </a:r>
            <a:r>
              <a:rPr lang="de-DE" dirty="0"/>
              <a:t>, D. A. &amp;Hall, A. R. (2004): </a:t>
            </a:r>
            <a:r>
              <a:rPr lang="de-DE" dirty="0" err="1"/>
              <a:t>Archaeophytes</a:t>
            </a:r>
            <a:r>
              <a:rPr lang="de-DE" dirty="0"/>
              <a:t> in </a:t>
            </a:r>
            <a:r>
              <a:rPr lang="de-DE" dirty="0" err="1"/>
              <a:t>Britain</a:t>
            </a:r>
            <a:r>
              <a:rPr lang="de-DE" dirty="0"/>
              <a:t>. In: </a:t>
            </a:r>
            <a:r>
              <a:rPr lang="de-DE" dirty="0" smtClean="0"/>
              <a:t>	</a:t>
            </a:r>
            <a:r>
              <a:rPr lang="de-DE" dirty="0" err="1" smtClean="0"/>
              <a:t>Botanical</a:t>
            </a:r>
            <a:r>
              <a:rPr lang="de-DE" dirty="0" smtClean="0"/>
              <a:t> </a:t>
            </a:r>
            <a:r>
              <a:rPr lang="de-DE" dirty="0"/>
              <a:t>Journal oft he </a:t>
            </a:r>
            <a:r>
              <a:rPr lang="de-DE" dirty="0" err="1"/>
              <a:t>Linnean</a:t>
            </a:r>
            <a:r>
              <a:rPr lang="de-DE" dirty="0"/>
              <a:t> Society, 145, 257-296</a:t>
            </a:r>
            <a:r>
              <a:rPr lang="de-DE" dirty="0" smtClean="0"/>
              <a:t>.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Mack, R. N. (2003): Plant </a:t>
            </a:r>
            <a:r>
              <a:rPr lang="de-DE" dirty="0" err="1"/>
              <a:t>naturalizations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invasions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eastern</a:t>
            </a:r>
            <a:r>
              <a:rPr lang="de-DE" dirty="0"/>
              <a:t> United States: </a:t>
            </a:r>
            <a:r>
              <a:rPr lang="de-DE" dirty="0" smtClean="0"/>
              <a:t>	1634-1860</a:t>
            </a:r>
            <a:r>
              <a:rPr lang="de-DE" dirty="0"/>
              <a:t>. In: </a:t>
            </a:r>
            <a:r>
              <a:rPr lang="de-DE" dirty="0" err="1"/>
              <a:t>Annals</a:t>
            </a:r>
            <a:r>
              <a:rPr lang="de-DE" dirty="0"/>
              <a:t> oft he Missouri </a:t>
            </a:r>
            <a:r>
              <a:rPr lang="de-DE" dirty="0" err="1"/>
              <a:t>Botanical</a:t>
            </a:r>
            <a:r>
              <a:rPr lang="de-DE" dirty="0"/>
              <a:t> Garden, 90. 77-90</a:t>
            </a:r>
            <a:r>
              <a:rPr lang="de-DE" dirty="0" smtClean="0"/>
              <a:t>.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Findlay</a:t>
            </a:r>
            <a:r>
              <a:rPr lang="de-DE" dirty="0"/>
              <a:t>, R. &amp; </a:t>
            </a:r>
            <a:r>
              <a:rPr lang="de-DE" dirty="0" err="1"/>
              <a:t>O'Rourke</a:t>
            </a:r>
            <a:r>
              <a:rPr lang="de-DE" dirty="0"/>
              <a:t>, K. H. (2007): Power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Plenty</a:t>
            </a:r>
            <a:r>
              <a:rPr lang="de-DE" dirty="0"/>
              <a:t>: Trade, War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World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	Economy </a:t>
            </a: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Second </a:t>
            </a:r>
            <a:r>
              <a:rPr lang="de-DE" dirty="0" err="1"/>
              <a:t>Millenium</a:t>
            </a:r>
            <a:r>
              <a:rPr lang="de-DE" dirty="0"/>
              <a:t>. Princeton University Press, Princeton, NJ. USA.</a:t>
            </a:r>
          </a:p>
          <a:p>
            <a:pPr marL="0" indent="0">
              <a:buNone/>
            </a:pPr>
            <a:r>
              <a:rPr lang="de-DE" dirty="0"/>
              <a:t>McNeeley, J. A. (2006): As </a:t>
            </a:r>
            <a:r>
              <a:rPr lang="de-DE" dirty="0" err="1"/>
              <a:t>the</a:t>
            </a:r>
            <a:r>
              <a:rPr lang="de-DE" dirty="0"/>
              <a:t> World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invasion</a:t>
            </a:r>
            <a:r>
              <a:rPr lang="de-DE" dirty="0"/>
              <a:t> </a:t>
            </a:r>
            <a:r>
              <a:rPr lang="de-DE" dirty="0" err="1"/>
              <a:t>grow</a:t>
            </a:r>
            <a:r>
              <a:rPr lang="de-DE" dirty="0"/>
              <a:t>. In: </a:t>
            </a:r>
            <a:r>
              <a:rPr lang="de-DE" dirty="0" smtClean="0"/>
              <a:t>	</a:t>
            </a:r>
            <a:r>
              <a:rPr lang="de-DE" dirty="0" err="1" smtClean="0"/>
              <a:t>Euphytica</a:t>
            </a:r>
            <a:r>
              <a:rPr lang="de-DE" dirty="0"/>
              <a:t>, 148, 5-15.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48788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296</Words>
  <Application>Microsoft Office PowerPoint</Application>
  <PresentationFormat>Breitbild</PresentationFormat>
  <Paragraphs>61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MPG - Globaler Wandel Projekt: „Invasive Arten“ </vt:lpstr>
      <vt:lpstr>1. Einleitung</vt:lpstr>
      <vt:lpstr>1. Einleitung</vt:lpstr>
      <vt:lpstr>1. Einleitung</vt:lpstr>
      <vt:lpstr>2. Lokales Thema  </vt:lpstr>
      <vt:lpstr>3. Globales Thema</vt:lpstr>
      <vt:lpstr>3. Globales Thema</vt:lpstr>
      <vt:lpstr>4. Literatursuche</vt:lpstr>
      <vt:lpstr>4. Literatursuche</vt:lpstr>
      <vt:lpstr>4. Literatursuche</vt:lpstr>
    </vt:vector>
  </TitlesOfParts>
  <Company>Philipps-Universität Marburg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MPG - Globaler Wandel Projekt: „Invasive Arten“</dc:title>
  <dc:creator>Andreas Schönberg</dc:creator>
  <cp:lastModifiedBy>Andreas Schönberg</cp:lastModifiedBy>
  <cp:revision>11</cp:revision>
  <dcterms:created xsi:type="dcterms:W3CDTF">2018-10-31T15:09:59Z</dcterms:created>
  <dcterms:modified xsi:type="dcterms:W3CDTF">2018-10-31T16:36:40Z</dcterms:modified>
</cp:coreProperties>
</file>