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66" r:id="rId3"/>
    <p:sldId id="256" r:id="rId4"/>
    <p:sldId id="277" r:id="rId5"/>
    <p:sldId id="276" r:id="rId6"/>
    <p:sldId id="278" r:id="rId7"/>
    <p:sldId id="268" r:id="rId8"/>
    <p:sldId id="269" r:id="rId9"/>
    <p:sldId id="270" r:id="rId10"/>
    <p:sldId id="286" r:id="rId11"/>
    <p:sldId id="287" r:id="rId12"/>
    <p:sldId id="273" r:id="rId13"/>
    <p:sldId id="282" r:id="rId14"/>
    <p:sldId id="279" r:id="rId15"/>
    <p:sldId id="283" r:id="rId16"/>
    <p:sldId id="280" r:id="rId17"/>
    <p:sldId id="284" r:id="rId18"/>
    <p:sldId id="265" r:id="rId19"/>
    <p:sldId id="28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6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687499999999994E-2"/>
          <c:y val="0.15656655040806161"/>
          <c:w val="0.84062499999999996"/>
          <c:h val="0.69743979469489448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explosion val="18"/>
          <c:dPt>
            <c:idx val="0"/>
            <c:bubble3D val="0"/>
            <c:explosion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explosion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2"/>
            <c:bubble3D val="0"/>
            <c:explosion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3"/>
            <c:bubble3D val="0"/>
            <c:explosion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-0.11599911971830985"/>
                  <c:y val="-5.066889708537364E-3"/>
                </c:manualLayout>
              </c:layout>
              <c:tx>
                <c:rich>
                  <a:bodyPr/>
                  <a:lstStyle/>
                  <a:p>
                    <a:fld id="{30CD5C1B-D545-4F46-97AF-7216CF926DD9}" type="VALUE">
                      <a:rPr lang="en-US" smtClean="0"/>
                      <a:pPr/>
                      <a:t>[WERT]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2550616197183095"/>
                  <c:y val="-0.16509943188310405"/>
                </c:manualLayout>
              </c:layout>
              <c:tx>
                <c:rich>
                  <a:bodyPr/>
                  <a:lstStyle/>
                  <a:p>
                    <a:fld id="{DB21DC91-BA0A-42B9-A8F6-7C062C762EB2}" type="VALUE">
                      <a:rPr lang="en-US" smtClean="0"/>
                      <a:pPr/>
                      <a:t>[WERT]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9.0779049295774641E-2"/>
                  <c:y val="4.6984745093916779E-2"/>
                </c:manualLayout>
              </c:layout>
              <c:tx>
                <c:rich>
                  <a:bodyPr/>
                  <a:lstStyle/>
                  <a:p>
                    <a:fld id="{82A0C8BD-33B4-49A2-BC53-2047BF620900}" type="VALUE">
                      <a:rPr lang="en-US" smtClean="0"/>
                      <a:pPr/>
                      <a:t>[WERT]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2.6562499999999999E-2"/>
                  <c:y val="7.1948066589577059E-2"/>
                </c:manualLayout>
              </c:layout>
              <c:tx>
                <c:rich>
                  <a:bodyPr/>
                  <a:lstStyle/>
                  <a:p>
                    <a:fld id="{19F014B6-7957-4048-A07E-EF9DCA0FDF86}" type="VALUE">
                      <a:rPr lang="en-US" smtClean="0"/>
                      <a:pPr/>
                      <a:t>[WERT]</a:t>
                    </a:fld>
                    <a:r>
                      <a:rPr lang="en-US" dirty="0" smtClean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Trockenladung</c:v>
                </c:pt>
                <c:pt idx="1">
                  <c:v>Öl/Ölprodukte</c:v>
                </c:pt>
                <c:pt idx="2">
                  <c:v>Kohle &amp; Erze</c:v>
                </c:pt>
                <c:pt idx="3">
                  <c:v>Korn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46</c:v>
                </c:pt>
                <c:pt idx="1">
                  <c:v>31</c:v>
                </c:pt>
                <c:pt idx="2">
                  <c:v>18</c:v>
                </c:pt>
                <c:pt idx="3">
                  <c:v>4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612717644449385E-2"/>
          <c:y val="0.80214723505779439"/>
          <c:w val="0.9"/>
          <c:h val="8.3135505553955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32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3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06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75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67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9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17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1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5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2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30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0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3EDB-5CF4-4A41-BCF9-F51854B3799B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8D9E7F-E53F-4EE7-9D04-6D8806432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3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3" y="2212945"/>
            <a:ext cx="6374960" cy="4247317"/>
          </a:xfrm>
          <a:prstGeom prst="rect">
            <a:avLst/>
          </a:prstGeom>
          <a:ln>
            <a:solidFill>
              <a:srgbClr val="83B330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93769" cy="1320800"/>
          </a:xfr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MPG - Globaler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Wandel</a:t>
            </a:r>
            <a:b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„Invasive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Arten“	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77334" y="2212945"/>
            <a:ext cx="2802136" cy="424731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Gruppe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Thorsten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Nather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Alexander Schupp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Jan Schwalb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Andreas Schönberg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b="1" dirty="0" smtClean="0"/>
              <a:t>Leitung</a:t>
            </a:r>
            <a:endParaRPr lang="de-DE" b="1" dirty="0"/>
          </a:p>
          <a:p>
            <a:r>
              <a:rPr lang="de-DE" dirty="0" smtClean="0"/>
              <a:t>Dr. Dietrich Göttlicher</a:t>
            </a:r>
          </a:p>
          <a:p>
            <a:r>
              <a:rPr lang="de-DE" dirty="0" smtClean="0"/>
              <a:t>Dr. Jürgen </a:t>
            </a:r>
            <a:r>
              <a:rPr lang="de-DE" dirty="0"/>
              <a:t>Kluge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b="1" dirty="0" smtClean="0"/>
              <a:t>Datum </a:t>
            </a:r>
          </a:p>
          <a:p>
            <a:r>
              <a:rPr lang="de-DE" dirty="0" smtClean="0"/>
              <a:t>06.12.2018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796143" y="6290985"/>
            <a:ext cx="1455307" cy="169277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</a:t>
            </a:r>
            <a:r>
              <a:rPr lang="de-DE" sz="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Kimmel - Getty </a:t>
            </a:r>
            <a:r>
              <a:rPr lang="de-DE" sz="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Images/Aurora Open</a:t>
            </a:r>
          </a:p>
        </p:txBody>
      </p:sp>
    </p:spTree>
    <p:extLst>
      <p:ext uri="{BB962C8B-B14F-4D97-AF65-F5344CB8AC3E}">
        <p14:creationId xmlns:p14="http://schemas.microsoft.com/office/powerpoint/2010/main" val="28495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5" y="22262"/>
            <a:ext cx="4824574" cy="2997084"/>
          </a:xfrm>
          <a:prstGeom prst="rect">
            <a:avLst/>
          </a:prstGeom>
          <a:ln>
            <a:solidFill>
              <a:srgbClr val="83B330"/>
            </a:solidFill>
          </a:ln>
        </p:spPr>
      </p:pic>
      <p:sp>
        <p:nvSpPr>
          <p:cNvPr id="9" name="Textfeld 8"/>
          <p:cNvSpPr txBox="1"/>
          <p:nvPr/>
        </p:nvSpPr>
        <p:spPr>
          <a:xfrm>
            <a:off x="323852" y="1316669"/>
            <a:ext cx="5772150" cy="341632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Volkswirtschaftliche Messgrößen wie das BIP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zeigen Beziehung zu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Vielfalt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fremder Arten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Korrelation des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BIP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artfremden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Pflanzen schlägt sich sehr stark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auf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Inseln nieder – hoher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Importanteil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Einkommen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damit BIP) zeigt in den letzten J25 25 Jahren weltweit Wachstum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110% in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entw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ickelten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Ländern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bis zu 70% in Entwicklungsländern</a:t>
            </a:r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88" y="3559336"/>
            <a:ext cx="4833552" cy="2984960"/>
          </a:xfrm>
          <a:prstGeom prst="rect">
            <a:avLst/>
          </a:prstGeom>
          <a:ln>
            <a:solidFill>
              <a:srgbClr val="83B330"/>
            </a:solidFill>
          </a:ln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2551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938088" y="3051600"/>
            <a:ext cx="4355130" cy="46166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Beziehung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zwischen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BIP und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Anzahl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fremder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Pflanzen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ausgewählte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Inseln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2009, 12.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938088" y="6570617"/>
            <a:ext cx="2889768" cy="27699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Güterexporte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1820 - 1998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2009, 11.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16077" y="6611779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Quelle: </a:t>
            </a:r>
            <a:r>
              <a:rPr lang="de-DE" sz="1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2009.</a:t>
            </a:r>
            <a:endParaRPr lang="de-DE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2551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28" y="539314"/>
            <a:ext cx="9706615" cy="6205870"/>
          </a:xfrm>
          <a:prstGeom prst="rect">
            <a:avLst/>
          </a:prstGeom>
          <a:ln>
            <a:solidFill>
              <a:srgbClr val="83B330"/>
            </a:solidFill>
          </a:ln>
        </p:spPr>
      </p:pic>
      <p:sp>
        <p:nvSpPr>
          <p:cNvPr id="2" name="Textfeld 1"/>
          <p:cNvSpPr txBox="1"/>
          <p:nvPr/>
        </p:nvSpPr>
        <p:spPr>
          <a:xfrm>
            <a:off x="7829549" y="18288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179</a:t>
            </a:r>
            <a:r>
              <a:rPr lang="de-DE" b="1" dirty="0" smtClean="0"/>
              <a:t>/</a:t>
            </a:r>
            <a:r>
              <a:rPr lang="de-DE" b="1" dirty="0" smtClean="0">
                <a:solidFill>
                  <a:srgbClr val="FF0000"/>
                </a:solidFill>
              </a:rPr>
              <a:t>4753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724524" y="232410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210</a:t>
            </a:r>
            <a:r>
              <a:rPr lang="de-DE" b="1" dirty="0" smtClean="0"/>
              <a:t>/</a:t>
            </a:r>
            <a:r>
              <a:rPr lang="de-DE" b="1" dirty="0" smtClean="0">
                <a:solidFill>
                  <a:srgbClr val="FF0000"/>
                </a:solidFill>
              </a:rPr>
              <a:t>4571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771773" y="1727716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52</a:t>
            </a:r>
            <a:r>
              <a:rPr lang="de-DE" b="1" dirty="0" smtClean="0"/>
              <a:t>/</a:t>
            </a:r>
            <a:r>
              <a:rPr lang="de-DE" b="1" dirty="0" smtClean="0">
                <a:solidFill>
                  <a:srgbClr val="FF0000"/>
                </a:solidFill>
              </a:rPr>
              <a:t>18473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19473" y="2781953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216</a:t>
            </a:r>
            <a:r>
              <a:rPr lang="de-DE" b="1" dirty="0" smtClean="0"/>
              <a:t>/</a:t>
            </a:r>
            <a:r>
              <a:rPr lang="de-DE" b="1" dirty="0" smtClean="0">
                <a:solidFill>
                  <a:srgbClr val="FF0000"/>
                </a:solidFill>
              </a:rPr>
              <a:t>3549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477249" y="3349980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78</a:t>
            </a:r>
            <a:r>
              <a:rPr lang="de-DE" b="1" dirty="0" smtClean="0"/>
              <a:t>/</a:t>
            </a:r>
            <a:r>
              <a:rPr lang="de-DE" b="1" dirty="0" smtClean="0">
                <a:solidFill>
                  <a:srgbClr val="FF0000"/>
                </a:solidFill>
              </a:rPr>
              <a:t>1335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487951" y="1358384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134</a:t>
            </a:r>
            <a:r>
              <a:rPr lang="de-DE" b="1" dirty="0" smtClean="0"/>
              <a:t>/</a:t>
            </a:r>
            <a:r>
              <a:rPr lang="de-DE" b="1" dirty="0" smtClean="0">
                <a:solidFill>
                  <a:srgbClr val="FF0000"/>
                </a:solidFill>
              </a:rPr>
              <a:t>2427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076825" y="230400"/>
            <a:ext cx="6025563" cy="27699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Anzahl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Häfen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Flughäfen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Schmitt &amp; Schmitt 2011,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verändert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USDOT 2007.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33525" y="1035650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3524" y="698030"/>
            <a:ext cx="200025" cy="20002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691007" y="613376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Seehäfen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691007" y="953534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Flughäfen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>
            <a:normAutofit fontScale="90000"/>
          </a:bodyPr>
          <a:lstStyle/>
          <a:p>
            <a:r>
              <a:rPr lang="de-DE" i="1" dirty="0" err="1" smtClean="0"/>
              <a:t>Acridotheres</a:t>
            </a:r>
            <a:r>
              <a:rPr lang="de-DE" i="1" dirty="0" smtClean="0"/>
              <a:t> </a:t>
            </a:r>
            <a:r>
              <a:rPr lang="de-DE" i="1" dirty="0" err="1" smtClean="0"/>
              <a:t>tristis</a:t>
            </a:r>
            <a:r>
              <a:rPr lang="de-DE" dirty="0" smtClean="0"/>
              <a:t> (</a:t>
            </a:r>
            <a:r>
              <a:rPr lang="de-DE" dirty="0" err="1" smtClean="0"/>
              <a:t>Hirtenmaina</a:t>
            </a:r>
            <a:r>
              <a:rPr lang="de-DE" dirty="0" smtClean="0"/>
              <a:t>)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81" y="1594644"/>
            <a:ext cx="5705475" cy="4343400"/>
          </a:xfrm>
          <a:ln>
            <a:solidFill>
              <a:srgbClr val="83B330"/>
            </a:solidFill>
          </a:ln>
        </p:spPr>
      </p:pic>
      <p:sp>
        <p:nvSpPr>
          <p:cNvPr id="5" name="Rechteck 4"/>
          <p:cNvSpPr/>
          <p:nvPr/>
        </p:nvSpPr>
        <p:spPr>
          <a:xfrm>
            <a:off x="2800173" y="5949919"/>
            <a:ext cx="4123140" cy="27699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Acridotheres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tristis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(Photo: KW Bridges, University of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Hawaii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Beispiele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1" dirty="0" err="1"/>
              <a:t>Acridotheres</a:t>
            </a:r>
            <a:r>
              <a:rPr lang="de-DE" sz="3200" i="1" dirty="0"/>
              <a:t> </a:t>
            </a:r>
            <a:r>
              <a:rPr lang="de-DE" sz="3200" i="1" dirty="0" err="1"/>
              <a:t>tristis</a:t>
            </a:r>
            <a:r>
              <a:rPr lang="de-DE" sz="3200" i="1" dirty="0"/>
              <a:t> </a:t>
            </a:r>
            <a:r>
              <a:rPr lang="de-DE" sz="3200" dirty="0" smtClean="0"/>
              <a:t>(</a:t>
            </a:r>
            <a:r>
              <a:rPr lang="de-DE" sz="3200" dirty="0" err="1" smtClean="0"/>
              <a:t>Hirtenmaina</a:t>
            </a:r>
            <a:r>
              <a:rPr lang="de-DE" sz="3200" dirty="0" smtClean="0"/>
              <a:t>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Verbreitung: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Gewollte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Verbreitung als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Ziervogel 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Besonders auf den Balearen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ngewollte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Verbreitung durch Flucht aus den Käfigen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Auswirkungen: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Feldfrüchte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Trauben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Aprikosen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Äpfel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Pfirsich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Erdbeeren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Feigen und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Stachelbeeren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16077" y="6611779"/>
            <a:ext cx="1156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Quelle: ISSG </a:t>
            </a:r>
            <a:r>
              <a:rPr lang="de-DE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Beispiele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1" dirty="0" err="1"/>
              <a:t>Aedes</a:t>
            </a:r>
            <a:r>
              <a:rPr lang="de-DE" i="1" dirty="0"/>
              <a:t> </a:t>
            </a:r>
            <a:r>
              <a:rPr lang="de-DE" i="1" dirty="0" err="1"/>
              <a:t>albopictus</a:t>
            </a:r>
            <a:r>
              <a:rPr lang="de-DE" i="1" dirty="0"/>
              <a:t> </a:t>
            </a:r>
            <a:r>
              <a:rPr lang="de-DE" dirty="0" smtClean="0"/>
              <a:t>(Asiatische Tigermücke)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63" y="1529734"/>
            <a:ext cx="3874245" cy="4512292"/>
          </a:xfrm>
          <a:ln>
            <a:solidFill>
              <a:srgbClr val="83B330"/>
            </a:solidFill>
          </a:ln>
        </p:spPr>
      </p:pic>
      <p:sp>
        <p:nvSpPr>
          <p:cNvPr id="5" name="Rechteck 4"/>
          <p:cNvSpPr/>
          <p:nvPr/>
        </p:nvSpPr>
        <p:spPr>
          <a:xfrm>
            <a:off x="2859063" y="6069749"/>
            <a:ext cx="3874245" cy="276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Aedes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albopictus</a:t>
            </a:r>
            <a:r>
              <a:rPr lang="de-DE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adult</a:t>
            </a: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de-D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Susan Ellis, Bugwood.org)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Beispiele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err="1"/>
              <a:t>Aedes</a:t>
            </a:r>
            <a:r>
              <a:rPr lang="de-DE" i="1" dirty="0"/>
              <a:t> </a:t>
            </a:r>
            <a:r>
              <a:rPr lang="de-DE" i="1" dirty="0" err="1"/>
              <a:t>albopictus</a:t>
            </a:r>
            <a:r>
              <a:rPr lang="de-DE" i="1" dirty="0"/>
              <a:t> </a:t>
            </a:r>
            <a:r>
              <a:rPr lang="de-DE" dirty="0" smtClean="0"/>
              <a:t>(Asiatische Tigermücke)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720169"/>
          </a:xfr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Verbreitung: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Ungewollte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Verbreitung als "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Transportgast„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istet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sich in Seecontainer ein und reist von Asien in andere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Kontinente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Auswirkungen: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Nutzt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breiten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Stamm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Wirten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Menschen,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Nutztiere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Amphibien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Reptilien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Vögel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Beispiele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6077" y="6611779"/>
            <a:ext cx="1156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Quelle: ISSG </a:t>
            </a:r>
            <a:r>
              <a:rPr lang="de-DE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972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i="1" dirty="0" err="1"/>
              <a:t>Anoplophora</a:t>
            </a:r>
            <a:r>
              <a:rPr lang="de-DE" i="1" dirty="0"/>
              <a:t> </a:t>
            </a:r>
            <a:r>
              <a:rPr lang="de-DE" i="1" dirty="0" err="1"/>
              <a:t>glabripennis</a:t>
            </a:r>
            <a:r>
              <a:rPr lang="de-DE" dirty="0"/>
              <a:t> </a:t>
            </a:r>
            <a:r>
              <a:rPr lang="de-DE" dirty="0" smtClean="0"/>
              <a:t>(Asiatischer Laubholzbockkäfer)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40" y="2007926"/>
            <a:ext cx="3821393" cy="4176599"/>
          </a:xfrm>
          <a:ln>
            <a:solidFill>
              <a:srgbClr val="83B33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2900040" y="6211283"/>
            <a:ext cx="3821394" cy="46166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Anoplophora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glabripennis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(Photo: Michael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Bohne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USDA Forest Service, www.forestryimages.org)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Beispiele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 err="1"/>
              <a:t>Anoplophora</a:t>
            </a:r>
            <a:r>
              <a:rPr lang="de-DE" i="1" dirty="0"/>
              <a:t> </a:t>
            </a:r>
            <a:r>
              <a:rPr lang="de-DE" i="1" dirty="0" err="1"/>
              <a:t>glabripennis</a:t>
            </a:r>
            <a:r>
              <a:rPr lang="de-DE" dirty="0"/>
              <a:t> </a:t>
            </a:r>
            <a:r>
              <a:rPr lang="de-DE" dirty="0" smtClean="0"/>
              <a:t>(Asiatischer Laubholzbockkäfer)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Verbreitung: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Ungewollte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Verbreitung als "Transportgast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innerhalb von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Holzprodukten (Feuerholz, Holzpaletten)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Auswirkungen: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Schädigt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Hartholz-Spezies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den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östlichen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USA,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wertvoll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urbane und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ländliche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40%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Pappel-Bestände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Gewissheit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geschädigt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etwa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2,3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Ha)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Impakt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Nordamerika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auf den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Verlust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insgesamt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Bäumen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Wert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über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mrd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 Dollargeschätzt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Beispiele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6077" y="6611779"/>
            <a:ext cx="1156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Quelle: ISSG </a:t>
            </a:r>
            <a:r>
              <a:rPr lang="de-DE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965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Quellen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6878" y="1086781"/>
            <a:ext cx="11994078" cy="526297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Alberternst, B.,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Nawrath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Hussner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&amp; U. Starfinger (2008):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Auswirkungen invasiver Arten und Vorsorge. Sofortmaßnahmen und Management am Beispiel von vier unterschiedlichen weitverbreiteten Neophyten. Natur und Landschaft 9/10-2008. 412-417.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Bae, M., Murphy, C. &amp; E. Garcia-</a:t>
            </a:r>
            <a:r>
              <a:rPr lang="en-US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Berthou</a:t>
            </a:r>
            <a:r>
              <a:rPr lang="en-US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(2018):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and hydrologic alteration predict the spread of invasive Largemouth Bass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Micropterus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salmoides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Science of the total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639. 58-66.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Colautti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&amp; H.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MacIsaac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(2004):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neutral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‚invasive‘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distrubutions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 135-141.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Cudahy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J. (2006):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Containership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Revolution. Malcom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McLean's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1956 Innovation Goes Global. Transportation Research News 246: 5-9.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Findlay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&amp;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O'Rourke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H. (2007):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Plenty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Trade, War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Economy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Millenium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Princeton University Press, Princeton, NJ. USA.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Hesselschwerdt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&amp; K.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Wantzen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thermal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barriers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invasive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freshwater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ecosystems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Lake Constance. Science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enviroment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645. 44-50.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(2009):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Trade,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trouble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invasive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pathways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	an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Ecology 46. 10-18.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Kowarik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(2003):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Biologische Invasionen. Neophyten und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Neozoen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Mitteleuropa.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Levinson, M. (­­­2006):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Box.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Made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Economy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Bigger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1. Auflage. Princeton/Oxford.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Lodge, D. M., Williams, S.,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MacIsaac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H.J., Hayes, K.R., Leung, B.,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Reichard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Mack, R.N.,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Moyle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P.B., Smith, M.,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Andow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D.A., Carlton, J.T. &amp;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McMichael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(2006):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Biological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invasions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Ecological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16, 2035–2054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8596668" cy="4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Quellen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6877" y="581945"/>
            <a:ext cx="11958453" cy="440120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Mack, R. N. (2003):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naturalizations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invasions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eastern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United States: 1634-1860.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Annals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 he Missouri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Botanical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Garden, 90. 77-90.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McNeeley, J. A. (2006):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chances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invasion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Euphytica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148, 5-15.</a:t>
            </a:r>
            <a:endParaRPr lang="de-DE" sz="1400" b="1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b="1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Nehring 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&amp; S. Skowronek (2017):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invasiven gebietsfremden Arten der Unionsliste der Verordnung (EU) Nr. 1143/2014.- Erste Fortschreibung 2017.- In: Bundesamt für Naturschutz (Hrsg.). In: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Skripten 471/2017.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Preston, C. D.,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Pearman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A. </a:t>
            </a:r>
            <a:r>
              <a:rPr lang="de-DE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Hall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(2004):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Archaeophytes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Britain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Botanical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Linnean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Society, 145, 257-296.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Schmitt, E. &amp; Schmitt, T. (2011):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Arealkunde. In: Gebhardt, H., Glaser, R., Radtke, U.,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Reuber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(Hrsg.): Geographie. Physische Geographie und Humangeographie. 522-531. Heidelberg.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Sutherland, W.J., Bailey, M.J., Bainbridge, I.P.,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Brereton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Dick, J.T.A.,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Drewitt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Dulvy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N.K.,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Dusic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N.R.,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Freckleton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R.P., Gaston, K.J.,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Gilder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P.M., Green, R.E.,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Heathwaite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A.L., Johnson, S.M., Macdonald, D.W., Mitchell, R., Osborn, D., Owen, R.P.,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Pretty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Prior, S.V.,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Prosser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Pullin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A.S., Rose, P.,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Stott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Tew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Thomas, C.D., Thompson, D.B.A.,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Vickery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J.A., Walker, M.,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Walmsley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Warrington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Watkinson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A.R., Williams, R.J.,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Woodroffe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&amp; </a:t>
            </a:r>
            <a:r>
              <a:rPr lang="de-DE" sz="14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Woodroof</a:t>
            </a:r>
            <a:r>
              <a:rPr lang="de-DE" sz="1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H.J. (2008):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UK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biodiversity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identiﬁed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Ecology, 45, 821–833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USDOT (2007):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 American  Transportation  Highlights.  United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Department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Transportation  –  Bureau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Transportation  Statistics. Washington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6877" y="5202999"/>
            <a:ext cx="11958452" cy="156966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Union </a:t>
            </a:r>
            <a:r>
              <a:rPr lang="de-DE" sz="12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</a:t>
            </a:r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Nature (IUCN) (o.J.):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Invasive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&lt;https://www.iucn.org/theme/species/our-work/invasive-species&gt; (Zugriff: 31.10.2018)</a:t>
            </a: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Invasive </a:t>
            </a:r>
            <a:r>
              <a:rPr lang="de-DE" sz="12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cap="sm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Specialist</a:t>
            </a:r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(ISSG) (2018):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Invasive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&lt;http://www.iucngisd.org/gisd/&gt; (Zugriff: 03.12.2018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2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UNCTAD (2018): 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 </a:t>
            </a:r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Nations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Trade </a:t>
            </a:r>
            <a:r>
              <a:rPr lang="de-DE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– Database 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&lt;http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unctadstat.unctad.org/wds/ReportFolders/reportFolders.aspx?sCS_ChosenLang=en&gt; (letzter Zugriff</a:t>
            </a:r>
            <a:r>
              <a:rPr lang="de-DE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04.12.2018</a:t>
            </a:r>
            <a:r>
              <a:rPr lang="de-DE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de-DE" sz="12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Universitätsstadt Marburg (o.J.):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Waschbär. &lt;https://www.marburg.de/buergerservice/dienstleistungen/waschbaer-900000507-0.html?myMedium=1&gt; (Zugriff: 31.10.2018)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2825887" cy="803564"/>
          </a:xfrm>
        </p:spPr>
        <p:txBody>
          <a:bodyPr/>
          <a:lstStyle/>
          <a:p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Gliederung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63637" y="1140031"/>
            <a:ext cx="5189517" cy="341632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Einleitung und Definition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Fragestellung und Thesen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Transport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Fallbeispiele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Literatur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2980266" cy="83919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Definition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456439"/>
          </a:xfr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>
            <a:norm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alien species is a species introduced by humans – either intentionally or accidentally - outside of its natural past or present distribution, however not all alien species have negative impacts, and it is estimated that between 5% and 20% of all alien species become problematic. It is these species that are termed ‘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invasive alien species’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(IAS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).”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Quelle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i="1" cap="small" dirty="0">
                <a:latin typeface="Arial" panose="020B0604020202020204" pitchFamily="34" charset="0"/>
                <a:cs typeface="Arial" panose="020B0604020202020204" pitchFamily="34" charset="0"/>
              </a:rPr>
              <a:t>International Union </a:t>
            </a:r>
            <a:r>
              <a:rPr lang="de-DE" sz="1200" i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i="1" cap="sm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i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Conservation</a:t>
            </a:r>
            <a:r>
              <a:rPr lang="de-DE" sz="1200" i="1" cap="sm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i="1" cap="small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i="1" cap="small" dirty="0">
                <a:latin typeface="Arial" panose="020B0604020202020204" pitchFamily="34" charset="0"/>
                <a:cs typeface="Arial" panose="020B0604020202020204" pitchFamily="34" charset="0"/>
              </a:rPr>
              <a:t> Nature (IUCN</a:t>
            </a:r>
            <a:r>
              <a:rPr lang="de-DE" sz="1200" i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o.J.): Invasive 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endParaRPr lang="de-DE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 der Literatur werden Begriffe wie „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exotic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, invasive,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noxious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 teilweise synonym verwendet, welche zum Teil zu unterschiedlichen Interpretationen führen können.</a:t>
            </a:r>
            <a:b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de-DE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Quelle</a:t>
            </a:r>
            <a:r>
              <a:rPr lang="de-DE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Colatti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MacIsaac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 2004, </a:t>
            </a:r>
            <a:r>
              <a:rPr lang="de-DE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S.135</a:t>
            </a:r>
            <a:endParaRPr lang="de-DE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205897" cy="815439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Definition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03297"/>
          </a:xfr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Trennung „negative“ Folgen auf das Ökosystem versus natürliche Einnahme von Nischen durch Veränderungen (z.B. Klimawandel)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Mensch als die einflussreichste invasive Art mit den größten Eingriffen in das Ökosystem? (lokales Thema)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Wertungsfreie Einordnung von invasiven Arten im Kontext der Verbreitung der Arten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96686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Fragestellung &amp; Thesen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96419"/>
          </a:xfr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Fragestellung: Inwiefern hat die Zunahme des globalen Warentransports, seit dem Ende des zweiten Weltkrieges, Einflüsse auf die Anzahl und Auswirkungen von biologischen Invasionen?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These 1: 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urch sich verstärkende Globalisierungsprozesse hat sich die Anzahl der Invasionen erhöht.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These 2: Diese Invasionen verursachen umfangreichere Schäden an den Ökosystemen.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2551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38" y="1358711"/>
            <a:ext cx="7937048" cy="5074507"/>
          </a:xfrm>
          <a:prstGeom prst="rect">
            <a:avLst/>
          </a:prstGeom>
          <a:ln>
            <a:solidFill>
              <a:srgbClr val="83B330"/>
            </a:solidFill>
          </a:ln>
        </p:spPr>
      </p:pic>
      <p:sp>
        <p:nvSpPr>
          <p:cNvPr id="5" name="Rechteck 4"/>
          <p:cNvSpPr/>
          <p:nvPr/>
        </p:nvSpPr>
        <p:spPr>
          <a:xfrm>
            <a:off x="796087" y="1046087"/>
            <a:ext cx="3906541" cy="27699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Floren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und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Faunenreiche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Schmitt &amp; Schmitt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2011, 527.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6077" y="6611779"/>
            <a:ext cx="18245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Quelle: Schmitt &amp; Schmitt 2011</a:t>
            </a:r>
            <a:endParaRPr lang="de-DE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2265" y="574428"/>
            <a:ext cx="9316743" cy="2308324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 1500 - Ende des Mittelalters mit Wandel der Demographie, Handel 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Landwirtschaft, Neue Welt/Kolonialismus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Jh.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– Industrialisierung, verstärkter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Welthandel, Infrastrukturmaßnahmen (Kanäle etc.), erhöhte Mobilität (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Dampfschiffe) und europ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äische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igration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 1820 und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1930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Globalisierung und erhöhte Warenflüsse der letzten 50 Jahre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73631" y="2883443"/>
            <a:ext cx="84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Containerisierung</a:t>
            </a:r>
            <a:r>
              <a:rPr lang="de-DE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" im Schiffsverkehr als Beschleuniger des Austauschs</a:t>
            </a:r>
            <a:endParaRPr lang="de-DE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4" y="3294697"/>
            <a:ext cx="5716419" cy="3431996"/>
          </a:xfrm>
          <a:prstGeom prst="rect">
            <a:avLst/>
          </a:prstGeom>
          <a:ln>
            <a:solidFill>
              <a:srgbClr val="83B330"/>
            </a:solidFill>
          </a:ln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2551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24645" y="6265028"/>
            <a:ext cx="3906541" cy="46166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Jährliche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Rate der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Niederlassung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fremder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Arten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seit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1500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2009, 11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2257" y="904593"/>
            <a:ext cx="8946544" cy="286232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1956 – erster Containertransport (60 TEU)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Ab 1957 – Weiterentwicklung der Ladekapazitäten (200 TEU)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Ende der 1960er – Etablierung transpazifischer Routen über Vietnam, Hongkong,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Ab 1972 – Weiterentwicklung in Antrieb und Zuladung (1000 TEU)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Heute –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globales Handelsnetz und Zuladungen über 9000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TEU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23" y="3844112"/>
            <a:ext cx="5285778" cy="3013887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2551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 rot="19975471">
            <a:off x="7325703" y="5464561"/>
            <a:ext cx="1489067" cy="27699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Levinson 2006, o. S.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6077" y="6611779"/>
            <a:ext cx="2334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Quellen: </a:t>
            </a:r>
            <a:r>
              <a:rPr lang="de-DE" sz="1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Cudahy</a:t>
            </a:r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2006 &amp; Levinson 2006. </a:t>
            </a:r>
            <a:endParaRPr lang="de-DE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3140640"/>
            <a:ext cx="5126496" cy="3051030"/>
          </a:xfrm>
          <a:prstGeom prst="rect">
            <a:avLst/>
          </a:prstGeom>
          <a:ln>
            <a:solidFill>
              <a:srgbClr val="83B330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794696" y="689937"/>
            <a:ext cx="4438650" cy="280076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90% des Welthandels über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seit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1970 signifikant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zunehmende Geschwindigkeit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Masse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des Seetransports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1973 – 4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mio.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TEU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1983 – 12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mio.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TEU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2007 – 141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mio.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Insgesamt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90% des Welthandels über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Mehr als 50.000 Schiffe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747129" y="683997"/>
            <a:ext cx="4727748" cy="2062103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Verachtfachung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der Transportmenge seit 1970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Jedoch relativ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kleiner Anteil am Gesamthandel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Hauptmittel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der Personenbeförderung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4,4 Mrd. Passagiere in 2006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Hoher Anteil an Einfuhr von Schädlingen durch 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Gepäck und Personentransport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559416919"/>
              </p:ext>
            </p:extLst>
          </p:nvPr>
        </p:nvGraphicFramePr>
        <p:xfrm>
          <a:off x="0" y="3345272"/>
          <a:ext cx="5770880" cy="328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2551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150887" y="6218207"/>
            <a:ext cx="4323990" cy="46166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Jährliches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Frachtaufkommen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über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See- und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Luftweg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1970-2005.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2009, 12.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94696" y="6277585"/>
            <a:ext cx="4323990" cy="276999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rgbClr val="83B33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Anteil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ransportierten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Güter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2005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2009, 12.</a:t>
            </a:r>
            <a:endParaRPr lang="de-DE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16077" y="6611779"/>
            <a:ext cx="21884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Quellen: UNCTAD 2018, </a:t>
            </a:r>
            <a:r>
              <a:rPr lang="de-DE" sz="1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Hulme</a:t>
            </a:r>
            <a:r>
              <a:rPr lang="de-DE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2009.</a:t>
            </a:r>
            <a:endParaRPr lang="de-DE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24" y="1377508"/>
            <a:ext cx="1800225" cy="7703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21" y="1676025"/>
            <a:ext cx="1931648" cy="1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981</Words>
  <Application>Microsoft Office PowerPoint</Application>
  <PresentationFormat>Breitbild</PresentationFormat>
  <Paragraphs>190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Facette</vt:lpstr>
      <vt:lpstr>MPG - Globaler Wandel „Invasive Arten“ </vt:lpstr>
      <vt:lpstr>Gliederung</vt:lpstr>
      <vt:lpstr>1. Definition</vt:lpstr>
      <vt:lpstr>1. Definition</vt:lpstr>
      <vt:lpstr>2. Fragestellung &amp; Thesen</vt:lpstr>
      <vt:lpstr>3. Transport</vt:lpstr>
      <vt:lpstr>3. Transport</vt:lpstr>
      <vt:lpstr>3. Transport</vt:lpstr>
      <vt:lpstr>3. Transport</vt:lpstr>
      <vt:lpstr>3. Transport</vt:lpstr>
      <vt:lpstr>3. Transport</vt:lpstr>
      <vt:lpstr>Acridotheres tristis (Hirtenmaina) </vt:lpstr>
      <vt:lpstr>Acridotheres tristis (Hirtenmaina)</vt:lpstr>
      <vt:lpstr>Aedes albopictus (Asiatische Tigermücke) </vt:lpstr>
      <vt:lpstr>Aedes albopictus (Asiatische Tigermücke)</vt:lpstr>
      <vt:lpstr>Anoplophora glabripennis (Asiatischer Laubholzbockkäfer)</vt:lpstr>
      <vt:lpstr>Anoplophora glabripennis (Asiatischer Laubholzbockkäfer)</vt:lpstr>
      <vt:lpstr>PowerPoint-Präsentation</vt:lpstr>
      <vt:lpstr>PowerPoint-Präsentation</vt:lpstr>
    </vt:vector>
  </TitlesOfParts>
  <Company>Philipps-Universität Marburg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 - Globaler Wandel Projekt: „Invasive Arten“</dc:title>
  <dc:creator>Andreas Schönberg</dc:creator>
  <cp:lastModifiedBy>Alex</cp:lastModifiedBy>
  <cp:revision>53</cp:revision>
  <dcterms:created xsi:type="dcterms:W3CDTF">2018-10-31T15:09:59Z</dcterms:created>
  <dcterms:modified xsi:type="dcterms:W3CDTF">2018-12-05T20:47:09Z</dcterms:modified>
</cp:coreProperties>
</file>