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0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18880" userDrawn="1">
          <p15:clr>
            <a:srgbClr val="A4A3A4"/>
          </p15:clr>
        </p15:guide>
        <p15:guide id="5" pos="9535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35" d="100"/>
          <a:sy n="35" d="100"/>
        </p:scale>
        <p:origin x="2256" y="-4080"/>
      </p:cViewPr>
      <p:guideLst>
        <p:guide orient="horz" pos="26500"/>
        <p:guide orient="horz" pos="19446"/>
        <p:guide pos="123"/>
        <p:guide pos="18880"/>
        <p:guide pos="9535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Worldwide seaborne trade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Metric tons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Tabelle1!$A$2:$A$49</c:f>
              <c:numCache>
                <c:formatCode>General</c:formatCode>
                <c:ptCount val="48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</c:numCache>
            </c:numRef>
          </c:cat>
          <c:val>
            <c:numRef>
              <c:f>Tabelle1!$B$2:$B$49</c:f>
              <c:numCache>
                <c:formatCode>General</c:formatCode>
                <c:ptCount val="48"/>
                <c:pt idx="0">
                  <c:v>2529</c:v>
                </c:pt>
                <c:pt idx="1">
                  <c:v>2632</c:v>
                </c:pt>
                <c:pt idx="2">
                  <c:v>2858</c:v>
                </c:pt>
                <c:pt idx="3">
                  <c:v>3237</c:v>
                </c:pt>
                <c:pt idx="4">
                  <c:v>3254</c:v>
                </c:pt>
                <c:pt idx="5">
                  <c:v>3055</c:v>
                </c:pt>
                <c:pt idx="6">
                  <c:v>3352</c:v>
                </c:pt>
                <c:pt idx="7">
                  <c:v>3442</c:v>
                </c:pt>
                <c:pt idx="8">
                  <c:v>3525</c:v>
                </c:pt>
                <c:pt idx="9">
                  <c:v>3814</c:v>
                </c:pt>
                <c:pt idx="10">
                  <c:v>3679</c:v>
                </c:pt>
                <c:pt idx="11">
                  <c:v>3512</c:v>
                </c:pt>
                <c:pt idx="12">
                  <c:v>3393</c:v>
                </c:pt>
                <c:pt idx="13">
                  <c:v>3312</c:v>
                </c:pt>
                <c:pt idx="14">
                  <c:v>3465</c:v>
                </c:pt>
                <c:pt idx="15">
                  <c:v>3433</c:v>
                </c:pt>
                <c:pt idx="16">
                  <c:v>3470</c:v>
                </c:pt>
                <c:pt idx="17">
                  <c:v>3628</c:v>
                </c:pt>
                <c:pt idx="18">
                  <c:v>3866</c:v>
                </c:pt>
                <c:pt idx="19">
                  <c:v>4070</c:v>
                </c:pt>
                <c:pt idx="20">
                  <c:v>4126</c:v>
                </c:pt>
                <c:pt idx="21">
                  <c:v>4245</c:v>
                </c:pt>
                <c:pt idx="22">
                  <c:v>4345</c:v>
                </c:pt>
                <c:pt idx="23">
                  <c:v>4422</c:v>
                </c:pt>
                <c:pt idx="24">
                  <c:v>4573</c:v>
                </c:pt>
                <c:pt idx="25">
                  <c:v>4743</c:v>
                </c:pt>
                <c:pt idx="26">
                  <c:v>4815</c:v>
                </c:pt>
                <c:pt idx="27">
                  <c:v>5037</c:v>
                </c:pt>
                <c:pt idx="28">
                  <c:v>5918</c:v>
                </c:pt>
                <c:pt idx="29">
                  <c:v>6007</c:v>
                </c:pt>
                <c:pt idx="30">
                  <c:v>6242</c:v>
                </c:pt>
                <c:pt idx="31">
                  <c:v>6201</c:v>
                </c:pt>
                <c:pt idx="32">
                  <c:v>6335</c:v>
                </c:pt>
                <c:pt idx="33">
                  <c:v>6603</c:v>
                </c:pt>
                <c:pt idx="34">
                  <c:v>6787</c:v>
                </c:pt>
                <c:pt idx="35">
                  <c:v>7122</c:v>
                </c:pt>
                <c:pt idx="36">
                  <c:v>7878.2701500157</c:v>
                </c:pt>
                <c:pt idx="37">
                  <c:v>8140.2421984382008</c:v>
                </c:pt>
                <c:pt idx="38">
                  <c:v>8286.2872771324037</c:v>
                </c:pt>
                <c:pt idx="39">
                  <c:v>7831.9994533824993</c:v>
                </c:pt>
                <c:pt idx="40">
                  <c:v>8443.8322770244995</c:v>
                </c:pt>
                <c:pt idx="41">
                  <c:v>8797.7391222615006</c:v>
                </c:pt>
                <c:pt idx="42">
                  <c:v>9188.4708060226003</c:v>
                </c:pt>
                <c:pt idx="43">
                  <c:v>9500.1474880887999</c:v>
                </c:pt>
                <c:pt idx="44">
                  <c:v>9836.0704683288022</c:v>
                </c:pt>
                <c:pt idx="45">
                  <c:v>10016.368631328798</c:v>
                </c:pt>
                <c:pt idx="46">
                  <c:v>10279.871261956801</c:v>
                </c:pt>
                <c:pt idx="47">
                  <c:v>10665.957616864798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883336"/>
        <c:axId val="145883728"/>
      </c:lineChart>
      <c:catAx>
        <c:axId val="14588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5883728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4588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588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Airborne passengers worldwide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Passengers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Tabelle1!$A$2:$A$46</c:f>
              <c:numCache>
                <c:formatCode>General</c:formatCode>
                <c:ptCount val="45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  <c:pt idx="43">
                  <c:v>2016</c:v>
                </c:pt>
                <c:pt idx="44">
                  <c:v>2017</c:v>
                </c:pt>
              </c:numCache>
            </c:numRef>
          </c:cat>
          <c:val>
            <c:numRef>
              <c:f>Tabelle1!$B$2:$B$46</c:f>
              <c:numCache>
                <c:formatCode>General</c:formatCode>
                <c:ptCount val="45"/>
                <c:pt idx="0">
                  <c:v>401571800</c:v>
                </c:pt>
                <c:pt idx="1">
                  <c:v>421145200</c:v>
                </c:pt>
                <c:pt idx="2">
                  <c:v>432276500</c:v>
                </c:pt>
                <c:pt idx="3">
                  <c:v>471773396</c:v>
                </c:pt>
                <c:pt idx="4">
                  <c:v>513269292</c:v>
                </c:pt>
                <c:pt idx="5">
                  <c:v>576090004</c:v>
                </c:pt>
                <c:pt idx="6">
                  <c:v>648400600</c:v>
                </c:pt>
                <c:pt idx="7">
                  <c:v>641872888</c:v>
                </c:pt>
                <c:pt idx="8">
                  <c:v>640619400</c:v>
                </c:pt>
                <c:pt idx="9">
                  <c:v>654482108</c:v>
                </c:pt>
                <c:pt idx="10">
                  <c:v>685101596</c:v>
                </c:pt>
                <c:pt idx="11">
                  <c:v>732410288</c:v>
                </c:pt>
                <c:pt idx="12">
                  <c:v>783198104</c:v>
                </c:pt>
                <c:pt idx="13">
                  <c:v>842594296</c:v>
                </c:pt>
                <c:pt idx="14">
                  <c:v>904838104</c:v>
                </c:pt>
                <c:pt idx="15">
                  <c:v>953896012</c:v>
                </c:pt>
                <c:pt idx="16">
                  <c:v>983208800</c:v>
                </c:pt>
                <c:pt idx="17">
                  <c:v>1024976616</c:v>
                </c:pt>
                <c:pt idx="18">
                  <c:v>1133228204</c:v>
                </c:pt>
                <c:pt idx="19">
                  <c:v>1145436692</c:v>
                </c:pt>
                <c:pt idx="20">
                  <c:v>1142265216</c:v>
                </c:pt>
                <c:pt idx="21">
                  <c:v>1233233404</c:v>
                </c:pt>
                <c:pt idx="22">
                  <c:v>1302891640.0999999</c:v>
                </c:pt>
                <c:pt idx="23">
                  <c:v>1390963704</c:v>
                </c:pt>
                <c:pt idx="24">
                  <c:v>1455104192</c:v>
                </c:pt>
                <c:pt idx="25">
                  <c:v>1466961780</c:v>
                </c:pt>
                <c:pt idx="26">
                  <c:v>1562256300</c:v>
                </c:pt>
                <c:pt idx="27">
                  <c:v>1674064712</c:v>
                </c:pt>
                <c:pt idx="28">
                  <c:v>1655230214</c:v>
                </c:pt>
                <c:pt idx="29">
                  <c:v>1627404873</c:v>
                </c:pt>
                <c:pt idx="30">
                  <c:v>1665309283</c:v>
                </c:pt>
                <c:pt idx="31">
                  <c:v>1888695284</c:v>
                </c:pt>
                <c:pt idx="32">
                  <c:v>1969590799</c:v>
                </c:pt>
                <c:pt idx="33">
                  <c:v>2072413898</c:v>
                </c:pt>
                <c:pt idx="34">
                  <c:v>2209136496</c:v>
                </c:pt>
                <c:pt idx="35">
                  <c:v>2208218737</c:v>
                </c:pt>
                <c:pt idx="36">
                  <c:v>2249728546</c:v>
                </c:pt>
                <c:pt idx="37">
                  <c:v>2628261258.20994</c:v>
                </c:pt>
                <c:pt idx="38">
                  <c:v>2786953830.1820688</c:v>
                </c:pt>
                <c:pt idx="39">
                  <c:v>2894054971.564888</c:v>
                </c:pt>
                <c:pt idx="40">
                  <c:v>3048275073.1726723</c:v>
                </c:pt>
                <c:pt idx="41">
                  <c:v>3227291386.4758949</c:v>
                </c:pt>
                <c:pt idx="42">
                  <c:v>3466478485</c:v>
                </c:pt>
                <c:pt idx="43">
                  <c:v>3705101897</c:v>
                </c:pt>
                <c:pt idx="44">
                  <c:v>3978849402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884512"/>
        <c:axId val="145884904"/>
      </c:lineChart>
      <c:catAx>
        <c:axId val="1458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5884904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145884904"/>
        <c:scaling>
          <c:orientation val="minMax"/>
          <c:max val="4500000000"/>
          <c:min val="3500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588451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7.jpg"/><Relationship Id="rId4" Type="http://schemas.openxmlformats.org/officeDocument/2006/relationships/chart" Target="../charts/chart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feld 207"/>
          <p:cNvSpPr txBox="1"/>
          <p:nvPr/>
        </p:nvSpPr>
        <p:spPr>
          <a:xfrm>
            <a:off x="209420" y="4710569"/>
            <a:ext cx="29738124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99937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99895" y="26717807"/>
            <a:ext cx="9855592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handled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fleet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50.000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But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10000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regard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A high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lugagge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oherences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367" y="41855285"/>
            <a:ext cx="302752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References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87" name="Diagramm 86"/>
          <p:cNvGraphicFramePr/>
          <p:nvPr>
            <p:extLst>
              <p:ext uri="{D42A27DB-BD31-4B8C-83A1-F6EECF244321}">
                <p14:modId xmlns:p14="http://schemas.microsoft.com/office/powerpoint/2010/main" val="566011555"/>
              </p:ext>
            </p:extLst>
          </p:nvPr>
        </p:nvGraphicFramePr>
        <p:xfrm>
          <a:off x="199895" y="21135180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8" name="Diagramm 87"/>
          <p:cNvGraphicFramePr/>
          <p:nvPr>
            <p:extLst>
              <p:ext uri="{D42A27DB-BD31-4B8C-83A1-F6EECF244321}">
                <p14:modId xmlns:p14="http://schemas.microsoft.com/office/powerpoint/2010/main" val="2695286607"/>
              </p:ext>
            </p:extLst>
          </p:nvPr>
        </p:nvGraphicFramePr>
        <p:xfrm>
          <a:off x="-10295308" y="21131033"/>
          <a:ext cx="98551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199895" y="31005355"/>
            <a:ext cx="12277855" cy="9974323"/>
            <a:chOff x="265471" y="31558120"/>
            <a:chExt cx="12274504" cy="9682048"/>
          </a:xfrm>
        </p:grpSpPr>
        <p:sp>
          <p:nvSpPr>
            <p:cNvPr id="186" name="Textfeld 185"/>
            <p:cNvSpPr txBox="1"/>
            <p:nvPr/>
          </p:nvSpPr>
          <p:spPr>
            <a:xfrm>
              <a:off x="265471" y="31558120"/>
              <a:ext cx="12274504" cy="5847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de-DE" sz="3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de-D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– The </a:t>
              </a:r>
              <a:r>
                <a:rPr lang="de-DE" sz="3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asian</a:t>
              </a:r>
              <a:r>
                <a:rPr lang="de-D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3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3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endParaRPr lang="de-DE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265471" y="32137281"/>
              <a:ext cx="12274504" cy="9102887"/>
              <a:chOff x="298310" y="32353620"/>
              <a:chExt cx="12274504" cy="9102887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98310" y="32353620"/>
                <a:ext cx="12274504" cy="9102887"/>
              </a:xfrm>
              <a:prstGeom prst="rect">
                <a:avLst/>
              </a:prstGeom>
              <a:blipFill>
                <a:blip r:embed="rId5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507243" y="35609073"/>
                <a:ext cx="5359540" cy="16312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Nutrition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Adult Asian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longhorn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beetles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feed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leaves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petiole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twigs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appear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attack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healthy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investigation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well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stressed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feld 96"/>
              <p:cNvSpPr txBox="1"/>
              <p:nvPr/>
            </p:nvSpPr>
            <p:spPr>
              <a:xfrm>
                <a:off x="6920744" y="32684644"/>
                <a:ext cx="5359540" cy="25545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 Impacts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attacks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hardwood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eastern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 (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discovered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1996).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Eggs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injected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bark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hatch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into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larvae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tunnels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oft he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larvaes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destroy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structural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integrety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6920744" y="35816036"/>
                <a:ext cx="5359540" cy="53245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North </a:t>
                </a:r>
                <a:r>
                  <a:rPr lang="de-DE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America</a:t>
                </a:r>
                <a:r>
                  <a:rPr lang="de-DE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Impacts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30-35%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urban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eastern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states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susceptible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attack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Urban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areas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could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lose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much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35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their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canopy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cover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30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their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(1.2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billion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$669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billion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potential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impact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forests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71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billion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$2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trillion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dollars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beetle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reaches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natural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forests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de-DE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Also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production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maple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syrup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tourism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risk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also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property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aesthetic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damage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lessen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environmental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benefits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cleaning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air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providing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energy-conserving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shade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feld 98"/>
              <p:cNvSpPr txBox="1"/>
              <p:nvPr/>
            </p:nvSpPr>
            <p:spPr>
              <a:xfrm>
                <a:off x="507243" y="37605325"/>
                <a:ext cx="5359540" cy="37856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Managment</a:t>
                </a:r>
                <a:endParaRPr lang="de-DE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Eradication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programme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implemented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US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Animal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Plant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Health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Inspection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Service (APHIS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r>
                  <a:rPr lang="de-DE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Intensive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visual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inspections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when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beetle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reported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high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risk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felled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chipped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400m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known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infestation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systemic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insecticide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imidacloprid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which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shown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kill adult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beetles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2000" dirty="0"/>
              </a:p>
            </p:txBody>
          </p:sp>
          <p:sp>
            <p:nvSpPr>
              <p:cNvPr id="100" name="Textfeld 99"/>
              <p:cNvSpPr txBox="1"/>
              <p:nvPr/>
            </p:nvSpPr>
            <p:spPr>
              <a:xfrm>
                <a:off x="507243" y="32689493"/>
                <a:ext cx="5359540" cy="25545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Pathway</a:t>
                </a:r>
                <a:endParaRPr lang="de-DE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Asian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longhorn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beetle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transported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infested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fire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containers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pallets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&amp;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dunage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reached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USA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other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countries 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packing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materials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Intercepted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frequently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ports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found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warehouses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throughout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United States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7" name="Gruppieren 146"/>
          <p:cNvGrpSpPr/>
          <p:nvPr/>
        </p:nvGrpSpPr>
        <p:grpSpPr>
          <a:xfrm>
            <a:off x="662514" y="725811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liberation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199" name="Textfeld 198"/>
          <p:cNvSpPr txBox="1"/>
          <p:nvPr/>
        </p:nvSpPr>
        <p:spPr>
          <a:xfrm>
            <a:off x="25229601" y="15754677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25229601" y="16533965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5223332" y="17311475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25223473" y="18088985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Nach rechts gekrümmter Pfeil 203"/>
          <p:cNvSpPr/>
          <p:nvPr/>
        </p:nvSpPr>
        <p:spPr>
          <a:xfrm>
            <a:off x="24203730" y="16764580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5" name="Nach rechts gekrümmter Pfeil 204"/>
          <p:cNvSpPr/>
          <p:nvPr/>
        </p:nvSpPr>
        <p:spPr>
          <a:xfrm>
            <a:off x="24203729" y="17617848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6" name="Nach rechts gekrümmter Pfeil 205"/>
          <p:cNvSpPr/>
          <p:nvPr/>
        </p:nvSpPr>
        <p:spPr>
          <a:xfrm>
            <a:off x="24203728" y="15907326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209419" y="19145453"/>
            <a:ext cx="29762579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- Exchange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cultures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neolithic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Even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like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roman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But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1492,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16422310" y="15812502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866864" y="18600271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895" y="29614632"/>
            <a:ext cx="15482072" cy="7357782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836</Words>
  <Application>Microsoft Office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Thorsten Nather</cp:lastModifiedBy>
  <cp:revision>466</cp:revision>
  <cp:lastPrinted>2017-02-13T05:04:43Z</cp:lastPrinted>
  <dcterms:created xsi:type="dcterms:W3CDTF">2017-01-18T14:04:44Z</dcterms:created>
  <dcterms:modified xsi:type="dcterms:W3CDTF">2019-02-07T11:50:13Z</dcterms:modified>
</cp:coreProperties>
</file>