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00" userDrawn="1">
          <p15:clr>
            <a:srgbClr val="A4A3A4"/>
          </p15:clr>
        </p15:guide>
        <p15:guide id="2" orient="horz" pos="19446" userDrawn="1">
          <p15:clr>
            <a:srgbClr val="A4A3A4"/>
          </p15:clr>
        </p15:guide>
        <p15:guide id="3" pos="123" userDrawn="1">
          <p15:clr>
            <a:srgbClr val="A4A3A4"/>
          </p15:clr>
        </p15:guide>
        <p15:guide id="4" pos="18880" userDrawn="1">
          <p15:clr>
            <a:srgbClr val="A4A3A4"/>
          </p15:clr>
        </p15:guide>
        <p15:guide id="5" pos="9535" userDrawn="1">
          <p15:clr>
            <a:srgbClr val="A4A3A4"/>
          </p15:clr>
        </p15:guide>
        <p15:guide id="6" pos="3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D00"/>
    <a:srgbClr val="595A6C"/>
    <a:srgbClr val="E5F5E0"/>
    <a:srgbClr val="EDF8FB"/>
    <a:srgbClr val="B2E2E2"/>
    <a:srgbClr val="A1D99B"/>
    <a:srgbClr val="66C2A4"/>
    <a:srgbClr val="238B45"/>
    <a:srgbClr val="31A354"/>
    <a:srgbClr val="009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4591" autoAdjust="0"/>
  </p:normalViewPr>
  <p:slideViewPr>
    <p:cSldViewPr snapToGrid="0">
      <p:cViewPr>
        <p:scale>
          <a:sx n="25" d="100"/>
          <a:sy n="25" d="100"/>
        </p:scale>
        <p:origin x="1908" y="-1662"/>
      </p:cViewPr>
      <p:guideLst>
        <p:guide orient="horz" pos="26500"/>
        <p:guide orient="horz" pos="19446"/>
        <p:guide pos="123"/>
        <p:guide pos="18880"/>
        <p:guide pos="9535"/>
        <p:guide pos="3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capacity per ship in TEU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1956</c:v>
                </c:pt>
                <c:pt idx="1">
                  <c:v>1957</c:v>
                </c:pt>
                <c:pt idx="2">
                  <c:v>1972</c:v>
                </c:pt>
                <c:pt idx="3">
                  <c:v>today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60</c:v>
                </c:pt>
                <c:pt idx="1">
                  <c:v>200</c:v>
                </c:pt>
                <c:pt idx="2">
                  <c:v>1000</c:v>
                </c:pt>
                <c:pt idx="3">
                  <c:v>9000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58432496"/>
        <c:axId val="-458437392"/>
      </c:lineChart>
      <c:catAx>
        <c:axId val="-45843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-458437392"/>
        <c:crosses val="autoZero"/>
        <c:auto val="1"/>
        <c:lblAlgn val="ctr"/>
        <c:lblOffset val="100"/>
        <c:noMultiLvlLbl val="0"/>
      </c:catAx>
      <c:valAx>
        <c:axId val="-45843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-45843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Worldwide seaborne trade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Metric tons in millions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Tabelle1!$A$2:$A$49</c:f>
              <c:numCache>
                <c:formatCode>General</c:formatCode>
                <c:ptCount val="48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</c:numCache>
            </c:numRef>
          </c:cat>
          <c:val>
            <c:numRef>
              <c:f>Tabelle1!$B$2:$B$49</c:f>
              <c:numCache>
                <c:formatCode>General</c:formatCode>
                <c:ptCount val="48"/>
                <c:pt idx="0">
                  <c:v>2529</c:v>
                </c:pt>
                <c:pt idx="1">
                  <c:v>2632</c:v>
                </c:pt>
                <c:pt idx="2">
                  <c:v>2858</c:v>
                </c:pt>
                <c:pt idx="3">
                  <c:v>3237</c:v>
                </c:pt>
                <c:pt idx="4">
                  <c:v>3254</c:v>
                </c:pt>
                <c:pt idx="5">
                  <c:v>3055</c:v>
                </c:pt>
                <c:pt idx="6">
                  <c:v>3352</c:v>
                </c:pt>
                <c:pt idx="7">
                  <c:v>3442</c:v>
                </c:pt>
                <c:pt idx="8">
                  <c:v>3525</c:v>
                </c:pt>
                <c:pt idx="9">
                  <c:v>3814</c:v>
                </c:pt>
                <c:pt idx="10">
                  <c:v>3679</c:v>
                </c:pt>
                <c:pt idx="11">
                  <c:v>3512</c:v>
                </c:pt>
                <c:pt idx="12">
                  <c:v>3393</c:v>
                </c:pt>
                <c:pt idx="13">
                  <c:v>3312</c:v>
                </c:pt>
                <c:pt idx="14">
                  <c:v>3465</c:v>
                </c:pt>
                <c:pt idx="15">
                  <c:v>3433</c:v>
                </c:pt>
                <c:pt idx="16">
                  <c:v>3470</c:v>
                </c:pt>
                <c:pt idx="17">
                  <c:v>3628</c:v>
                </c:pt>
                <c:pt idx="18">
                  <c:v>3866</c:v>
                </c:pt>
                <c:pt idx="19">
                  <c:v>4070</c:v>
                </c:pt>
                <c:pt idx="20">
                  <c:v>4126</c:v>
                </c:pt>
                <c:pt idx="21">
                  <c:v>4245</c:v>
                </c:pt>
                <c:pt idx="22">
                  <c:v>4345</c:v>
                </c:pt>
                <c:pt idx="23">
                  <c:v>4422</c:v>
                </c:pt>
                <c:pt idx="24">
                  <c:v>4573</c:v>
                </c:pt>
                <c:pt idx="25">
                  <c:v>4743</c:v>
                </c:pt>
                <c:pt idx="26">
                  <c:v>4815</c:v>
                </c:pt>
                <c:pt idx="27">
                  <c:v>5037</c:v>
                </c:pt>
                <c:pt idx="28">
                  <c:v>5918</c:v>
                </c:pt>
                <c:pt idx="29">
                  <c:v>6007</c:v>
                </c:pt>
                <c:pt idx="30">
                  <c:v>6242</c:v>
                </c:pt>
                <c:pt idx="31">
                  <c:v>6201</c:v>
                </c:pt>
                <c:pt idx="32">
                  <c:v>6335</c:v>
                </c:pt>
                <c:pt idx="33">
                  <c:v>6603</c:v>
                </c:pt>
                <c:pt idx="34">
                  <c:v>6787</c:v>
                </c:pt>
                <c:pt idx="35">
                  <c:v>7122</c:v>
                </c:pt>
                <c:pt idx="36">
                  <c:v>7878.2701500157</c:v>
                </c:pt>
                <c:pt idx="37">
                  <c:v>8140.2421984381999</c:v>
                </c:pt>
                <c:pt idx="38">
                  <c:v>8286.2872771324</c:v>
                </c:pt>
                <c:pt idx="39">
                  <c:v>7831.9994533825002</c:v>
                </c:pt>
                <c:pt idx="40">
                  <c:v>8443.8322770244995</c:v>
                </c:pt>
                <c:pt idx="41">
                  <c:v>8797.7391222615006</c:v>
                </c:pt>
                <c:pt idx="42">
                  <c:v>9188.4708060226003</c:v>
                </c:pt>
                <c:pt idx="43">
                  <c:v>9500.1474880887999</c:v>
                </c:pt>
                <c:pt idx="44">
                  <c:v>9836.0704683288004</c:v>
                </c:pt>
                <c:pt idx="45">
                  <c:v>10016.3686313288</c:v>
                </c:pt>
                <c:pt idx="46">
                  <c:v>10279.8712619568</c:v>
                </c:pt>
                <c:pt idx="47">
                  <c:v>10665.9576168648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58431952"/>
        <c:axId val="-458435760"/>
      </c:lineChart>
      <c:catAx>
        <c:axId val="-45843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-458435760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-45843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-45843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Airborne passengers worldwide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Passengers in millions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Tabelle1!$A$2:$A$46</c:f>
              <c:numCache>
                <c:formatCode>General</c:formatCode>
                <c:ptCount val="45"/>
                <c:pt idx="0">
                  <c:v>1973</c:v>
                </c:pt>
                <c:pt idx="1">
                  <c:v>1974</c:v>
                </c:pt>
                <c:pt idx="2">
                  <c:v>1975</c:v>
                </c:pt>
                <c:pt idx="3">
                  <c:v>1976</c:v>
                </c:pt>
                <c:pt idx="4">
                  <c:v>1977</c:v>
                </c:pt>
                <c:pt idx="5">
                  <c:v>1978</c:v>
                </c:pt>
                <c:pt idx="6">
                  <c:v>1979</c:v>
                </c:pt>
                <c:pt idx="7">
                  <c:v>1980</c:v>
                </c:pt>
                <c:pt idx="8">
                  <c:v>1981</c:v>
                </c:pt>
                <c:pt idx="9">
                  <c:v>1982</c:v>
                </c:pt>
                <c:pt idx="10">
                  <c:v>1983</c:v>
                </c:pt>
                <c:pt idx="11">
                  <c:v>1984</c:v>
                </c:pt>
                <c:pt idx="12">
                  <c:v>1985</c:v>
                </c:pt>
                <c:pt idx="13">
                  <c:v>1986</c:v>
                </c:pt>
                <c:pt idx="14">
                  <c:v>1987</c:v>
                </c:pt>
                <c:pt idx="15">
                  <c:v>1988</c:v>
                </c:pt>
                <c:pt idx="16">
                  <c:v>1989</c:v>
                </c:pt>
                <c:pt idx="17">
                  <c:v>1990</c:v>
                </c:pt>
                <c:pt idx="18">
                  <c:v>1991</c:v>
                </c:pt>
                <c:pt idx="19">
                  <c:v>1992</c:v>
                </c:pt>
                <c:pt idx="20">
                  <c:v>1993</c:v>
                </c:pt>
                <c:pt idx="21">
                  <c:v>1994</c:v>
                </c:pt>
                <c:pt idx="22">
                  <c:v>1995</c:v>
                </c:pt>
                <c:pt idx="23">
                  <c:v>1996</c:v>
                </c:pt>
                <c:pt idx="24">
                  <c:v>1997</c:v>
                </c:pt>
                <c:pt idx="25">
                  <c:v>1998</c:v>
                </c:pt>
                <c:pt idx="26">
                  <c:v>1999</c:v>
                </c:pt>
                <c:pt idx="27">
                  <c:v>2000</c:v>
                </c:pt>
                <c:pt idx="28">
                  <c:v>2001</c:v>
                </c:pt>
                <c:pt idx="29">
                  <c:v>2002</c:v>
                </c:pt>
                <c:pt idx="30">
                  <c:v>2003</c:v>
                </c:pt>
                <c:pt idx="31">
                  <c:v>2004</c:v>
                </c:pt>
                <c:pt idx="32">
                  <c:v>2005</c:v>
                </c:pt>
                <c:pt idx="33">
                  <c:v>2006</c:v>
                </c:pt>
                <c:pt idx="34">
                  <c:v>2007</c:v>
                </c:pt>
                <c:pt idx="35">
                  <c:v>2008</c:v>
                </c:pt>
                <c:pt idx="36">
                  <c:v>2009</c:v>
                </c:pt>
                <c:pt idx="37">
                  <c:v>2010</c:v>
                </c:pt>
                <c:pt idx="38">
                  <c:v>2011</c:v>
                </c:pt>
                <c:pt idx="39">
                  <c:v>2012</c:v>
                </c:pt>
                <c:pt idx="40">
                  <c:v>2013</c:v>
                </c:pt>
                <c:pt idx="41">
                  <c:v>2014</c:v>
                </c:pt>
                <c:pt idx="42">
                  <c:v>2015</c:v>
                </c:pt>
                <c:pt idx="43">
                  <c:v>2016</c:v>
                </c:pt>
                <c:pt idx="44">
                  <c:v>2017</c:v>
                </c:pt>
              </c:numCache>
            </c:numRef>
          </c:cat>
          <c:val>
            <c:numRef>
              <c:f>Tabelle1!$B$2:$B$46</c:f>
              <c:numCache>
                <c:formatCode>General</c:formatCode>
                <c:ptCount val="45"/>
                <c:pt idx="0">
                  <c:v>401571800</c:v>
                </c:pt>
                <c:pt idx="1">
                  <c:v>421145200</c:v>
                </c:pt>
                <c:pt idx="2">
                  <c:v>432276500</c:v>
                </c:pt>
                <c:pt idx="3">
                  <c:v>471773396</c:v>
                </c:pt>
                <c:pt idx="4">
                  <c:v>513269292</c:v>
                </c:pt>
                <c:pt idx="5">
                  <c:v>576090004</c:v>
                </c:pt>
                <c:pt idx="6">
                  <c:v>648400600</c:v>
                </c:pt>
                <c:pt idx="7">
                  <c:v>641872888</c:v>
                </c:pt>
                <c:pt idx="8">
                  <c:v>640619400</c:v>
                </c:pt>
                <c:pt idx="9">
                  <c:v>654482108</c:v>
                </c:pt>
                <c:pt idx="10">
                  <c:v>685101596</c:v>
                </c:pt>
                <c:pt idx="11">
                  <c:v>732410288</c:v>
                </c:pt>
                <c:pt idx="12">
                  <c:v>783198104</c:v>
                </c:pt>
                <c:pt idx="13">
                  <c:v>842594296</c:v>
                </c:pt>
                <c:pt idx="14">
                  <c:v>904838104</c:v>
                </c:pt>
                <c:pt idx="15">
                  <c:v>953896012</c:v>
                </c:pt>
                <c:pt idx="16">
                  <c:v>983208800</c:v>
                </c:pt>
                <c:pt idx="17">
                  <c:v>1024976616</c:v>
                </c:pt>
                <c:pt idx="18">
                  <c:v>1133228204</c:v>
                </c:pt>
                <c:pt idx="19">
                  <c:v>1145436692</c:v>
                </c:pt>
                <c:pt idx="20">
                  <c:v>1142265216</c:v>
                </c:pt>
                <c:pt idx="21">
                  <c:v>1233233404</c:v>
                </c:pt>
                <c:pt idx="22">
                  <c:v>1302891640.0999999</c:v>
                </c:pt>
                <c:pt idx="23">
                  <c:v>1390963704</c:v>
                </c:pt>
                <c:pt idx="24">
                  <c:v>1455104192</c:v>
                </c:pt>
                <c:pt idx="25">
                  <c:v>1466961780</c:v>
                </c:pt>
                <c:pt idx="26">
                  <c:v>1562256300</c:v>
                </c:pt>
                <c:pt idx="27">
                  <c:v>1674064712</c:v>
                </c:pt>
                <c:pt idx="28">
                  <c:v>1655230214</c:v>
                </c:pt>
                <c:pt idx="29">
                  <c:v>1627404873</c:v>
                </c:pt>
                <c:pt idx="30">
                  <c:v>1665309283</c:v>
                </c:pt>
                <c:pt idx="31">
                  <c:v>1888695284</c:v>
                </c:pt>
                <c:pt idx="32">
                  <c:v>1969590799</c:v>
                </c:pt>
                <c:pt idx="33">
                  <c:v>2072413898</c:v>
                </c:pt>
                <c:pt idx="34">
                  <c:v>2209136496</c:v>
                </c:pt>
                <c:pt idx="35">
                  <c:v>2208218737</c:v>
                </c:pt>
                <c:pt idx="36">
                  <c:v>2249728546</c:v>
                </c:pt>
                <c:pt idx="37">
                  <c:v>2628261258.2099404</c:v>
                </c:pt>
                <c:pt idx="38">
                  <c:v>2786953830.1820688</c:v>
                </c:pt>
                <c:pt idx="39">
                  <c:v>2894054971.5648875</c:v>
                </c:pt>
                <c:pt idx="40">
                  <c:v>3048275073.1726727</c:v>
                </c:pt>
                <c:pt idx="41">
                  <c:v>3227291386.4758945</c:v>
                </c:pt>
                <c:pt idx="42">
                  <c:v>3466478485</c:v>
                </c:pt>
                <c:pt idx="43">
                  <c:v>3705101897</c:v>
                </c:pt>
                <c:pt idx="44">
                  <c:v>3978849402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58435216"/>
        <c:axId val="-458433584"/>
      </c:lineChart>
      <c:catAx>
        <c:axId val="-45843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-458433584"/>
        <c:crosses val="autoZero"/>
        <c:auto val="1"/>
        <c:lblAlgn val="ctr"/>
        <c:lblOffset val="100"/>
        <c:tickLblSkip val="4"/>
        <c:tickMarkSkip val="1"/>
        <c:noMultiLvlLbl val="0"/>
      </c:catAx>
      <c:valAx>
        <c:axId val="-458433584"/>
        <c:scaling>
          <c:orientation val="minMax"/>
          <c:max val="4500000000"/>
          <c:min val="35000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-458435216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E1D8-3CD7-471E-8838-8690F0452FAB}" type="datetimeFigureOut">
              <a:rPr lang="de-DE" smtClean="0"/>
              <a:t>03.02.2019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491B-561E-491B-901F-C60803D928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3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7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1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6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5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3E5D-9ACC-4472-9DF0-818B9D4AE99C}" type="datetimeFigureOut">
              <a:rPr lang="de-DE" smtClean="0"/>
              <a:pPr/>
              <a:t>03.02.2019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11" Type="http://schemas.openxmlformats.org/officeDocument/2006/relationships/image" Target="../media/image7.png"/><Relationship Id="rId5" Type="http://schemas.openxmlformats.org/officeDocument/2006/relationships/chart" Target="../charts/chart2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chart" Target="../charts/chart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feld 207"/>
          <p:cNvSpPr txBox="1"/>
          <p:nvPr/>
        </p:nvSpPr>
        <p:spPr>
          <a:xfrm>
            <a:off x="237289" y="5897255"/>
            <a:ext cx="29738124" cy="954107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manners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biotopes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(KOWARIK 2003 nach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BNatschG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§7).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31880" y="6999371"/>
            <a:ext cx="29740119" cy="1193967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 t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/>
          <p:cNvSpPr/>
          <p:nvPr/>
        </p:nvSpPr>
        <p:spPr>
          <a:xfrm>
            <a:off x="298310" y="32353620"/>
            <a:ext cx="12274504" cy="9102887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  <a:ln w="254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298310" y="27939348"/>
            <a:ext cx="9855593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handle such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invention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(TEU) in 1956. This,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great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enourmous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capacitys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10303406" y="27937363"/>
            <a:ext cx="9762790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1970,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bulk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90%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handled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fleet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50.000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But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10000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feld 185"/>
          <p:cNvSpPr txBox="1"/>
          <p:nvPr/>
        </p:nvSpPr>
        <p:spPr>
          <a:xfrm>
            <a:off x="298310" y="31188034"/>
            <a:ext cx="1179557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The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asian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longhorn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5471" y="3455196"/>
            <a:ext cx="29709942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coherences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 global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365586" y="2577335"/>
            <a:ext cx="13432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Thorsten </a:t>
            </a:r>
            <a:r>
              <a:rPr lang="de-D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Nather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Alexander Schupp 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Jan Schwalb | Andreas Schönberg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4984" y="2577336"/>
            <a:ext cx="1308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Philipps-Universität Marburg | FB 19 – Geographie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Globaler Wandel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2414825"/>
            <a:ext cx="30275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References: </a:t>
            </a:r>
          </a:p>
        </p:txBody>
      </p:sp>
      <p:graphicFrame>
        <p:nvGraphicFramePr>
          <p:cNvPr id="86" name="Diagramm 85"/>
          <p:cNvGraphicFramePr/>
          <p:nvPr>
            <p:extLst>
              <p:ext uri="{D42A27DB-BD31-4B8C-83A1-F6EECF244321}">
                <p14:modId xmlns:p14="http://schemas.microsoft.com/office/powerpoint/2010/main" val="1679796704"/>
              </p:ext>
            </p:extLst>
          </p:nvPr>
        </p:nvGraphicFramePr>
        <p:xfrm>
          <a:off x="237289" y="22058132"/>
          <a:ext cx="985559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7" name="Diagramm 86"/>
          <p:cNvGraphicFramePr/>
          <p:nvPr>
            <p:extLst>
              <p:ext uri="{D42A27DB-BD31-4B8C-83A1-F6EECF244321}">
                <p14:modId xmlns:p14="http://schemas.microsoft.com/office/powerpoint/2010/main" val="2094009156"/>
              </p:ext>
            </p:extLst>
          </p:nvPr>
        </p:nvGraphicFramePr>
        <p:xfrm>
          <a:off x="10192022" y="22065516"/>
          <a:ext cx="985559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8" name="Diagramm 87"/>
          <p:cNvGraphicFramePr/>
          <p:nvPr>
            <p:extLst>
              <p:ext uri="{D42A27DB-BD31-4B8C-83A1-F6EECF244321}">
                <p14:modId xmlns:p14="http://schemas.microsoft.com/office/powerpoint/2010/main" val="1759228914"/>
              </p:ext>
            </p:extLst>
          </p:nvPr>
        </p:nvGraphicFramePr>
        <p:xfrm>
          <a:off x="20146756" y="22065516"/>
          <a:ext cx="98551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9" name="Textfeld 88"/>
          <p:cNvSpPr txBox="1"/>
          <p:nvPr/>
        </p:nvSpPr>
        <p:spPr>
          <a:xfrm>
            <a:off x="5175295" y="29975336"/>
            <a:ext cx="4800600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Containerization</a:t>
            </a:r>
            <a:endParaRPr lang="de-DE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507243" y="35700601"/>
            <a:ext cx="5359540" cy="1754326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Nutrition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Adult Asian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longhorn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feed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leaves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petiole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twigs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attack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investigation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stressed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de-DE" dirty="0"/>
          </a:p>
        </p:txBody>
      </p:sp>
      <p:sp>
        <p:nvSpPr>
          <p:cNvPr id="97" name="Textfeld 96"/>
          <p:cNvSpPr txBox="1"/>
          <p:nvPr/>
        </p:nvSpPr>
        <p:spPr>
          <a:xfrm>
            <a:off x="6920744" y="32684644"/>
            <a:ext cx="5359540" cy="230832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General Impacts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attacks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hradwood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eastern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oft he US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discovered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1996).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Eggs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injected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bark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hatch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larvae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tunnels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oft 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larvaes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destroy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structural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integrety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oft 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de-DE" dirty="0"/>
          </a:p>
        </p:txBody>
      </p:sp>
      <p:sp>
        <p:nvSpPr>
          <p:cNvPr id="98" name="Textfeld 97"/>
          <p:cNvSpPr txBox="1"/>
          <p:nvPr/>
        </p:nvSpPr>
        <p:spPr>
          <a:xfrm>
            <a:off x="6933651" y="35834476"/>
            <a:ext cx="5359540" cy="480131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North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Impacts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30-35%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urban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eastern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susceptible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attack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Urban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lose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35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percent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canopy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cover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30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percent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(1.2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billion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 (Billion = Milliarde! :D)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$669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billion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potential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71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billion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valued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$2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trillion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dollars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reaches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(Trillion = Billion!)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maple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syrup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tourism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also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cause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aesthetic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damage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lessen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environmental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such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air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providing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energy-conserving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shade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507243" y="37695557"/>
            <a:ext cx="5359540" cy="341632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Managment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Eradication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implemented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Animal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Plant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Inspection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Service (APHIS)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Intensive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inspections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reported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high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felled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chipped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(400mtrs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known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infestation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systemic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insecticide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imidacloprid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kill adult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dirty="0"/>
          </a:p>
          <a:p>
            <a:endParaRPr lang="de-DE" dirty="0"/>
          </a:p>
        </p:txBody>
      </p:sp>
      <p:sp>
        <p:nvSpPr>
          <p:cNvPr id="100" name="Textfeld 99"/>
          <p:cNvSpPr txBox="1"/>
          <p:nvPr/>
        </p:nvSpPr>
        <p:spPr>
          <a:xfrm>
            <a:off x="507243" y="32689493"/>
            <a:ext cx="5359540" cy="203132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Pathway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 Asian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longhorn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beetle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infested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fire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wood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pallets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dunage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USA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countries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wood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packing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Intercepted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frequently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ports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warehouses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throughout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United States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7" name="Gruppieren 146"/>
          <p:cNvGrpSpPr/>
          <p:nvPr/>
        </p:nvGrpSpPr>
        <p:grpSpPr>
          <a:xfrm>
            <a:off x="662514" y="7258115"/>
            <a:ext cx="28926308" cy="11328668"/>
            <a:chOff x="972666" y="9410364"/>
            <a:chExt cx="28926308" cy="11328668"/>
          </a:xfrm>
        </p:grpSpPr>
        <p:sp>
          <p:nvSpPr>
            <p:cNvPr id="149" name="Textfeld 148"/>
            <p:cNvSpPr txBox="1"/>
            <p:nvPr/>
          </p:nvSpPr>
          <p:spPr>
            <a:xfrm>
              <a:off x="972666" y="9410364"/>
              <a:ext cx="14038623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Fauna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naturalized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750282" y="10392163"/>
              <a:ext cx="404105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conservancy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750282" y="12537567"/>
              <a:ext cx="952745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e.g. BNatSchG)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72666" y="13906411"/>
              <a:ext cx="6582697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after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climate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changes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824523" y="13905301"/>
              <a:ext cx="7167716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resident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either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evolutionary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 native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7824522" y="15661416"/>
              <a:ext cx="3908323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1492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2002619" y="15653097"/>
              <a:ext cx="3008670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after 1492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985573" y="15665499"/>
              <a:ext cx="3834581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218362" y="15661416"/>
              <a:ext cx="234990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7824522" y="17032194"/>
              <a:ext cx="3908323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</a:p>
            <a:p>
              <a:pPr algn="ctr"/>
              <a:endParaRPr lang="de-DE" sz="24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2021668" y="17027891"/>
              <a:ext cx="3008671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849352" y="18800040"/>
              <a:ext cx="1588021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invasive</a:t>
              </a: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0096677" y="18799142"/>
              <a:ext cx="163616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6360638" y="9587344"/>
              <a:ext cx="1352427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Importation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outside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it's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influence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7259698" y="10835958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16370512" y="10835564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1041642" y="12462920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25823235" y="12473827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trough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1236997" y="14514698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escape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26281774" y="14513199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liberation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22245189" y="15897803"/>
              <a:ext cx="2598169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7342489" y="15951178"/>
              <a:ext cx="253789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8158272" y="15903733"/>
              <a:ext cx="2562591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16360637" y="17015209"/>
              <a:ext cx="13538337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feil nach unten 172"/>
            <p:cNvSpPr/>
            <p:nvPr/>
          </p:nvSpPr>
          <p:spPr>
            <a:xfrm>
              <a:off x="26192757" y="15121455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Pfeil nach unten 173"/>
            <p:cNvSpPr/>
            <p:nvPr/>
          </p:nvSpPr>
          <p:spPr>
            <a:xfrm>
              <a:off x="18741558" y="11468095"/>
              <a:ext cx="304314" cy="4251377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Pfeil nach unten 174"/>
            <p:cNvSpPr/>
            <p:nvPr/>
          </p:nvSpPr>
          <p:spPr>
            <a:xfrm>
              <a:off x="28582408" y="1022357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Pfeil nach unten 175"/>
            <p:cNvSpPr/>
            <p:nvPr/>
          </p:nvSpPr>
          <p:spPr>
            <a:xfrm>
              <a:off x="17552827" y="11468095"/>
              <a:ext cx="316704" cy="539984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 176"/>
            <p:cNvSpPr/>
            <p:nvPr/>
          </p:nvSpPr>
          <p:spPr>
            <a:xfrm>
              <a:off x="22863284" y="11468095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Pfeil nach unten 177"/>
            <p:cNvSpPr/>
            <p:nvPr/>
          </p:nvSpPr>
          <p:spPr>
            <a:xfrm>
              <a:off x="21165240" y="15127596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Pfeil nach unten 178"/>
            <p:cNvSpPr/>
            <p:nvPr/>
          </p:nvSpPr>
          <p:spPr>
            <a:xfrm>
              <a:off x="17556112" y="10221016"/>
              <a:ext cx="303894" cy="51275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 179"/>
            <p:cNvSpPr/>
            <p:nvPr/>
          </p:nvSpPr>
          <p:spPr>
            <a:xfrm>
              <a:off x="22863284" y="13503530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Pfeil nach unten 180"/>
            <p:cNvSpPr/>
            <p:nvPr/>
          </p:nvSpPr>
          <p:spPr>
            <a:xfrm>
              <a:off x="28543277" y="1524084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Pfeil nach unten 181"/>
            <p:cNvSpPr/>
            <p:nvPr/>
          </p:nvSpPr>
          <p:spPr>
            <a:xfrm>
              <a:off x="22884355" y="15263628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Freihandform 182"/>
            <p:cNvSpPr/>
            <p:nvPr/>
          </p:nvSpPr>
          <p:spPr>
            <a:xfrm rot="16200000" flipV="1">
              <a:off x="13093560" y="11662249"/>
              <a:ext cx="5153790" cy="1139321"/>
            </a:xfrm>
            <a:custGeom>
              <a:avLst/>
              <a:gdLst>
                <a:gd name="connsiteX0" fmla="*/ 5153790 w 5153790"/>
                <a:gd name="connsiteY0" fmla="*/ 192162 h 1139321"/>
                <a:gd name="connsiteX1" fmla="*/ 4983814 w 5153790"/>
                <a:gd name="connsiteY1" fmla="*/ 0 h 1139321"/>
                <a:gd name="connsiteX2" fmla="*/ 4813840 w 5153790"/>
                <a:gd name="connsiteY2" fmla="*/ 192162 h 1139321"/>
                <a:gd name="connsiteX3" fmla="*/ 4902456 w 5153790"/>
                <a:gd name="connsiteY3" fmla="*/ 192162 h 1139321"/>
                <a:gd name="connsiteX4" fmla="*/ 4902456 w 5153790"/>
                <a:gd name="connsiteY4" fmla="*/ 366910 h 1139321"/>
                <a:gd name="connsiteX5" fmla="*/ 4780418 w 5153790"/>
                <a:gd name="connsiteY5" fmla="*/ 489213 h 1139321"/>
                <a:gd name="connsiteX6" fmla="*/ 2079778 w 5153790"/>
                <a:gd name="connsiteY6" fmla="*/ 489214 h 1139321"/>
                <a:gd name="connsiteX7" fmla="*/ 2079778 w 5153790"/>
                <a:gd name="connsiteY7" fmla="*/ 487037 h 1139321"/>
                <a:gd name="connsiteX8" fmla="*/ 373372 w 5153790"/>
                <a:gd name="connsiteY8" fmla="*/ 487037 h 1139321"/>
                <a:gd name="connsiteX9" fmla="*/ 88616 w 5153790"/>
                <a:gd name="connsiteY9" fmla="*/ 772411 h 1139321"/>
                <a:gd name="connsiteX10" fmla="*/ 88616 w 5153790"/>
                <a:gd name="connsiteY10" fmla="*/ 947159 h 1139321"/>
                <a:gd name="connsiteX11" fmla="*/ 0 w 5153790"/>
                <a:gd name="connsiteY11" fmla="*/ 947159 h 1139321"/>
                <a:gd name="connsiteX12" fmla="*/ 169976 w 5153790"/>
                <a:gd name="connsiteY12" fmla="*/ 1139321 h 1139321"/>
                <a:gd name="connsiteX13" fmla="*/ 339950 w 5153790"/>
                <a:gd name="connsiteY13" fmla="*/ 947159 h 1139321"/>
                <a:gd name="connsiteX14" fmla="*/ 251334 w 5153790"/>
                <a:gd name="connsiteY14" fmla="*/ 947159 h 1139321"/>
                <a:gd name="connsiteX15" fmla="*/ 251334 w 5153790"/>
                <a:gd name="connsiteY15" fmla="*/ 772411 h 1139321"/>
                <a:gd name="connsiteX16" fmla="*/ 373372 w 5153790"/>
                <a:gd name="connsiteY16" fmla="*/ 650109 h 1139321"/>
                <a:gd name="connsiteX17" fmla="*/ 1070908 w 5153790"/>
                <a:gd name="connsiteY17" fmla="*/ 650108 h 1139321"/>
                <a:gd name="connsiteX18" fmla="*/ 1070908 w 5153790"/>
                <a:gd name="connsiteY18" fmla="*/ 652287 h 1139321"/>
                <a:gd name="connsiteX19" fmla="*/ 4780418 w 5153790"/>
                <a:gd name="connsiteY19" fmla="*/ 652285 h 1139321"/>
                <a:gd name="connsiteX20" fmla="*/ 5065174 w 5153790"/>
                <a:gd name="connsiteY20" fmla="*/ 366910 h 1139321"/>
                <a:gd name="connsiteX21" fmla="*/ 5065174 w 5153790"/>
                <a:gd name="connsiteY21" fmla="*/ 192162 h 11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53790" h="1139321">
                  <a:moveTo>
                    <a:pt x="5153790" y="192162"/>
                  </a:moveTo>
                  <a:lnTo>
                    <a:pt x="4983814" y="0"/>
                  </a:lnTo>
                  <a:lnTo>
                    <a:pt x="4813840" y="192162"/>
                  </a:lnTo>
                  <a:lnTo>
                    <a:pt x="4902456" y="192162"/>
                  </a:lnTo>
                  <a:lnTo>
                    <a:pt x="4902456" y="366910"/>
                  </a:lnTo>
                  <a:cubicBezTo>
                    <a:pt x="4902456" y="434456"/>
                    <a:pt x="4847818" y="489213"/>
                    <a:pt x="4780418" y="489213"/>
                  </a:cubicBezTo>
                  <a:lnTo>
                    <a:pt x="2079778" y="489214"/>
                  </a:lnTo>
                  <a:lnTo>
                    <a:pt x="2079778" y="487037"/>
                  </a:lnTo>
                  <a:lnTo>
                    <a:pt x="373372" y="487037"/>
                  </a:lnTo>
                  <a:cubicBezTo>
                    <a:pt x="216106" y="487037"/>
                    <a:pt x="88616" y="614803"/>
                    <a:pt x="88616" y="772411"/>
                  </a:cubicBezTo>
                  <a:lnTo>
                    <a:pt x="88616" y="947159"/>
                  </a:lnTo>
                  <a:lnTo>
                    <a:pt x="0" y="947159"/>
                  </a:lnTo>
                  <a:lnTo>
                    <a:pt x="169976" y="1139321"/>
                  </a:lnTo>
                  <a:lnTo>
                    <a:pt x="339950" y="947159"/>
                  </a:lnTo>
                  <a:lnTo>
                    <a:pt x="251334" y="947159"/>
                  </a:lnTo>
                  <a:lnTo>
                    <a:pt x="251334" y="772411"/>
                  </a:lnTo>
                  <a:cubicBezTo>
                    <a:pt x="251334" y="704865"/>
                    <a:pt x="305972" y="650109"/>
                    <a:pt x="373372" y="650109"/>
                  </a:cubicBezTo>
                  <a:lnTo>
                    <a:pt x="1070908" y="650108"/>
                  </a:lnTo>
                  <a:lnTo>
                    <a:pt x="1070908" y="652287"/>
                  </a:lnTo>
                  <a:lnTo>
                    <a:pt x="4780418" y="652285"/>
                  </a:lnTo>
                  <a:cubicBezTo>
                    <a:pt x="4937684" y="652285"/>
                    <a:pt x="5065174" y="524519"/>
                    <a:pt x="5065174" y="366910"/>
                  </a:cubicBezTo>
                  <a:lnTo>
                    <a:pt x="5065174" y="192162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4" name="Textfeld 183"/>
          <p:cNvSpPr txBox="1"/>
          <p:nvPr/>
        </p:nvSpPr>
        <p:spPr>
          <a:xfrm>
            <a:off x="268814" y="4994817"/>
            <a:ext cx="446101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feld 184"/>
          <p:cNvSpPr txBox="1"/>
          <p:nvPr/>
        </p:nvSpPr>
        <p:spPr>
          <a:xfrm>
            <a:off x="268814" y="19111636"/>
            <a:ext cx="446101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0" name="Grafik 1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14140"/>
            <a:ext cx="7572375" cy="2362200"/>
          </a:xfrm>
          <a:prstGeom prst="rect">
            <a:avLst/>
          </a:prstGeom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2375" y="1783"/>
            <a:ext cx="7239000" cy="234627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46613" y="1784"/>
            <a:ext cx="8253968" cy="2344140"/>
          </a:xfrm>
          <a:prstGeom prst="rect">
            <a:avLst/>
          </a:prstGeom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7806" y="0"/>
            <a:ext cx="7208807" cy="2345924"/>
          </a:xfrm>
          <a:prstGeom prst="rect">
            <a:avLst/>
          </a:prstGeom>
        </p:spPr>
      </p:pic>
      <p:sp>
        <p:nvSpPr>
          <p:cNvPr id="199" name="Textfeld 198"/>
          <p:cNvSpPr txBox="1"/>
          <p:nvPr/>
        </p:nvSpPr>
        <p:spPr>
          <a:xfrm>
            <a:off x="25229601" y="15754677"/>
            <a:ext cx="4018818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extfeld 199"/>
          <p:cNvSpPr txBox="1"/>
          <p:nvPr/>
        </p:nvSpPr>
        <p:spPr>
          <a:xfrm>
            <a:off x="25229601" y="16533965"/>
            <a:ext cx="4018819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Establishing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adaption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25223332" y="17311475"/>
            <a:ext cx="4025087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feld 201"/>
          <p:cNvSpPr txBox="1"/>
          <p:nvPr/>
        </p:nvSpPr>
        <p:spPr>
          <a:xfrm>
            <a:off x="25223473" y="18088985"/>
            <a:ext cx="4024946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Repletion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Nach rechts gekrümmter Pfeil 203"/>
          <p:cNvSpPr/>
          <p:nvPr/>
        </p:nvSpPr>
        <p:spPr>
          <a:xfrm>
            <a:off x="24203730" y="16764580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5" name="Nach rechts gekrümmter Pfeil 204"/>
          <p:cNvSpPr/>
          <p:nvPr/>
        </p:nvSpPr>
        <p:spPr>
          <a:xfrm>
            <a:off x="24203729" y="17617848"/>
            <a:ext cx="682841" cy="818607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6" name="Nach rechts gekrümmter Pfeil 205"/>
          <p:cNvSpPr/>
          <p:nvPr/>
        </p:nvSpPr>
        <p:spPr>
          <a:xfrm>
            <a:off x="24203728" y="15907326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237290" y="19987470"/>
            <a:ext cx="29738124" cy="1815882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Exchange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settled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cultures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neolithic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Even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bigger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distances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like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roman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empire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But 3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faunal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1492,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Europe,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colonization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18th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industrialization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emigration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humankind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Textfeld 209"/>
          <p:cNvSpPr txBox="1"/>
          <p:nvPr/>
        </p:nvSpPr>
        <p:spPr>
          <a:xfrm>
            <a:off x="16422310" y="15812502"/>
            <a:ext cx="7524889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the import, invasive species tend to adapt and increase their numbers. Thus, they also enlarge their territory. As a result, the effects on native species and economy grows. In the final phase, all habitats in the new territory are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occupied.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1" name="Grafik 2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76" y="17628337"/>
            <a:ext cx="3477919" cy="240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2" name="Grafik 2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70" y="3251863"/>
            <a:ext cx="2422414" cy="258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3" name="Grafik 2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0">
            <a:off x="11111025" y="29923903"/>
            <a:ext cx="2867025" cy="290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4" name="Textfeld 213"/>
          <p:cNvSpPr txBox="1"/>
          <p:nvPr/>
        </p:nvSpPr>
        <p:spPr>
          <a:xfrm>
            <a:off x="20184754" y="27934567"/>
            <a:ext cx="9762790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Despite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 minor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regard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aviation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passengers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A high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lugagge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passengers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" name="Grafik 2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737155" y="34427927"/>
            <a:ext cx="12643497" cy="7702364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8" name="Textfeld 77"/>
          <p:cNvSpPr txBox="1"/>
          <p:nvPr/>
        </p:nvSpPr>
        <p:spPr>
          <a:xfrm>
            <a:off x="26130053" y="27435768"/>
            <a:ext cx="3982509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Worldbank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6299965" y="27437445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6342774" y="27415821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3947199" y="18904812"/>
            <a:ext cx="616536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2010 &amp; Klingenstein et al. 2005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16336013" y="30622038"/>
            <a:ext cx="9862831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1984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2000, 73%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alien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US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introduced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airports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seaports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airports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infrastructures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type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introduced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fik 94"/>
          <p:cNvPicPr>
            <a:picLocks noChangeAspect="1"/>
          </p:cNvPicPr>
          <p:nvPr/>
        </p:nvPicPr>
        <p:blipFill>
          <a:blip r:embed="rId15"/>
          <a:srcRect l="26048" t="14919" r="26219" b="15306"/>
          <a:stretch>
            <a:fillRect/>
          </a:stretch>
        </p:blipFill>
        <p:spPr>
          <a:xfrm>
            <a:off x="26354781" y="30406216"/>
            <a:ext cx="3778245" cy="3778243"/>
          </a:xfrm>
          <a:custGeom>
            <a:avLst/>
            <a:gdLst>
              <a:gd name="connsiteX0" fmla="*/ 1390774 w 2781546"/>
              <a:gd name="connsiteY0" fmla="*/ 0 h 2781544"/>
              <a:gd name="connsiteX1" fmla="*/ 2781546 w 2781546"/>
              <a:gd name="connsiteY1" fmla="*/ 1390772 h 2781544"/>
              <a:gd name="connsiteX2" fmla="*/ 1390774 w 2781546"/>
              <a:gd name="connsiteY2" fmla="*/ 2781544 h 2781544"/>
              <a:gd name="connsiteX3" fmla="*/ 0 w 2781546"/>
              <a:gd name="connsiteY3" fmla="*/ 1390772 h 2781544"/>
              <a:gd name="connsiteX4" fmla="*/ 1390774 w 2781546"/>
              <a:gd name="connsiteY4" fmla="*/ 0 h 278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546" h="2781544">
                <a:moveTo>
                  <a:pt x="1390774" y="0"/>
                </a:moveTo>
                <a:cubicBezTo>
                  <a:pt x="2158876" y="0"/>
                  <a:pt x="2781546" y="622670"/>
                  <a:pt x="2781546" y="1390772"/>
                </a:cubicBezTo>
                <a:cubicBezTo>
                  <a:pt x="2781546" y="2158876"/>
                  <a:pt x="2158876" y="2781544"/>
                  <a:pt x="1390774" y="2781544"/>
                </a:cubicBezTo>
                <a:cubicBezTo>
                  <a:pt x="622670" y="2781544"/>
                  <a:pt x="0" y="2158876"/>
                  <a:pt x="0" y="1390772"/>
                </a:cubicBezTo>
                <a:cubicBezTo>
                  <a:pt x="0" y="622670"/>
                  <a:pt x="622670" y="0"/>
                  <a:pt x="1390774" y="0"/>
                </a:cubicBezTo>
                <a:close/>
              </a:path>
            </a:pathLst>
          </a:custGeom>
          <a:ln w="6350">
            <a:solidFill>
              <a:schemeClr val="tx1"/>
            </a:solidFill>
          </a:ln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4" name="Textfeld 93"/>
          <p:cNvSpPr txBox="1"/>
          <p:nvPr/>
        </p:nvSpPr>
        <p:spPr>
          <a:xfrm>
            <a:off x="22697824" y="29922532"/>
            <a:ext cx="4800600" cy="769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Aviation</a:t>
            </a:r>
            <a:endParaRPr lang="de-DE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 rot="3424706">
            <a:off x="26958317" y="31367307"/>
            <a:ext cx="14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feld 100"/>
          <p:cNvSpPr txBox="1"/>
          <p:nvPr/>
        </p:nvSpPr>
        <p:spPr>
          <a:xfrm rot="586278">
            <a:off x="26430751" y="31951516"/>
            <a:ext cx="14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eaports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 rot="2185428">
            <a:off x="28273220" y="32724359"/>
            <a:ext cx="14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Airports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954</Words>
  <Application>Microsoft Office PowerPoint</Application>
  <PresentationFormat>Benutzerdefiniert</PresentationFormat>
  <Paragraphs>90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Monkos</dc:creator>
  <cp:lastModifiedBy>Alex</cp:lastModifiedBy>
  <cp:revision>445</cp:revision>
  <cp:lastPrinted>2017-02-13T05:04:43Z</cp:lastPrinted>
  <dcterms:created xsi:type="dcterms:W3CDTF">2017-01-18T14:04:44Z</dcterms:created>
  <dcterms:modified xsi:type="dcterms:W3CDTF">2019-02-03T21:26:23Z</dcterms:modified>
</cp:coreProperties>
</file>