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00" userDrawn="1">
          <p15:clr>
            <a:srgbClr val="A4A3A4"/>
          </p15:clr>
        </p15:guide>
        <p15:guide id="2" orient="horz" pos="19446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18880" userDrawn="1">
          <p15:clr>
            <a:srgbClr val="A4A3A4"/>
          </p15:clr>
        </p15:guide>
        <p15:guide id="5" pos="9535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50" d="100"/>
          <a:sy n="50" d="100"/>
        </p:scale>
        <p:origin x="-336" y="-5382"/>
      </p:cViewPr>
      <p:guideLst>
        <p:guide orient="horz" pos="26500"/>
        <p:guide orient="horz" pos="19446"/>
        <p:guide pos="123"/>
        <p:guide pos="18880"/>
        <p:guide pos="9535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capacity per ship in TEU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1956</c:v>
                </c:pt>
                <c:pt idx="1">
                  <c:v>1957</c:v>
                </c:pt>
                <c:pt idx="2">
                  <c:v>1972</c:v>
                </c:pt>
                <c:pt idx="3">
                  <c:v>today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60</c:v>
                </c:pt>
                <c:pt idx="1">
                  <c:v>200</c:v>
                </c:pt>
                <c:pt idx="2">
                  <c:v>1000</c:v>
                </c:pt>
                <c:pt idx="3">
                  <c:v>9000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970800"/>
        <c:axId val="298965904"/>
      </c:lineChart>
      <c:catAx>
        <c:axId val="29897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298965904"/>
        <c:crosses val="autoZero"/>
        <c:auto val="1"/>
        <c:lblAlgn val="ctr"/>
        <c:lblOffset val="100"/>
        <c:noMultiLvlLbl val="0"/>
      </c:catAx>
      <c:valAx>
        <c:axId val="29896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29897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Worldwide seaborne trade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Metric tons in millions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Tabelle1!$A$2:$A$49</c:f>
              <c:numCache>
                <c:formatCode>General</c:formatCode>
                <c:ptCount val="48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</c:numCache>
            </c:numRef>
          </c:cat>
          <c:val>
            <c:numRef>
              <c:f>Tabelle1!$B$2:$B$49</c:f>
              <c:numCache>
                <c:formatCode>General</c:formatCode>
                <c:ptCount val="48"/>
                <c:pt idx="0">
                  <c:v>2529</c:v>
                </c:pt>
                <c:pt idx="1">
                  <c:v>2632</c:v>
                </c:pt>
                <c:pt idx="2">
                  <c:v>2858</c:v>
                </c:pt>
                <c:pt idx="3">
                  <c:v>3237</c:v>
                </c:pt>
                <c:pt idx="4">
                  <c:v>3254</c:v>
                </c:pt>
                <c:pt idx="5">
                  <c:v>3055</c:v>
                </c:pt>
                <c:pt idx="6">
                  <c:v>3352</c:v>
                </c:pt>
                <c:pt idx="7">
                  <c:v>3442</c:v>
                </c:pt>
                <c:pt idx="8">
                  <c:v>3525</c:v>
                </c:pt>
                <c:pt idx="9">
                  <c:v>3814</c:v>
                </c:pt>
                <c:pt idx="10">
                  <c:v>3679</c:v>
                </c:pt>
                <c:pt idx="11">
                  <c:v>3512</c:v>
                </c:pt>
                <c:pt idx="12">
                  <c:v>3393</c:v>
                </c:pt>
                <c:pt idx="13">
                  <c:v>3312</c:v>
                </c:pt>
                <c:pt idx="14">
                  <c:v>3465</c:v>
                </c:pt>
                <c:pt idx="15">
                  <c:v>3433</c:v>
                </c:pt>
                <c:pt idx="16">
                  <c:v>3470</c:v>
                </c:pt>
                <c:pt idx="17">
                  <c:v>3628</c:v>
                </c:pt>
                <c:pt idx="18">
                  <c:v>3866</c:v>
                </c:pt>
                <c:pt idx="19">
                  <c:v>4070</c:v>
                </c:pt>
                <c:pt idx="20">
                  <c:v>4126</c:v>
                </c:pt>
                <c:pt idx="21">
                  <c:v>4245</c:v>
                </c:pt>
                <c:pt idx="22">
                  <c:v>4345</c:v>
                </c:pt>
                <c:pt idx="23">
                  <c:v>4422</c:v>
                </c:pt>
                <c:pt idx="24">
                  <c:v>4573</c:v>
                </c:pt>
                <c:pt idx="25">
                  <c:v>4743</c:v>
                </c:pt>
                <c:pt idx="26">
                  <c:v>4815</c:v>
                </c:pt>
                <c:pt idx="27">
                  <c:v>5037</c:v>
                </c:pt>
                <c:pt idx="28">
                  <c:v>5918</c:v>
                </c:pt>
                <c:pt idx="29">
                  <c:v>6007</c:v>
                </c:pt>
                <c:pt idx="30">
                  <c:v>6242</c:v>
                </c:pt>
                <c:pt idx="31">
                  <c:v>6201</c:v>
                </c:pt>
                <c:pt idx="32">
                  <c:v>6335</c:v>
                </c:pt>
                <c:pt idx="33">
                  <c:v>6603</c:v>
                </c:pt>
                <c:pt idx="34">
                  <c:v>6787</c:v>
                </c:pt>
                <c:pt idx="35">
                  <c:v>7122</c:v>
                </c:pt>
                <c:pt idx="36">
                  <c:v>7878.2701500157</c:v>
                </c:pt>
                <c:pt idx="37">
                  <c:v>8140.2421984381999</c:v>
                </c:pt>
                <c:pt idx="38">
                  <c:v>8286.2872771324</c:v>
                </c:pt>
                <c:pt idx="39">
                  <c:v>7831.9994533825002</c:v>
                </c:pt>
                <c:pt idx="40">
                  <c:v>8443.8322770244995</c:v>
                </c:pt>
                <c:pt idx="41">
                  <c:v>8797.7391222615006</c:v>
                </c:pt>
                <c:pt idx="42">
                  <c:v>9188.4708060226003</c:v>
                </c:pt>
                <c:pt idx="43">
                  <c:v>9500.1474880887999</c:v>
                </c:pt>
                <c:pt idx="44">
                  <c:v>9836.0704683288004</c:v>
                </c:pt>
                <c:pt idx="45">
                  <c:v>10016.3686313288</c:v>
                </c:pt>
                <c:pt idx="46">
                  <c:v>10279.8712619568</c:v>
                </c:pt>
                <c:pt idx="47">
                  <c:v>10665.9576168648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973520"/>
        <c:axId val="298974064"/>
      </c:lineChart>
      <c:catAx>
        <c:axId val="29897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298974064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29897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29897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Airborne passengers worldwide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Passengers in millions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Tabelle1!$A$2:$A$46</c:f>
              <c:numCache>
                <c:formatCode>General</c:formatCode>
                <c:ptCount val="45"/>
                <c:pt idx="0">
                  <c:v>1973</c:v>
                </c:pt>
                <c:pt idx="1">
                  <c:v>1974</c:v>
                </c:pt>
                <c:pt idx="2">
                  <c:v>1975</c:v>
                </c:pt>
                <c:pt idx="3">
                  <c:v>1976</c:v>
                </c:pt>
                <c:pt idx="4">
                  <c:v>1977</c:v>
                </c:pt>
                <c:pt idx="5">
                  <c:v>1978</c:v>
                </c:pt>
                <c:pt idx="6">
                  <c:v>1979</c:v>
                </c:pt>
                <c:pt idx="7">
                  <c:v>1980</c:v>
                </c:pt>
                <c:pt idx="8">
                  <c:v>1981</c:v>
                </c:pt>
                <c:pt idx="9">
                  <c:v>1982</c:v>
                </c:pt>
                <c:pt idx="10">
                  <c:v>1983</c:v>
                </c:pt>
                <c:pt idx="11">
                  <c:v>1984</c:v>
                </c:pt>
                <c:pt idx="12">
                  <c:v>1985</c:v>
                </c:pt>
                <c:pt idx="13">
                  <c:v>1986</c:v>
                </c:pt>
                <c:pt idx="14">
                  <c:v>1987</c:v>
                </c:pt>
                <c:pt idx="15">
                  <c:v>1988</c:v>
                </c:pt>
                <c:pt idx="16">
                  <c:v>1989</c:v>
                </c:pt>
                <c:pt idx="17">
                  <c:v>1990</c:v>
                </c:pt>
                <c:pt idx="18">
                  <c:v>1991</c:v>
                </c:pt>
                <c:pt idx="19">
                  <c:v>1992</c:v>
                </c:pt>
                <c:pt idx="20">
                  <c:v>1993</c:v>
                </c:pt>
                <c:pt idx="21">
                  <c:v>1994</c:v>
                </c:pt>
                <c:pt idx="22">
                  <c:v>1995</c:v>
                </c:pt>
                <c:pt idx="23">
                  <c:v>1996</c:v>
                </c:pt>
                <c:pt idx="24">
                  <c:v>1997</c:v>
                </c:pt>
                <c:pt idx="25">
                  <c:v>1998</c:v>
                </c:pt>
                <c:pt idx="26">
                  <c:v>1999</c:v>
                </c:pt>
                <c:pt idx="27">
                  <c:v>2000</c:v>
                </c:pt>
                <c:pt idx="28">
                  <c:v>2001</c:v>
                </c:pt>
                <c:pt idx="29">
                  <c:v>2002</c:v>
                </c:pt>
                <c:pt idx="30">
                  <c:v>2003</c:v>
                </c:pt>
                <c:pt idx="31">
                  <c:v>2004</c:v>
                </c:pt>
                <c:pt idx="32">
                  <c:v>2005</c:v>
                </c:pt>
                <c:pt idx="33">
                  <c:v>2006</c:v>
                </c:pt>
                <c:pt idx="34">
                  <c:v>2007</c:v>
                </c:pt>
                <c:pt idx="35">
                  <c:v>2008</c:v>
                </c:pt>
                <c:pt idx="36">
                  <c:v>2009</c:v>
                </c:pt>
                <c:pt idx="37">
                  <c:v>2010</c:v>
                </c:pt>
                <c:pt idx="38">
                  <c:v>2011</c:v>
                </c:pt>
                <c:pt idx="39">
                  <c:v>2012</c:v>
                </c:pt>
                <c:pt idx="40">
                  <c:v>2013</c:v>
                </c:pt>
                <c:pt idx="41">
                  <c:v>2014</c:v>
                </c:pt>
                <c:pt idx="42">
                  <c:v>2015</c:v>
                </c:pt>
                <c:pt idx="43">
                  <c:v>2016</c:v>
                </c:pt>
                <c:pt idx="44">
                  <c:v>2017</c:v>
                </c:pt>
              </c:numCache>
            </c:numRef>
          </c:cat>
          <c:val>
            <c:numRef>
              <c:f>Tabelle1!$B$2:$B$46</c:f>
              <c:numCache>
                <c:formatCode>General</c:formatCode>
                <c:ptCount val="45"/>
                <c:pt idx="0">
                  <c:v>401571800</c:v>
                </c:pt>
                <c:pt idx="1">
                  <c:v>421145200</c:v>
                </c:pt>
                <c:pt idx="2">
                  <c:v>432276500</c:v>
                </c:pt>
                <c:pt idx="3">
                  <c:v>471773396</c:v>
                </c:pt>
                <c:pt idx="4">
                  <c:v>513269292</c:v>
                </c:pt>
                <c:pt idx="5">
                  <c:v>576090004</c:v>
                </c:pt>
                <c:pt idx="6">
                  <c:v>648400600</c:v>
                </c:pt>
                <c:pt idx="7">
                  <c:v>641872888</c:v>
                </c:pt>
                <c:pt idx="8">
                  <c:v>640619400</c:v>
                </c:pt>
                <c:pt idx="9">
                  <c:v>654482108</c:v>
                </c:pt>
                <c:pt idx="10">
                  <c:v>685101596</c:v>
                </c:pt>
                <c:pt idx="11">
                  <c:v>732410288</c:v>
                </c:pt>
                <c:pt idx="12">
                  <c:v>783198104</c:v>
                </c:pt>
                <c:pt idx="13">
                  <c:v>842594296</c:v>
                </c:pt>
                <c:pt idx="14">
                  <c:v>904838104</c:v>
                </c:pt>
                <c:pt idx="15">
                  <c:v>953896012</c:v>
                </c:pt>
                <c:pt idx="16">
                  <c:v>983208800</c:v>
                </c:pt>
                <c:pt idx="17">
                  <c:v>1024976616</c:v>
                </c:pt>
                <c:pt idx="18">
                  <c:v>1133228204</c:v>
                </c:pt>
                <c:pt idx="19">
                  <c:v>1145436692</c:v>
                </c:pt>
                <c:pt idx="20">
                  <c:v>1142265216</c:v>
                </c:pt>
                <c:pt idx="21">
                  <c:v>1233233404</c:v>
                </c:pt>
                <c:pt idx="22">
                  <c:v>1302891640.0999999</c:v>
                </c:pt>
                <c:pt idx="23">
                  <c:v>1390963704</c:v>
                </c:pt>
                <c:pt idx="24">
                  <c:v>1455104192</c:v>
                </c:pt>
                <c:pt idx="25">
                  <c:v>1466961780</c:v>
                </c:pt>
                <c:pt idx="26">
                  <c:v>1562256300</c:v>
                </c:pt>
                <c:pt idx="27">
                  <c:v>1674064712</c:v>
                </c:pt>
                <c:pt idx="28">
                  <c:v>1655230214</c:v>
                </c:pt>
                <c:pt idx="29">
                  <c:v>1627404873</c:v>
                </c:pt>
                <c:pt idx="30">
                  <c:v>1665309283</c:v>
                </c:pt>
                <c:pt idx="31">
                  <c:v>1888695284</c:v>
                </c:pt>
                <c:pt idx="32">
                  <c:v>1969590799</c:v>
                </c:pt>
                <c:pt idx="33">
                  <c:v>2072413898</c:v>
                </c:pt>
                <c:pt idx="34">
                  <c:v>2209136496</c:v>
                </c:pt>
                <c:pt idx="35">
                  <c:v>2208218737</c:v>
                </c:pt>
                <c:pt idx="36">
                  <c:v>2249728546</c:v>
                </c:pt>
                <c:pt idx="37">
                  <c:v>2628261258.2099404</c:v>
                </c:pt>
                <c:pt idx="38">
                  <c:v>2786953830.1820688</c:v>
                </c:pt>
                <c:pt idx="39">
                  <c:v>2894054971.5648875</c:v>
                </c:pt>
                <c:pt idx="40">
                  <c:v>3048275073.1726727</c:v>
                </c:pt>
                <c:pt idx="41">
                  <c:v>3227291386.4758945</c:v>
                </c:pt>
                <c:pt idx="42">
                  <c:v>3466478485</c:v>
                </c:pt>
                <c:pt idx="43">
                  <c:v>3705101897</c:v>
                </c:pt>
                <c:pt idx="44">
                  <c:v>3978849402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920368"/>
        <c:axId val="335369920"/>
      </c:lineChart>
      <c:catAx>
        <c:axId val="4992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335369920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335369920"/>
        <c:scaling>
          <c:orientation val="minMax"/>
          <c:max val="4500000000"/>
          <c:min val="35000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49920368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image" Target="../media/image7.png"/><Relationship Id="rId5" Type="http://schemas.openxmlformats.org/officeDocument/2006/relationships/chart" Target="../charts/chart2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chart" Target="../charts/chart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feld 207"/>
          <p:cNvSpPr txBox="1"/>
          <p:nvPr/>
        </p:nvSpPr>
        <p:spPr>
          <a:xfrm>
            <a:off x="237289" y="5897255"/>
            <a:ext cx="29738124" cy="954107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(KOWARIK 2003 nach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BNatschG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§7).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999371"/>
            <a:ext cx="29740119" cy="1193967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298310" y="32353620"/>
            <a:ext cx="12274504" cy="9102887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  <a:ln w="25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298310" y="27939348"/>
            <a:ext cx="9855593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handle such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(TEU) in 1956. This,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great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enourmous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capacitys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(Levinson 2006;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Cudahy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2006)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10303406" y="27937363"/>
            <a:ext cx="9762790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bulk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handled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fleet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50.000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2009) But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10000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Streftaris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et al 2005);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 et al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2008)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298310" y="31188034"/>
            <a:ext cx="1179557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The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asian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longhorn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coherences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global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432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Jan Schwalb | Andreas Schönberg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2414825"/>
            <a:ext cx="30275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References: </a:t>
            </a:r>
          </a:p>
        </p:txBody>
      </p:sp>
      <p:graphicFrame>
        <p:nvGraphicFramePr>
          <p:cNvPr id="86" name="Diagramm 85"/>
          <p:cNvGraphicFramePr/>
          <p:nvPr>
            <p:extLst>
              <p:ext uri="{D42A27DB-BD31-4B8C-83A1-F6EECF244321}">
                <p14:modId xmlns:p14="http://schemas.microsoft.com/office/powerpoint/2010/main" val="3740651208"/>
              </p:ext>
            </p:extLst>
          </p:nvPr>
        </p:nvGraphicFramePr>
        <p:xfrm>
          <a:off x="237289" y="22058132"/>
          <a:ext cx="985559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7" name="Diagramm 86"/>
          <p:cNvGraphicFramePr/>
          <p:nvPr>
            <p:extLst>
              <p:ext uri="{D42A27DB-BD31-4B8C-83A1-F6EECF244321}">
                <p14:modId xmlns:p14="http://schemas.microsoft.com/office/powerpoint/2010/main" val="1801319115"/>
              </p:ext>
            </p:extLst>
          </p:nvPr>
        </p:nvGraphicFramePr>
        <p:xfrm>
          <a:off x="10192022" y="22065516"/>
          <a:ext cx="985559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8" name="Diagramm 87"/>
          <p:cNvGraphicFramePr/>
          <p:nvPr>
            <p:extLst>
              <p:ext uri="{D42A27DB-BD31-4B8C-83A1-F6EECF244321}">
                <p14:modId xmlns:p14="http://schemas.microsoft.com/office/powerpoint/2010/main" val="3608303200"/>
              </p:ext>
            </p:extLst>
          </p:nvPr>
        </p:nvGraphicFramePr>
        <p:xfrm>
          <a:off x="20146756" y="22065516"/>
          <a:ext cx="98551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9" name="Textfeld 88"/>
          <p:cNvSpPr txBox="1"/>
          <p:nvPr/>
        </p:nvSpPr>
        <p:spPr>
          <a:xfrm>
            <a:off x="5175295" y="29975336"/>
            <a:ext cx="4800600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Containerization</a:t>
            </a:r>
            <a:endParaRPr lang="de-DE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507243" y="35700601"/>
            <a:ext cx="5359540" cy="1754326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Nutrition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Adult Asian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longhorn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petiole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twigs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stressed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DE" dirty="0"/>
          </a:p>
        </p:txBody>
      </p:sp>
      <p:sp>
        <p:nvSpPr>
          <p:cNvPr id="97" name="Textfeld 96"/>
          <p:cNvSpPr txBox="1"/>
          <p:nvPr/>
        </p:nvSpPr>
        <p:spPr>
          <a:xfrm>
            <a:off x="6920744" y="32684644"/>
            <a:ext cx="5359540" cy="230832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General Impacts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attacks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hradwood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eastern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oft he US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discovered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1996).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Eggs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injected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bark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hatch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tunnels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oft 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larvaes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destroy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structural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integrety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oft 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6933651" y="35834476"/>
            <a:ext cx="5359540" cy="480131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North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Impacts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30-35%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urban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eastern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susceptible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Urban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lose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35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percent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canopy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cover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30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percent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(1.2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 (Billion = Milliarde! :D)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$669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potential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71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valued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$2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dollars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reaches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(Trillion = Billion!)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maple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syrup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tourism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also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aesthetic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damage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lessen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environmental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such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air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energy-conserving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shade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507243" y="37695557"/>
            <a:ext cx="5359540" cy="341632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Managment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Eradication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Inspection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Service (APHIS)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Intensive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inspections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reported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high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felled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chipped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(400mtrs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infestation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systemic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insecticide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imidacloprid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kill adult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dirty="0"/>
          </a:p>
          <a:p>
            <a:endParaRPr lang="de-DE" dirty="0"/>
          </a:p>
        </p:txBody>
      </p:sp>
      <p:sp>
        <p:nvSpPr>
          <p:cNvPr id="100" name="Textfeld 99"/>
          <p:cNvSpPr txBox="1"/>
          <p:nvPr/>
        </p:nvSpPr>
        <p:spPr>
          <a:xfrm>
            <a:off x="507243" y="32689493"/>
            <a:ext cx="5359540" cy="203132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Pathway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Asian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longhorn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infested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pallets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dunage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USA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countries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packing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Intercepted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warehouses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throughout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United States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725811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liberation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4" name="Textfeld 183"/>
          <p:cNvSpPr txBox="1"/>
          <p:nvPr/>
        </p:nvSpPr>
        <p:spPr>
          <a:xfrm>
            <a:off x="268814" y="4994817"/>
            <a:ext cx="446101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268814" y="19111636"/>
            <a:ext cx="446101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0" name="Grafik 1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199" name="Textfeld 198"/>
          <p:cNvSpPr txBox="1"/>
          <p:nvPr/>
        </p:nvSpPr>
        <p:spPr>
          <a:xfrm>
            <a:off x="25229601" y="15754677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feld 199"/>
          <p:cNvSpPr txBox="1"/>
          <p:nvPr/>
        </p:nvSpPr>
        <p:spPr>
          <a:xfrm>
            <a:off x="25229601" y="16533965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25223332" y="17311475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feld 201"/>
          <p:cNvSpPr txBox="1"/>
          <p:nvPr/>
        </p:nvSpPr>
        <p:spPr>
          <a:xfrm>
            <a:off x="25223473" y="18088985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Repletion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Nach rechts gekrümmter Pfeil 203"/>
          <p:cNvSpPr/>
          <p:nvPr/>
        </p:nvSpPr>
        <p:spPr>
          <a:xfrm>
            <a:off x="24203730" y="16764580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5" name="Nach rechts gekrümmter Pfeil 204"/>
          <p:cNvSpPr/>
          <p:nvPr/>
        </p:nvSpPr>
        <p:spPr>
          <a:xfrm>
            <a:off x="24203729" y="17617848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6" name="Nach rechts gekrümmter Pfeil 205"/>
          <p:cNvSpPr/>
          <p:nvPr/>
        </p:nvSpPr>
        <p:spPr>
          <a:xfrm>
            <a:off x="24203728" y="15907326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237290" y="19987470"/>
            <a:ext cx="29738124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Biological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strongly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depend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on human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2009) Exchange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settled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cultures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neolithic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2010).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like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roman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Teichner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Stähler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2016).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But 3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1492,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(Preston et al. 2004).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Findlay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O'Rourke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2007;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Neeley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2006) .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(Lodge et al 2006; Sutherland et al. 2008)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feld 209"/>
          <p:cNvSpPr txBox="1"/>
          <p:nvPr/>
        </p:nvSpPr>
        <p:spPr>
          <a:xfrm>
            <a:off x="16422310" y="15812502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import, invasive species tend to adapt and increase their numbers. Thus, they also enlarge their territory. As a result, the effects on native species and economy grows. In the final phase, all habitats in the new territory are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occupied.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2010)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1" name="Grafik 2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76" y="17628337"/>
            <a:ext cx="3477919" cy="240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2" name="Grafik 2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70" y="3251863"/>
            <a:ext cx="2422414" cy="258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3" name="Grafik 2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0">
            <a:off x="11111025" y="29923903"/>
            <a:ext cx="2867025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4" name="Textfeld 213"/>
          <p:cNvSpPr txBox="1"/>
          <p:nvPr/>
        </p:nvSpPr>
        <p:spPr>
          <a:xfrm>
            <a:off x="20184754" y="27934567"/>
            <a:ext cx="9762790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regard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aviation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passengers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A high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lugagge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passengers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2009)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" name="Grafik 2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737155" y="34427927"/>
            <a:ext cx="12643497" cy="7702364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8" name="Textfeld 77"/>
          <p:cNvSpPr txBox="1"/>
          <p:nvPr/>
        </p:nvSpPr>
        <p:spPr>
          <a:xfrm>
            <a:off x="26130053" y="27435768"/>
            <a:ext cx="3982509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6299965" y="27437445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6342774" y="27415821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Cudahy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3947199" y="18904812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16336013" y="30622038"/>
            <a:ext cx="9862831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1984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2000, 73%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introduced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airports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McCollough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 2006). So,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seaports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airports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infrastructures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type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introduced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also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2009)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fik 94"/>
          <p:cNvPicPr>
            <a:picLocks noChangeAspect="1"/>
          </p:cNvPicPr>
          <p:nvPr/>
        </p:nvPicPr>
        <p:blipFill>
          <a:blip r:embed="rId15"/>
          <a:srcRect l="26048" t="14919" r="26219" b="15306"/>
          <a:stretch>
            <a:fillRect/>
          </a:stretch>
        </p:blipFill>
        <p:spPr>
          <a:xfrm>
            <a:off x="26354781" y="30406216"/>
            <a:ext cx="3778245" cy="3778243"/>
          </a:xfrm>
          <a:custGeom>
            <a:avLst/>
            <a:gdLst>
              <a:gd name="connsiteX0" fmla="*/ 1390774 w 2781546"/>
              <a:gd name="connsiteY0" fmla="*/ 0 h 2781544"/>
              <a:gd name="connsiteX1" fmla="*/ 2781546 w 2781546"/>
              <a:gd name="connsiteY1" fmla="*/ 1390772 h 2781544"/>
              <a:gd name="connsiteX2" fmla="*/ 1390774 w 2781546"/>
              <a:gd name="connsiteY2" fmla="*/ 2781544 h 2781544"/>
              <a:gd name="connsiteX3" fmla="*/ 0 w 2781546"/>
              <a:gd name="connsiteY3" fmla="*/ 1390772 h 2781544"/>
              <a:gd name="connsiteX4" fmla="*/ 1390774 w 2781546"/>
              <a:gd name="connsiteY4" fmla="*/ 0 h 278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546" h="2781544">
                <a:moveTo>
                  <a:pt x="1390774" y="0"/>
                </a:moveTo>
                <a:cubicBezTo>
                  <a:pt x="2158876" y="0"/>
                  <a:pt x="2781546" y="622670"/>
                  <a:pt x="2781546" y="1390772"/>
                </a:cubicBezTo>
                <a:cubicBezTo>
                  <a:pt x="2781546" y="2158876"/>
                  <a:pt x="2158876" y="2781544"/>
                  <a:pt x="1390774" y="2781544"/>
                </a:cubicBezTo>
                <a:cubicBezTo>
                  <a:pt x="622670" y="2781544"/>
                  <a:pt x="0" y="2158876"/>
                  <a:pt x="0" y="1390772"/>
                </a:cubicBezTo>
                <a:cubicBezTo>
                  <a:pt x="0" y="622670"/>
                  <a:pt x="622670" y="0"/>
                  <a:pt x="1390774" y="0"/>
                </a:cubicBezTo>
                <a:close/>
              </a:path>
            </a:pathLst>
          </a:custGeom>
          <a:ln w="6350">
            <a:solidFill>
              <a:schemeClr val="tx1"/>
            </a:solidFill>
          </a:ln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4" name="Textfeld 93"/>
          <p:cNvSpPr txBox="1"/>
          <p:nvPr/>
        </p:nvSpPr>
        <p:spPr>
          <a:xfrm>
            <a:off x="22697824" y="29922532"/>
            <a:ext cx="4800600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Aviation</a:t>
            </a:r>
            <a:endParaRPr lang="de-DE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3424706">
            <a:off x="26958317" y="31367307"/>
            <a:ext cx="14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 rot="586278">
            <a:off x="26430751" y="31951516"/>
            <a:ext cx="14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eaports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 rot="2185428">
            <a:off x="28273220" y="32724359"/>
            <a:ext cx="14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Airports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1054</Words>
  <Application>Microsoft Office PowerPoint</Application>
  <PresentationFormat>Benutzerdefiniert</PresentationFormat>
  <Paragraphs>90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Alex</cp:lastModifiedBy>
  <cp:revision>451</cp:revision>
  <cp:lastPrinted>2017-02-13T05:04:43Z</cp:lastPrinted>
  <dcterms:created xsi:type="dcterms:W3CDTF">2017-01-18T14:04:44Z</dcterms:created>
  <dcterms:modified xsi:type="dcterms:W3CDTF">2019-02-07T13:24:08Z</dcterms:modified>
</cp:coreProperties>
</file>