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984" userDrawn="1">
          <p15:clr>
            <a:srgbClr val="A4A3A4"/>
          </p15:clr>
        </p15:guide>
        <p15:guide id="2" orient="horz" pos="19424" userDrawn="1">
          <p15:clr>
            <a:srgbClr val="A4A3A4"/>
          </p15:clr>
        </p15:guide>
        <p15:guide id="3" pos="123" userDrawn="1">
          <p15:clr>
            <a:srgbClr val="A4A3A4"/>
          </p15:clr>
        </p15:guide>
        <p15:guide id="4" pos="9536" userDrawn="1">
          <p15:clr>
            <a:srgbClr val="A4A3A4"/>
          </p15:clr>
        </p15:guide>
        <p15:guide id="6" pos="3094" userDrawn="1">
          <p15:clr>
            <a:srgbClr val="A4A3A4"/>
          </p15:clr>
        </p15:guide>
        <p15:guide id="7" orient="horz" pos="11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85D00"/>
    <a:srgbClr val="595A6C"/>
    <a:srgbClr val="E5F5E0"/>
    <a:srgbClr val="EDF8FB"/>
    <a:srgbClr val="B2E2E2"/>
    <a:srgbClr val="A1D99B"/>
    <a:srgbClr val="66C2A4"/>
    <a:srgbClr val="238B45"/>
    <a:srgbClr val="31A354"/>
    <a:srgbClr val="0091A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22" autoAdjust="0"/>
    <p:restoredTop sz="94591" autoAdjust="0"/>
  </p:normalViewPr>
  <p:slideViewPr>
    <p:cSldViewPr snapToGrid="0">
      <p:cViewPr>
        <p:scale>
          <a:sx n="25" d="100"/>
          <a:sy n="25" d="100"/>
        </p:scale>
        <p:origin x="-3312" y="1614"/>
      </p:cViewPr>
      <p:guideLst>
        <p:guide orient="horz" pos="22984"/>
        <p:guide orient="horz" pos="19424"/>
        <p:guide orient="horz" pos="11304"/>
        <p:guide pos="123"/>
        <p:guide pos="9536"/>
        <p:guide pos="30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STUDENTS_SMB\Schoenb4\Downloads\Diagramme_TEU_tons_psg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 baseline="0" dirty="0">
                <a:ln>
                  <a:noFill/>
                </a:ln>
                <a:solidFill>
                  <a:schemeClr val="bg1"/>
                </a:solidFill>
              </a:rPr>
              <a:t>Trend in Global Transportation</a:t>
            </a:r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Tabelle1!$K$1</c:f>
              <c:strCache>
                <c:ptCount val="1"/>
                <c:pt idx="0">
                  <c:v>Seaborne freight in metric tons (mio)</c:v>
                </c:pt>
              </c:strCache>
            </c:strRef>
          </c:tx>
          <c:spPr>
            <a:ln w="44450" cap="rnd">
              <a:solidFill>
                <a:srgbClr val="89E5FB"/>
              </a:solidFill>
              <a:round/>
            </a:ln>
            <a:effectLst/>
          </c:spPr>
          <c:marker>
            <c:symbol val="none"/>
          </c:marker>
          <c:cat>
            <c:strRef>
              <c:f>Tabelle1!$M:$M</c:f>
              <c:strCache>
                <c:ptCount val="46"/>
                <c:pt idx="0">
                  <c:v>Year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1979</c:v>
                </c:pt>
                <c:pt idx="8">
                  <c:v>1980</c:v>
                </c:pt>
                <c:pt idx="9">
                  <c:v>1981</c:v>
                </c:pt>
                <c:pt idx="10">
                  <c:v>1982</c:v>
                </c:pt>
                <c:pt idx="11">
                  <c:v>1983</c:v>
                </c:pt>
                <c:pt idx="12">
                  <c:v>1984</c:v>
                </c:pt>
                <c:pt idx="13">
                  <c:v>1985</c:v>
                </c:pt>
                <c:pt idx="14">
                  <c:v>1986</c:v>
                </c:pt>
                <c:pt idx="15">
                  <c:v>1987</c:v>
                </c:pt>
                <c:pt idx="16">
                  <c:v>1988</c:v>
                </c:pt>
                <c:pt idx="17">
                  <c:v>1989</c:v>
                </c:pt>
                <c:pt idx="18">
                  <c:v>1990</c:v>
                </c:pt>
                <c:pt idx="19">
                  <c:v>1991</c:v>
                </c:pt>
                <c:pt idx="20">
                  <c:v>1992</c:v>
                </c:pt>
                <c:pt idx="21">
                  <c:v>1993</c:v>
                </c:pt>
                <c:pt idx="22">
                  <c:v>1994</c:v>
                </c:pt>
                <c:pt idx="23">
                  <c:v>1995</c:v>
                </c:pt>
                <c:pt idx="24">
                  <c:v>1996</c:v>
                </c:pt>
                <c:pt idx="25">
                  <c:v>1997</c:v>
                </c:pt>
                <c:pt idx="26">
                  <c:v>1998</c:v>
                </c:pt>
                <c:pt idx="27">
                  <c:v>1999</c:v>
                </c:pt>
                <c:pt idx="28">
                  <c:v>2000</c:v>
                </c:pt>
                <c:pt idx="29">
                  <c:v>2001</c:v>
                </c:pt>
                <c:pt idx="30">
                  <c:v>2002</c:v>
                </c:pt>
                <c:pt idx="31">
                  <c:v>2003</c:v>
                </c:pt>
                <c:pt idx="32">
                  <c:v>2004</c:v>
                </c:pt>
                <c:pt idx="33">
                  <c:v>2005</c:v>
                </c:pt>
                <c:pt idx="34">
                  <c:v>2006</c:v>
                </c:pt>
                <c:pt idx="35">
                  <c:v>2007</c:v>
                </c:pt>
                <c:pt idx="36">
                  <c:v>2008</c:v>
                </c:pt>
                <c:pt idx="37">
                  <c:v>2009</c:v>
                </c:pt>
                <c:pt idx="38">
                  <c:v>2010</c:v>
                </c:pt>
                <c:pt idx="39">
                  <c:v>2011</c:v>
                </c:pt>
                <c:pt idx="40">
                  <c:v>2012</c:v>
                </c:pt>
                <c:pt idx="41">
                  <c:v>2013</c:v>
                </c:pt>
                <c:pt idx="42">
                  <c:v>2014</c:v>
                </c:pt>
                <c:pt idx="43">
                  <c:v>2015</c:v>
                </c:pt>
                <c:pt idx="44">
                  <c:v>2016</c:v>
                </c:pt>
                <c:pt idx="45">
                  <c:v>2017</c:v>
                </c:pt>
              </c:strCache>
            </c:strRef>
          </c:cat>
          <c:val>
            <c:numRef>
              <c:f>Tabelle1!$K$2:$K$49</c:f>
              <c:numCache>
                <c:formatCode>General</c:formatCode>
                <c:ptCount val="48"/>
                <c:pt idx="0">
                  <c:v>3237</c:v>
                </c:pt>
                <c:pt idx="1">
                  <c:v>3254</c:v>
                </c:pt>
                <c:pt idx="2">
                  <c:v>3055</c:v>
                </c:pt>
                <c:pt idx="3">
                  <c:v>3352</c:v>
                </c:pt>
                <c:pt idx="4">
                  <c:v>3442</c:v>
                </c:pt>
                <c:pt idx="5">
                  <c:v>3525</c:v>
                </c:pt>
                <c:pt idx="6">
                  <c:v>3814</c:v>
                </c:pt>
                <c:pt idx="7">
                  <c:v>3679</c:v>
                </c:pt>
                <c:pt idx="8">
                  <c:v>3512</c:v>
                </c:pt>
                <c:pt idx="9">
                  <c:v>3393</c:v>
                </c:pt>
                <c:pt idx="10">
                  <c:v>3312</c:v>
                </c:pt>
                <c:pt idx="11">
                  <c:v>3465</c:v>
                </c:pt>
                <c:pt idx="12">
                  <c:v>3433</c:v>
                </c:pt>
                <c:pt idx="13">
                  <c:v>3470</c:v>
                </c:pt>
                <c:pt idx="14">
                  <c:v>3628</c:v>
                </c:pt>
                <c:pt idx="15">
                  <c:v>3866</c:v>
                </c:pt>
                <c:pt idx="16">
                  <c:v>4070</c:v>
                </c:pt>
                <c:pt idx="17">
                  <c:v>4126</c:v>
                </c:pt>
                <c:pt idx="18">
                  <c:v>4245</c:v>
                </c:pt>
                <c:pt idx="19">
                  <c:v>4345</c:v>
                </c:pt>
                <c:pt idx="20">
                  <c:v>4422</c:v>
                </c:pt>
                <c:pt idx="21">
                  <c:v>4573</c:v>
                </c:pt>
                <c:pt idx="22">
                  <c:v>4743</c:v>
                </c:pt>
                <c:pt idx="23">
                  <c:v>4815</c:v>
                </c:pt>
                <c:pt idx="24">
                  <c:v>5037</c:v>
                </c:pt>
                <c:pt idx="25">
                  <c:v>5918</c:v>
                </c:pt>
                <c:pt idx="26">
                  <c:v>6007</c:v>
                </c:pt>
                <c:pt idx="27">
                  <c:v>6242</c:v>
                </c:pt>
                <c:pt idx="28">
                  <c:v>6201</c:v>
                </c:pt>
                <c:pt idx="29">
                  <c:v>6335</c:v>
                </c:pt>
                <c:pt idx="30">
                  <c:v>6603</c:v>
                </c:pt>
                <c:pt idx="31">
                  <c:v>6787</c:v>
                </c:pt>
                <c:pt idx="32">
                  <c:v>7122</c:v>
                </c:pt>
                <c:pt idx="33">
                  <c:v>7878.2701499999994</c:v>
                </c:pt>
                <c:pt idx="34">
                  <c:v>8140.2421979999999</c:v>
                </c:pt>
                <c:pt idx="35">
                  <c:v>8286.2872769999994</c:v>
                </c:pt>
                <c:pt idx="36">
                  <c:v>7831.9994529999985</c:v>
                </c:pt>
                <c:pt idx="37">
                  <c:v>8443.8322769999995</c:v>
                </c:pt>
                <c:pt idx="38">
                  <c:v>8797.7391220000009</c:v>
                </c:pt>
                <c:pt idx="39">
                  <c:v>9188.4708059999884</c:v>
                </c:pt>
                <c:pt idx="40">
                  <c:v>9500.1474880000114</c:v>
                </c:pt>
                <c:pt idx="41">
                  <c:v>9836.0704679999999</c:v>
                </c:pt>
                <c:pt idx="42">
                  <c:v>10016.368629999981</c:v>
                </c:pt>
                <c:pt idx="43">
                  <c:v>10279.87126</c:v>
                </c:pt>
                <c:pt idx="44">
                  <c:v>10665.957619999981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26A-4FD3-831F-5EEC17390068}"/>
            </c:ext>
          </c:extLst>
        </c:ser>
        <c:ser>
          <c:idx val="1"/>
          <c:order val="1"/>
          <c:tx>
            <c:strRef>
              <c:f>Tabelle1!$L$1</c:f>
              <c:strCache>
                <c:ptCount val="1"/>
                <c:pt idx="0">
                  <c:v>Airborne Passengers (mio)</c:v>
                </c:pt>
              </c:strCache>
            </c:strRef>
          </c:tx>
          <c:spPr>
            <a:ln w="4445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Tabelle1!$M:$M</c:f>
              <c:strCache>
                <c:ptCount val="46"/>
                <c:pt idx="0">
                  <c:v>Year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1979</c:v>
                </c:pt>
                <c:pt idx="8">
                  <c:v>1980</c:v>
                </c:pt>
                <c:pt idx="9">
                  <c:v>1981</c:v>
                </c:pt>
                <c:pt idx="10">
                  <c:v>1982</c:v>
                </c:pt>
                <c:pt idx="11">
                  <c:v>1983</c:v>
                </c:pt>
                <c:pt idx="12">
                  <c:v>1984</c:v>
                </c:pt>
                <c:pt idx="13">
                  <c:v>1985</c:v>
                </c:pt>
                <c:pt idx="14">
                  <c:v>1986</c:v>
                </c:pt>
                <c:pt idx="15">
                  <c:v>1987</c:v>
                </c:pt>
                <c:pt idx="16">
                  <c:v>1988</c:v>
                </c:pt>
                <c:pt idx="17">
                  <c:v>1989</c:v>
                </c:pt>
                <c:pt idx="18">
                  <c:v>1990</c:v>
                </c:pt>
                <c:pt idx="19">
                  <c:v>1991</c:v>
                </c:pt>
                <c:pt idx="20">
                  <c:v>1992</c:v>
                </c:pt>
                <c:pt idx="21">
                  <c:v>1993</c:v>
                </c:pt>
                <c:pt idx="22">
                  <c:v>1994</c:v>
                </c:pt>
                <c:pt idx="23">
                  <c:v>1995</c:v>
                </c:pt>
                <c:pt idx="24">
                  <c:v>1996</c:v>
                </c:pt>
                <c:pt idx="25">
                  <c:v>1997</c:v>
                </c:pt>
                <c:pt idx="26">
                  <c:v>1998</c:v>
                </c:pt>
                <c:pt idx="27">
                  <c:v>1999</c:v>
                </c:pt>
                <c:pt idx="28">
                  <c:v>2000</c:v>
                </c:pt>
                <c:pt idx="29">
                  <c:v>2001</c:v>
                </c:pt>
                <c:pt idx="30">
                  <c:v>2002</c:v>
                </c:pt>
                <c:pt idx="31">
                  <c:v>2003</c:v>
                </c:pt>
                <c:pt idx="32">
                  <c:v>2004</c:v>
                </c:pt>
                <c:pt idx="33">
                  <c:v>2005</c:v>
                </c:pt>
                <c:pt idx="34">
                  <c:v>2006</c:v>
                </c:pt>
                <c:pt idx="35">
                  <c:v>2007</c:v>
                </c:pt>
                <c:pt idx="36">
                  <c:v>2008</c:v>
                </c:pt>
                <c:pt idx="37">
                  <c:v>2009</c:v>
                </c:pt>
                <c:pt idx="38">
                  <c:v>2010</c:v>
                </c:pt>
                <c:pt idx="39">
                  <c:v>2011</c:v>
                </c:pt>
                <c:pt idx="40">
                  <c:v>2012</c:v>
                </c:pt>
                <c:pt idx="41">
                  <c:v>2013</c:v>
                </c:pt>
                <c:pt idx="42">
                  <c:v>2014</c:v>
                </c:pt>
                <c:pt idx="43">
                  <c:v>2015</c:v>
                </c:pt>
                <c:pt idx="44">
                  <c:v>2016</c:v>
                </c:pt>
                <c:pt idx="45">
                  <c:v>2017</c:v>
                </c:pt>
              </c:strCache>
            </c:strRef>
          </c:cat>
          <c:val>
            <c:numRef>
              <c:f>Tabelle1!$L$2:$L$49</c:f>
              <c:numCache>
                <c:formatCode>0.00</c:formatCode>
                <c:ptCount val="48"/>
                <c:pt idx="0">
                  <c:v>401.5718</c:v>
                </c:pt>
                <c:pt idx="1">
                  <c:v>421.14519999999999</c:v>
                </c:pt>
                <c:pt idx="2">
                  <c:v>432.27649999999954</c:v>
                </c:pt>
                <c:pt idx="3">
                  <c:v>471.77339599999954</c:v>
                </c:pt>
                <c:pt idx="4">
                  <c:v>513.26929199999938</c:v>
                </c:pt>
                <c:pt idx="5">
                  <c:v>576.09000400000002</c:v>
                </c:pt>
                <c:pt idx="6">
                  <c:v>648.40059999999949</c:v>
                </c:pt>
                <c:pt idx="7">
                  <c:v>641.87288799999999</c:v>
                </c:pt>
                <c:pt idx="8">
                  <c:v>640.61940000000004</c:v>
                </c:pt>
                <c:pt idx="9">
                  <c:v>654.48210799999947</c:v>
                </c:pt>
                <c:pt idx="10">
                  <c:v>685.10159599999997</c:v>
                </c:pt>
                <c:pt idx="11">
                  <c:v>732.41028799999947</c:v>
                </c:pt>
                <c:pt idx="12">
                  <c:v>783.19810399999994</c:v>
                </c:pt>
                <c:pt idx="13">
                  <c:v>842.59429599999999</c:v>
                </c:pt>
                <c:pt idx="14">
                  <c:v>904.83810399999948</c:v>
                </c:pt>
                <c:pt idx="15">
                  <c:v>953.89601199999947</c:v>
                </c:pt>
                <c:pt idx="16">
                  <c:v>983.20880000000068</c:v>
                </c:pt>
                <c:pt idx="17">
                  <c:v>1024.9766160000001</c:v>
                </c:pt>
                <c:pt idx="18">
                  <c:v>1133.228204</c:v>
                </c:pt>
                <c:pt idx="19">
                  <c:v>1145.4366920000011</c:v>
                </c:pt>
                <c:pt idx="20">
                  <c:v>1142.265216</c:v>
                </c:pt>
                <c:pt idx="21">
                  <c:v>1233.2334039999998</c:v>
                </c:pt>
                <c:pt idx="22">
                  <c:v>1302.8916400999985</c:v>
                </c:pt>
                <c:pt idx="23">
                  <c:v>1390.963704</c:v>
                </c:pt>
                <c:pt idx="24">
                  <c:v>1455.1041919999998</c:v>
                </c:pt>
                <c:pt idx="25">
                  <c:v>1466.9617800000001</c:v>
                </c:pt>
                <c:pt idx="26">
                  <c:v>1562.2563</c:v>
                </c:pt>
                <c:pt idx="27">
                  <c:v>1674.0647119999999</c:v>
                </c:pt>
                <c:pt idx="28">
                  <c:v>1655.2302139999999</c:v>
                </c:pt>
                <c:pt idx="29">
                  <c:v>1627.4048730000011</c:v>
                </c:pt>
                <c:pt idx="30">
                  <c:v>1665.3092830000001</c:v>
                </c:pt>
                <c:pt idx="31">
                  <c:v>1888.6952839999999</c:v>
                </c:pt>
                <c:pt idx="32">
                  <c:v>1969.5907990000001</c:v>
                </c:pt>
                <c:pt idx="33">
                  <c:v>2072.4138980000002</c:v>
                </c:pt>
                <c:pt idx="34">
                  <c:v>2209.1364960000001</c:v>
                </c:pt>
                <c:pt idx="35">
                  <c:v>2208.2187370000001</c:v>
                </c:pt>
                <c:pt idx="36">
                  <c:v>2249.7285459999966</c:v>
                </c:pt>
                <c:pt idx="37">
                  <c:v>2628.2612582099405</c:v>
                </c:pt>
                <c:pt idx="38">
                  <c:v>2786.9538301820712</c:v>
                </c:pt>
                <c:pt idx="39">
                  <c:v>2894.0549715648867</c:v>
                </c:pt>
                <c:pt idx="40">
                  <c:v>3048.2750731726728</c:v>
                </c:pt>
                <c:pt idx="41">
                  <c:v>3227.2913864758962</c:v>
                </c:pt>
                <c:pt idx="42">
                  <c:v>3466.4784849999987</c:v>
                </c:pt>
                <c:pt idx="43">
                  <c:v>3705.101897</c:v>
                </c:pt>
                <c:pt idx="44">
                  <c:v>3978.8494019999998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26A-4FD3-831F-5EEC17390068}"/>
            </c:ext>
          </c:extLst>
        </c:ser>
        <c:marker val="1"/>
        <c:axId val="131116032"/>
        <c:axId val="131130112"/>
      </c:lineChart>
      <c:catAx>
        <c:axId val="13111603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1130112"/>
        <c:crosses val="autoZero"/>
        <c:auto val="1"/>
        <c:lblAlgn val="ctr"/>
        <c:lblOffset val="100"/>
        <c:tickLblSkip val="1"/>
        <c:tickMarkSkip val="2"/>
      </c:catAx>
      <c:valAx>
        <c:axId val="13113011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111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legendEntry>
      <c:layout>
        <c:manualLayout>
          <c:xMode val="edge"/>
          <c:yMode val="edge"/>
          <c:x val="4.6270017333196731E-2"/>
          <c:y val="0.94101704095873207"/>
          <c:w val="0.5976647925626859"/>
          <c:h val="5.5316094546780659E-2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</c:chart>
  <c:spPr>
    <a:solidFill>
      <a:schemeClr val="tx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de-DE"/>
    </a:p>
  </c:txPr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0.06317</cdr:x>
      <cdr:y>0.82942</cdr:y>
    </cdr:from>
    <cdr:to>
      <cdr:x>0.08309</cdr:x>
      <cdr:y>0.95985</cdr:y>
    </cdr:to>
    <cdr:sp macro="" textlink="">
      <cdr:nvSpPr>
        <cdr:cNvPr id="2" name="Rechteck 1"/>
        <cdr:cNvSpPr/>
      </cdr:nvSpPr>
      <cdr:spPr>
        <a:xfrm xmlns:a="http://schemas.openxmlformats.org/drawingml/2006/main">
          <a:off x="906443" y="5745325"/>
          <a:ext cx="285816" cy="903476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5E1D8-3CD7-471E-8838-8690F0452FAB}" type="datetimeFigureOut">
              <a:rPr lang="de-DE" smtClean="0"/>
              <a:pPr/>
              <a:t>14.02.2019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44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E491B-561E-491B-901F-C60803D928D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67978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14.02.2019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06739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14.02.2019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53977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14.02.2019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52012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14.02.2019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73711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14.02.2019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86836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14.02.2019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16666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14.02.2019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1245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14.02.2019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7506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14.02.2019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38762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14.02.2019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38157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14.02.2019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85825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43E5D-9ACC-4472-9DF0-818B9D4AE99C}" type="datetimeFigureOut">
              <a:rPr lang="de-DE" smtClean="0"/>
              <a:pPr/>
              <a:t>14.02.2019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75027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chart" Target="../charts/chart1.xml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/>
        </p:nvSpPr>
        <p:spPr>
          <a:xfrm>
            <a:off x="157558" y="32199987"/>
            <a:ext cx="14785873" cy="4136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8" name="Textfeld 207"/>
          <p:cNvSpPr txBox="1"/>
          <p:nvPr/>
        </p:nvSpPr>
        <p:spPr>
          <a:xfrm>
            <a:off x="209420" y="4710569"/>
            <a:ext cx="29723495" cy="1384995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classified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appear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outside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harm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newly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occupied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manners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ecosystems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biotopes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human health.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9,15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This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happen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intentionally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unintenionally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caused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mostly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human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influence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(e.g.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different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definitions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depending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administrative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guildlines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contradictionary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lies on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human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influrence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31881" y="6409431"/>
            <a:ext cx="29677758" cy="11939670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 t="-2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Textfeld 90"/>
          <p:cNvSpPr txBox="1"/>
          <p:nvPr/>
        </p:nvSpPr>
        <p:spPr>
          <a:xfrm>
            <a:off x="163892" y="28568314"/>
            <a:ext cx="14779539" cy="3539430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 </a:t>
            </a:r>
            <a:r>
              <a:rPr lang="de-DE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rading |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Compared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1970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seaborne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five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airborne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passenger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increased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ten.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22, 23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90%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total international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carried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out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seaway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ballast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cargo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ships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alone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transfers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high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amounts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alone.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18, 4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handle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such massive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amounts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invention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standardized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ship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mechanical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engineering.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1, 10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cargo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via plane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takes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minor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economy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transfereed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luggage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passengers.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5, 12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65471" y="3455196"/>
            <a:ext cx="296537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Bioinvasion – Distribution 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Invasive </a:t>
            </a:r>
            <a:r>
              <a:rPr lang="de-DE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 Global </a:t>
            </a:r>
            <a:r>
              <a:rPr lang="de-DE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</a:t>
            </a:r>
            <a:endParaRPr lang="de-DE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6365586" y="2577335"/>
            <a:ext cx="13750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Thorsten </a:t>
            </a:r>
            <a:r>
              <a:rPr lang="de-DE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Nather</a:t>
            </a:r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| Alexander Schupp | Jan Schwalb </a:t>
            </a:r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Andreas Schönberg</a:t>
            </a:r>
            <a:endParaRPr lang="de-DE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54984" y="2577336"/>
            <a:ext cx="13082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Philipps-Universität Marburg | FB 19 – Geographie |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Globaler Wandel</a:t>
            </a:r>
            <a:endParaRPr lang="de-DE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7" name="Gruppieren 146"/>
          <p:cNvGrpSpPr/>
          <p:nvPr/>
        </p:nvGrpSpPr>
        <p:grpSpPr>
          <a:xfrm>
            <a:off x="662514" y="6677395"/>
            <a:ext cx="28926308" cy="11328668"/>
            <a:chOff x="972666" y="9410364"/>
            <a:chExt cx="28926308" cy="11328668"/>
          </a:xfrm>
        </p:grpSpPr>
        <p:sp>
          <p:nvSpPr>
            <p:cNvPr id="149" name="Textfeld 148"/>
            <p:cNvSpPr txBox="1"/>
            <p:nvPr/>
          </p:nvSpPr>
          <p:spPr>
            <a:xfrm>
              <a:off x="972666" y="9410364"/>
              <a:ext cx="14038623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Flora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Fauna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Native,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naturalized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plants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Textfeld 149"/>
            <p:cNvSpPr txBox="1"/>
            <p:nvPr/>
          </p:nvSpPr>
          <p:spPr>
            <a:xfrm>
              <a:off x="3750282" y="10392163"/>
              <a:ext cx="4041058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(in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regards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conservancy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science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Native/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Textfeld 150"/>
            <p:cNvSpPr txBox="1"/>
            <p:nvPr/>
          </p:nvSpPr>
          <p:spPr>
            <a:xfrm>
              <a:off x="3750282" y="12537567"/>
              <a:ext cx="9527458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plants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regarding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e.g. BNatSchG)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 Native/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Textfeld 151"/>
            <p:cNvSpPr txBox="1"/>
            <p:nvPr/>
          </p:nvSpPr>
          <p:spPr>
            <a:xfrm>
              <a:off x="972666" y="13906411"/>
              <a:ext cx="6582697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intervention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after due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climate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changes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7824523" y="13905301"/>
              <a:ext cx="7167716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 resident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due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intervention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either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purpose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accidentally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evolutionary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emerged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participation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non native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Textfeld 153"/>
            <p:cNvSpPr txBox="1"/>
            <p:nvPr/>
          </p:nvSpPr>
          <p:spPr>
            <a:xfrm>
              <a:off x="7824522" y="15661416"/>
              <a:ext cx="3908323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1492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now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Textfeld 154"/>
            <p:cNvSpPr txBox="1"/>
            <p:nvPr/>
          </p:nvSpPr>
          <p:spPr>
            <a:xfrm>
              <a:off x="12002619" y="15653097"/>
              <a:ext cx="3008670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after 1492</a:t>
              </a:r>
            </a:p>
          </p:txBody>
        </p:sp>
        <p:sp>
          <p:nvSpPr>
            <p:cNvPr id="156" name="Textfeld 155"/>
            <p:cNvSpPr txBox="1"/>
            <p:nvPr/>
          </p:nvSpPr>
          <p:spPr>
            <a:xfrm>
              <a:off x="985573" y="15665499"/>
              <a:ext cx="3834581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occasionally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uncommon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Textfeld 156"/>
            <p:cNvSpPr txBox="1"/>
            <p:nvPr/>
          </p:nvSpPr>
          <p:spPr>
            <a:xfrm>
              <a:off x="5218362" y="15661416"/>
              <a:ext cx="2349908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Textfeld 157"/>
            <p:cNvSpPr txBox="1"/>
            <p:nvPr/>
          </p:nvSpPr>
          <p:spPr>
            <a:xfrm>
              <a:off x="7824522" y="17032194"/>
              <a:ext cx="3908323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over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several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generations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time</a:t>
              </a:r>
            </a:p>
            <a:p>
              <a:pPr algn="ctr"/>
              <a:endParaRPr lang="de-DE" sz="2400" dirty="0"/>
            </a:p>
          </p:txBody>
        </p:sp>
        <p:sp>
          <p:nvSpPr>
            <p:cNvPr id="159" name="Textfeld 158"/>
            <p:cNvSpPr txBox="1"/>
            <p:nvPr/>
          </p:nvSpPr>
          <p:spPr>
            <a:xfrm>
              <a:off x="12021668" y="17027891"/>
              <a:ext cx="3008671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occasionally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uncommon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Textfeld 159"/>
            <p:cNvSpPr txBox="1"/>
            <p:nvPr/>
          </p:nvSpPr>
          <p:spPr>
            <a:xfrm>
              <a:off x="7849352" y="18800040"/>
              <a:ext cx="1990794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invasive</a:t>
              </a: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ecological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damage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Textfeld 160"/>
            <p:cNvSpPr txBox="1"/>
            <p:nvPr/>
          </p:nvSpPr>
          <p:spPr>
            <a:xfrm>
              <a:off x="10096677" y="18799142"/>
              <a:ext cx="1636168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Invasive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Generates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ecological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damage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400" dirty="0" smtClean="0"/>
            </a:p>
          </p:txBody>
        </p:sp>
        <p:sp>
          <p:nvSpPr>
            <p:cNvPr id="162" name="Textfeld 161"/>
            <p:cNvSpPr txBox="1"/>
            <p:nvPr/>
          </p:nvSpPr>
          <p:spPr>
            <a:xfrm>
              <a:off x="16360638" y="9587344"/>
              <a:ext cx="1352427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Importation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area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outside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it's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habitat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influence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Textfeld 162"/>
            <p:cNvSpPr txBox="1"/>
            <p:nvPr/>
          </p:nvSpPr>
          <p:spPr>
            <a:xfrm>
              <a:off x="27259698" y="10835958"/>
              <a:ext cx="262521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purpose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Textfeld 163"/>
            <p:cNvSpPr txBox="1"/>
            <p:nvPr/>
          </p:nvSpPr>
          <p:spPr>
            <a:xfrm>
              <a:off x="16370512" y="10835564"/>
              <a:ext cx="262521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ccidentally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Textfeld 164"/>
            <p:cNvSpPr txBox="1"/>
            <p:nvPr/>
          </p:nvSpPr>
          <p:spPr>
            <a:xfrm>
              <a:off x="21041642" y="12462920"/>
              <a:ext cx="4057038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remains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habitat</a:t>
              </a:r>
              <a:r>
                <a:rPr lang="de-DE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sway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Textfeld 165"/>
            <p:cNvSpPr txBox="1"/>
            <p:nvPr/>
          </p:nvSpPr>
          <p:spPr>
            <a:xfrm>
              <a:off x="25823235" y="12473827"/>
              <a:ext cx="4057038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nature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trough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Textfeld 166"/>
            <p:cNvSpPr txBox="1"/>
            <p:nvPr/>
          </p:nvSpPr>
          <p:spPr>
            <a:xfrm>
              <a:off x="21236997" y="14514698"/>
              <a:ext cx="3598610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scape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Textfeld 167"/>
            <p:cNvSpPr txBox="1"/>
            <p:nvPr/>
          </p:nvSpPr>
          <p:spPr>
            <a:xfrm>
              <a:off x="26281774" y="14513199"/>
              <a:ext cx="3598610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iberation</a:t>
              </a:r>
            </a:p>
          </p:txBody>
        </p:sp>
        <p:sp>
          <p:nvSpPr>
            <p:cNvPr id="169" name="Textfeld 168"/>
            <p:cNvSpPr txBox="1"/>
            <p:nvPr/>
          </p:nvSpPr>
          <p:spPr>
            <a:xfrm>
              <a:off x="22245189" y="15897803"/>
              <a:ext cx="2598169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Textfeld 169"/>
            <p:cNvSpPr txBox="1"/>
            <p:nvPr/>
          </p:nvSpPr>
          <p:spPr>
            <a:xfrm>
              <a:off x="27342489" y="15951178"/>
              <a:ext cx="253789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Textfeld 170"/>
            <p:cNvSpPr txBox="1"/>
            <p:nvPr/>
          </p:nvSpPr>
          <p:spPr>
            <a:xfrm>
              <a:off x="18158272" y="15903733"/>
              <a:ext cx="2562591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Textfeld 171"/>
            <p:cNvSpPr txBox="1"/>
            <p:nvPr/>
          </p:nvSpPr>
          <p:spPr>
            <a:xfrm>
              <a:off x="16360637" y="17015209"/>
              <a:ext cx="13538337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Pfeil nach unten 172"/>
            <p:cNvSpPr/>
            <p:nvPr/>
          </p:nvSpPr>
          <p:spPr>
            <a:xfrm>
              <a:off x="26192757" y="15121455"/>
              <a:ext cx="290992" cy="176446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Pfeil nach unten 173"/>
            <p:cNvSpPr/>
            <p:nvPr/>
          </p:nvSpPr>
          <p:spPr>
            <a:xfrm>
              <a:off x="18741558" y="11468095"/>
              <a:ext cx="304314" cy="4251377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Pfeil nach unten 174"/>
            <p:cNvSpPr/>
            <p:nvPr/>
          </p:nvSpPr>
          <p:spPr>
            <a:xfrm>
              <a:off x="28582408" y="10223571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Pfeil nach unten 175"/>
            <p:cNvSpPr/>
            <p:nvPr/>
          </p:nvSpPr>
          <p:spPr>
            <a:xfrm>
              <a:off x="17552827" y="11468095"/>
              <a:ext cx="316704" cy="539984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Freihandform 176"/>
            <p:cNvSpPr/>
            <p:nvPr/>
          </p:nvSpPr>
          <p:spPr>
            <a:xfrm>
              <a:off x="22863284" y="11468095"/>
              <a:ext cx="6023018" cy="852261"/>
            </a:xfrm>
            <a:custGeom>
              <a:avLst/>
              <a:gdLst>
                <a:gd name="connsiteX0" fmla="*/ 5795096 w 6023018"/>
                <a:gd name="connsiteY0" fmla="*/ 0 h 852261"/>
                <a:gd name="connsiteX1" fmla="*/ 5947044 w 6023018"/>
                <a:gd name="connsiteY1" fmla="*/ 0 h 852261"/>
                <a:gd name="connsiteX2" fmla="*/ 5947044 w 6023018"/>
                <a:gd name="connsiteY2" fmla="*/ 200708 h 852261"/>
                <a:gd name="connsiteX3" fmla="*/ 5947044 w 6023018"/>
                <a:gd name="connsiteY3" fmla="*/ 470726 h 852261"/>
                <a:gd name="connsiteX4" fmla="*/ 5947044 w 6023018"/>
                <a:gd name="connsiteY4" fmla="*/ 700314 h 852261"/>
                <a:gd name="connsiteX5" fmla="*/ 6023018 w 6023018"/>
                <a:gd name="connsiteY5" fmla="*/ 700314 h 852261"/>
                <a:gd name="connsiteX6" fmla="*/ 5871072 w 6023018"/>
                <a:gd name="connsiteY6" fmla="*/ 852261 h 852261"/>
                <a:gd name="connsiteX7" fmla="*/ 5719124 w 6023018"/>
                <a:gd name="connsiteY7" fmla="*/ 700314 h 852261"/>
                <a:gd name="connsiteX8" fmla="*/ 5795098 w 6023018"/>
                <a:gd name="connsiteY8" fmla="*/ 700314 h 852261"/>
                <a:gd name="connsiteX9" fmla="*/ 5795098 w 6023018"/>
                <a:gd name="connsiteY9" fmla="*/ 470726 h 852261"/>
                <a:gd name="connsiteX10" fmla="*/ 5795096 w 6023018"/>
                <a:gd name="connsiteY10" fmla="*/ 470726 h 852261"/>
                <a:gd name="connsiteX11" fmla="*/ 5795096 w 6023018"/>
                <a:gd name="connsiteY11" fmla="*/ 364108 h 852261"/>
                <a:gd name="connsiteX12" fmla="*/ 373372 w 6023018"/>
                <a:gd name="connsiteY12" fmla="*/ 364109 h 852261"/>
                <a:gd name="connsiteX13" fmla="*/ 251334 w 6023018"/>
                <a:gd name="connsiteY13" fmla="*/ 486147 h 852261"/>
                <a:gd name="connsiteX14" fmla="*/ 251334 w 6023018"/>
                <a:gd name="connsiteY14" fmla="*/ 660515 h 852261"/>
                <a:gd name="connsiteX15" fmla="*/ 339950 w 6023018"/>
                <a:gd name="connsiteY15" fmla="*/ 660515 h 852261"/>
                <a:gd name="connsiteX16" fmla="*/ 169976 w 6023018"/>
                <a:gd name="connsiteY16" fmla="*/ 852261 h 852261"/>
                <a:gd name="connsiteX17" fmla="*/ 0 w 6023018"/>
                <a:gd name="connsiteY17" fmla="*/ 660515 h 852261"/>
                <a:gd name="connsiteX18" fmla="*/ 88616 w 6023018"/>
                <a:gd name="connsiteY18" fmla="*/ 660515 h 852261"/>
                <a:gd name="connsiteX19" fmla="*/ 88616 w 6023018"/>
                <a:gd name="connsiteY19" fmla="*/ 486147 h 852261"/>
                <a:gd name="connsiteX20" fmla="*/ 373372 w 6023018"/>
                <a:gd name="connsiteY20" fmla="*/ 201391 h 852261"/>
                <a:gd name="connsiteX21" fmla="*/ 5795096 w 6023018"/>
                <a:gd name="connsiteY21" fmla="*/ 201390 h 85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23018" h="852261">
                  <a:moveTo>
                    <a:pt x="5795096" y="0"/>
                  </a:moveTo>
                  <a:lnTo>
                    <a:pt x="5947044" y="0"/>
                  </a:lnTo>
                  <a:lnTo>
                    <a:pt x="5947044" y="200708"/>
                  </a:lnTo>
                  <a:lnTo>
                    <a:pt x="5947044" y="470726"/>
                  </a:lnTo>
                  <a:lnTo>
                    <a:pt x="5947044" y="700314"/>
                  </a:lnTo>
                  <a:lnTo>
                    <a:pt x="6023018" y="700314"/>
                  </a:lnTo>
                  <a:lnTo>
                    <a:pt x="5871072" y="852261"/>
                  </a:lnTo>
                  <a:lnTo>
                    <a:pt x="5719124" y="700314"/>
                  </a:lnTo>
                  <a:lnTo>
                    <a:pt x="5795098" y="700314"/>
                  </a:lnTo>
                  <a:lnTo>
                    <a:pt x="5795098" y="470726"/>
                  </a:lnTo>
                  <a:lnTo>
                    <a:pt x="5795096" y="470726"/>
                  </a:lnTo>
                  <a:lnTo>
                    <a:pt x="5795096" y="364108"/>
                  </a:lnTo>
                  <a:lnTo>
                    <a:pt x="373372" y="364109"/>
                  </a:lnTo>
                  <a:cubicBezTo>
                    <a:pt x="305972" y="364109"/>
                    <a:pt x="251334" y="418747"/>
                    <a:pt x="251334" y="486147"/>
                  </a:cubicBezTo>
                  <a:lnTo>
                    <a:pt x="251334" y="660515"/>
                  </a:lnTo>
                  <a:lnTo>
                    <a:pt x="339950" y="660515"/>
                  </a:lnTo>
                  <a:lnTo>
                    <a:pt x="169976" y="852261"/>
                  </a:lnTo>
                  <a:lnTo>
                    <a:pt x="0" y="660515"/>
                  </a:lnTo>
                  <a:lnTo>
                    <a:pt x="88616" y="660515"/>
                  </a:lnTo>
                  <a:lnTo>
                    <a:pt x="88616" y="486147"/>
                  </a:lnTo>
                  <a:cubicBezTo>
                    <a:pt x="88616" y="328881"/>
                    <a:pt x="216106" y="201391"/>
                    <a:pt x="373372" y="201391"/>
                  </a:cubicBezTo>
                  <a:lnTo>
                    <a:pt x="5795096" y="201390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8" name="Pfeil nach unten 177"/>
            <p:cNvSpPr/>
            <p:nvPr/>
          </p:nvSpPr>
          <p:spPr>
            <a:xfrm>
              <a:off x="21165240" y="15127596"/>
              <a:ext cx="290992" cy="176446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Pfeil nach unten 178"/>
            <p:cNvSpPr/>
            <p:nvPr/>
          </p:nvSpPr>
          <p:spPr>
            <a:xfrm>
              <a:off x="17556112" y="10221016"/>
              <a:ext cx="303894" cy="512751"/>
            </a:xfrm>
            <a:prstGeom prst="down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0" name="Freihandform 179"/>
            <p:cNvSpPr/>
            <p:nvPr/>
          </p:nvSpPr>
          <p:spPr>
            <a:xfrm>
              <a:off x="22863284" y="13503530"/>
              <a:ext cx="6023018" cy="852261"/>
            </a:xfrm>
            <a:custGeom>
              <a:avLst/>
              <a:gdLst>
                <a:gd name="connsiteX0" fmla="*/ 5795096 w 6023018"/>
                <a:gd name="connsiteY0" fmla="*/ 0 h 852261"/>
                <a:gd name="connsiteX1" fmla="*/ 5947044 w 6023018"/>
                <a:gd name="connsiteY1" fmla="*/ 0 h 852261"/>
                <a:gd name="connsiteX2" fmla="*/ 5947044 w 6023018"/>
                <a:gd name="connsiteY2" fmla="*/ 200708 h 852261"/>
                <a:gd name="connsiteX3" fmla="*/ 5947044 w 6023018"/>
                <a:gd name="connsiteY3" fmla="*/ 470726 h 852261"/>
                <a:gd name="connsiteX4" fmla="*/ 5947044 w 6023018"/>
                <a:gd name="connsiteY4" fmla="*/ 700314 h 852261"/>
                <a:gd name="connsiteX5" fmla="*/ 6023018 w 6023018"/>
                <a:gd name="connsiteY5" fmla="*/ 700314 h 852261"/>
                <a:gd name="connsiteX6" fmla="*/ 5871072 w 6023018"/>
                <a:gd name="connsiteY6" fmla="*/ 852261 h 852261"/>
                <a:gd name="connsiteX7" fmla="*/ 5719124 w 6023018"/>
                <a:gd name="connsiteY7" fmla="*/ 700314 h 852261"/>
                <a:gd name="connsiteX8" fmla="*/ 5795098 w 6023018"/>
                <a:gd name="connsiteY8" fmla="*/ 700314 h 852261"/>
                <a:gd name="connsiteX9" fmla="*/ 5795098 w 6023018"/>
                <a:gd name="connsiteY9" fmla="*/ 470726 h 852261"/>
                <a:gd name="connsiteX10" fmla="*/ 5795096 w 6023018"/>
                <a:gd name="connsiteY10" fmla="*/ 470726 h 852261"/>
                <a:gd name="connsiteX11" fmla="*/ 5795096 w 6023018"/>
                <a:gd name="connsiteY11" fmla="*/ 364108 h 852261"/>
                <a:gd name="connsiteX12" fmla="*/ 373372 w 6023018"/>
                <a:gd name="connsiteY12" fmla="*/ 364109 h 852261"/>
                <a:gd name="connsiteX13" fmla="*/ 251334 w 6023018"/>
                <a:gd name="connsiteY13" fmla="*/ 486147 h 852261"/>
                <a:gd name="connsiteX14" fmla="*/ 251334 w 6023018"/>
                <a:gd name="connsiteY14" fmla="*/ 660515 h 852261"/>
                <a:gd name="connsiteX15" fmla="*/ 339950 w 6023018"/>
                <a:gd name="connsiteY15" fmla="*/ 660515 h 852261"/>
                <a:gd name="connsiteX16" fmla="*/ 169976 w 6023018"/>
                <a:gd name="connsiteY16" fmla="*/ 852261 h 852261"/>
                <a:gd name="connsiteX17" fmla="*/ 0 w 6023018"/>
                <a:gd name="connsiteY17" fmla="*/ 660515 h 852261"/>
                <a:gd name="connsiteX18" fmla="*/ 88616 w 6023018"/>
                <a:gd name="connsiteY18" fmla="*/ 660515 h 852261"/>
                <a:gd name="connsiteX19" fmla="*/ 88616 w 6023018"/>
                <a:gd name="connsiteY19" fmla="*/ 486147 h 852261"/>
                <a:gd name="connsiteX20" fmla="*/ 373372 w 6023018"/>
                <a:gd name="connsiteY20" fmla="*/ 201391 h 852261"/>
                <a:gd name="connsiteX21" fmla="*/ 5795096 w 6023018"/>
                <a:gd name="connsiteY21" fmla="*/ 201390 h 85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23018" h="852261">
                  <a:moveTo>
                    <a:pt x="5795096" y="0"/>
                  </a:moveTo>
                  <a:lnTo>
                    <a:pt x="5947044" y="0"/>
                  </a:lnTo>
                  <a:lnTo>
                    <a:pt x="5947044" y="200708"/>
                  </a:lnTo>
                  <a:lnTo>
                    <a:pt x="5947044" y="470726"/>
                  </a:lnTo>
                  <a:lnTo>
                    <a:pt x="5947044" y="700314"/>
                  </a:lnTo>
                  <a:lnTo>
                    <a:pt x="6023018" y="700314"/>
                  </a:lnTo>
                  <a:lnTo>
                    <a:pt x="5871072" y="852261"/>
                  </a:lnTo>
                  <a:lnTo>
                    <a:pt x="5719124" y="700314"/>
                  </a:lnTo>
                  <a:lnTo>
                    <a:pt x="5795098" y="700314"/>
                  </a:lnTo>
                  <a:lnTo>
                    <a:pt x="5795098" y="470726"/>
                  </a:lnTo>
                  <a:lnTo>
                    <a:pt x="5795096" y="470726"/>
                  </a:lnTo>
                  <a:lnTo>
                    <a:pt x="5795096" y="364108"/>
                  </a:lnTo>
                  <a:lnTo>
                    <a:pt x="373372" y="364109"/>
                  </a:lnTo>
                  <a:cubicBezTo>
                    <a:pt x="305972" y="364109"/>
                    <a:pt x="251334" y="418747"/>
                    <a:pt x="251334" y="486147"/>
                  </a:cubicBezTo>
                  <a:lnTo>
                    <a:pt x="251334" y="660515"/>
                  </a:lnTo>
                  <a:lnTo>
                    <a:pt x="339950" y="660515"/>
                  </a:lnTo>
                  <a:lnTo>
                    <a:pt x="169976" y="852261"/>
                  </a:lnTo>
                  <a:lnTo>
                    <a:pt x="0" y="660515"/>
                  </a:lnTo>
                  <a:lnTo>
                    <a:pt x="88616" y="660515"/>
                  </a:lnTo>
                  <a:lnTo>
                    <a:pt x="88616" y="486147"/>
                  </a:lnTo>
                  <a:cubicBezTo>
                    <a:pt x="88616" y="328881"/>
                    <a:pt x="216106" y="201391"/>
                    <a:pt x="373372" y="201391"/>
                  </a:cubicBezTo>
                  <a:lnTo>
                    <a:pt x="5795096" y="201390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Pfeil nach unten 180"/>
            <p:cNvSpPr/>
            <p:nvPr/>
          </p:nvSpPr>
          <p:spPr>
            <a:xfrm>
              <a:off x="28543277" y="15240841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Pfeil nach unten 181"/>
            <p:cNvSpPr/>
            <p:nvPr/>
          </p:nvSpPr>
          <p:spPr>
            <a:xfrm>
              <a:off x="22884355" y="15263628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Freihandform 182"/>
            <p:cNvSpPr/>
            <p:nvPr/>
          </p:nvSpPr>
          <p:spPr>
            <a:xfrm rot="16200000" flipV="1">
              <a:off x="13093560" y="11662249"/>
              <a:ext cx="5153790" cy="1139321"/>
            </a:xfrm>
            <a:custGeom>
              <a:avLst/>
              <a:gdLst>
                <a:gd name="connsiteX0" fmla="*/ 5153790 w 5153790"/>
                <a:gd name="connsiteY0" fmla="*/ 192162 h 1139321"/>
                <a:gd name="connsiteX1" fmla="*/ 4983814 w 5153790"/>
                <a:gd name="connsiteY1" fmla="*/ 0 h 1139321"/>
                <a:gd name="connsiteX2" fmla="*/ 4813840 w 5153790"/>
                <a:gd name="connsiteY2" fmla="*/ 192162 h 1139321"/>
                <a:gd name="connsiteX3" fmla="*/ 4902456 w 5153790"/>
                <a:gd name="connsiteY3" fmla="*/ 192162 h 1139321"/>
                <a:gd name="connsiteX4" fmla="*/ 4902456 w 5153790"/>
                <a:gd name="connsiteY4" fmla="*/ 366910 h 1139321"/>
                <a:gd name="connsiteX5" fmla="*/ 4780418 w 5153790"/>
                <a:gd name="connsiteY5" fmla="*/ 489213 h 1139321"/>
                <a:gd name="connsiteX6" fmla="*/ 2079778 w 5153790"/>
                <a:gd name="connsiteY6" fmla="*/ 489214 h 1139321"/>
                <a:gd name="connsiteX7" fmla="*/ 2079778 w 5153790"/>
                <a:gd name="connsiteY7" fmla="*/ 487037 h 1139321"/>
                <a:gd name="connsiteX8" fmla="*/ 373372 w 5153790"/>
                <a:gd name="connsiteY8" fmla="*/ 487037 h 1139321"/>
                <a:gd name="connsiteX9" fmla="*/ 88616 w 5153790"/>
                <a:gd name="connsiteY9" fmla="*/ 772411 h 1139321"/>
                <a:gd name="connsiteX10" fmla="*/ 88616 w 5153790"/>
                <a:gd name="connsiteY10" fmla="*/ 947159 h 1139321"/>
                <a:gd name="connsiteX11" fmla="*/ 0 w 5153790"/>
                <a:gd name="connsiteY11" fmla="*/ 947159 h 1139321"/>
                <a:gd name="connsiteX12" fmla="*/ 169976 w 5153790"/>
                <a:gd name="connsiteY12" fmla="*/ 1139321 h 1139321"/>
                <a:gd name="connsiteX13" fmla="*/ 339950 w 5153790"/>
                <a:gd name="connsiteY13" fmla="*/ 947159 h 1139321"/>
                <a:gd name="connsiteX14" fmla="*/ 251334 w 5153790"/>
                <a:gd name="connsiteY14" fmla="*/ 947159 h 1139321"/>
                <a:gd name="connsiteX15" fmla="*/ 251334 w 5153790"/>
                <a:gd name="connsiteY15" fmla="*/ 772411 h 1139321"/>
                <a:gd name="connsiteX16" fmla="*/ 373372 w 5153790"/>
                <a:gd name="connsiteY16" fmla="*/ 650109 h 1139321"/>
                <a:gd name="connsiteX17" fmla="*/ 1070908 w 5153790"/>
                <a:gd name="connsiteY17" fmla="*/ 650108 h 1139321"/>
                <a:gd name="connsiteX18" fmla="*/ 1070908 w 5153790"/>
                <a:gd name="connsiteY18" fmla="*/ 652287 h 1139321"/>
                <a:gd name="connsiteX19" fmla="*/ 4780418 w 5153790"/>
                <a:gd name="connsiteY19" fmla="*/ 652285 h 1139321"/>
                <a:gd name="connsiteX20" fmla="*/ 5065174 w 5153790"/>
                <a:gd name="connsiteY20" fmla="*/ 366910 h 1139321"/>
                <a:gd name="connsiteX21" fmla="*/ 5065174 w 5153790"/>
                <a:gd name="connsiteY21" fmla="*/ 192162 h 113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53790" h="1139321">
                  <a:moveTo>
                    <a:pt x="5153790" y="192162"/>
                  </a:moveTo>
                  <a:lnTo>
                    <a:pt x="4983814" y="0"/>
                  </a:lnTo>
                  <a:lnTo>
                    <a:pt x="4813840" y="192162"/>
                  </a:lnTo>
                  <a:lnTo>
                    <a:pt x="4902456" y="192162"/>
                  </a:lnTo>
                  <a:lnTo>
                    <a:pt x="4902456" y="366910"/>
                  </a:lnTo>
                  <a:cubicBezTo>
                    <a:pt x="4902456" y="434456"/>
                    <a:pt x="4847818" y="489213"/>
                    <a:pt x="4780418" y="489213"/>
                  </a:cubicBezTo>
                  <a:lnTo>
                    <a:pt x="2079778" y="489214"/>
                  </a:lnTo>
                  <a:lnTo>
                    <a:pt x="2079778" y="487037"/>
                  </a:lnTo>
                  <a:lnTo>
                    <a:pt x="373372" y="487037"/>
                  </a:lnTo>
                  <a:cubicBezTo>
                    <a:pt x="216106" y="487037"/>
                    <a:pt x="88616" y="614803"/>
                    <a:pt x="88616" y="772411"/>
                  </a:cubicBezTo>
                  <a:lnTo>
                    <a:pt x="88616" y="947159"/>
                  </a:lnTo>
                  <a:lnTo>
                    <a:pt x="0" y="947159"/>
                  </a:lnTo>
                  <a:lnTo>
                    <a:pt x="169976" y="1139321"/>
                  </a:lnTo>
                  <a:lnTo>
                    <a:pt x="339950" y="947159"/>
                  </a:lnTo>
                  <a:lnTo>
                    <a:pt x="251334" y="947159"/>
                  </a:lnTo>
                  <a:lnTo>
                    <a:pt x="251334" y="772411"/>
                  </a:lnTo>
                  <a:cubicBezTo>
                    <a:pt x="251334" y="704865"/>
                    <a:pt x="305972" y="650109"/>
                    <a:pt x="373372" y="650109"/>
                  </a:cubicBezTo>
                  <a:lnTo>
                    <a:pt x="1070908" y="650108"/>
                  </a:lnTo>
                  <a:lnTo>
                    <a:pt x="1070908" y="652287"/>
                  </a:lnTo>
                  <a:lnTo>
                    <a:pt x="4780418" y="652285"/>
                  </a:lnTo>
                  <a:cubicBezTo>
                    <a:pt x="4937684" y="652285"/>
                    <a:pt x="5065174" y="524519"/>
                    <a:pt x="5065174" y="366910"/>
                  </a:cubicBezTo>
                  <a:lnTo>
                    <a:pt x="5065174" y="192162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90" name="Grafik 18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4140"/>
            <a:ext cx="7572375" cy="2362200"/>
          </a:xfrm>
          <a:prstGeom prst="rect">
            <a:avLst/>
          </a:prstGeom>
        </p:spPr>
      </p:pic>
      <p:pic>
        <p:nvPicPr>
          <p:cNvPr id="191" name="Grafik 19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72375" y="1783"/>
            <a:ext cx="7239000" cy="2346277"/>
          </a:xfrm>
          <a:prstGeom prst="rect">
            <a:avLst/>
          </a:prstGeom>
        </p:spPr>
      </p:pic>
      <p:pic>
        <p:nvPicPr>
          <p:cNvPr id="192" name="Grafik 19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046613" y="1784"/>
            <a:ext cx="8253968" cy="2344140"/>
          </a:xfrm>
          <a:prstGeom prst="rect">
            <a:avLst/>
          </a:prstGeom>
        </p:spPr>
      </p:pic>
      <p:pic>
        <p:nvPicPr>
          <p:cNvPr id="193" name="Grafik 19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37806" y="0"/>
            <a:ext cx="7208807" cy="2345924"/>
          </a:xfrm>
          <a:prstGeom prst="rect">
            <a:avLst/>
          </a:prstGeom>
        </p:spPr>
      </p:pic>
      <p:sp>
        <p:nvSpPr>
          <p:cNvPr id="209" name="Textfeld 208"/>
          <p:cNvSpPr txBox="1"/>
          <p:nvPr/>
        </p:nvSpPr>
        <p:spPr>
          <a:xfrm>
            <a:off x="209420" y="18732495"/>
            <a:ext cx="29723496" cy="2246769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Biological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strongly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depend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on human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16, 14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First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indicators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2800" smtClean="0">
                <a:latin typeface="Arial" panose="020B0604020202020204" pitchFamily="34" charset="0"/>
                <a:cs typeface="Arial" panose="020B0604020202020204" pitchFamily="34" charset="0"/>
              </a:rPr>
              <a:t> human settlements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described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Neolithic.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15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further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Roman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empire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sufficient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Europe.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linked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floral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faunal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realms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took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1492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end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Europe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brought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demographic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colonization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world.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18th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century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onwards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industrialization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mobility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emigration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europe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linked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areas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touch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before.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2, 13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third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big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modern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on a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do not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fully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understand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yet.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11, 19</a:t>
            </a:r>
            <a:endParaRPr lang="de-DE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6271978" y="26211146"/>
            <a:ext cx="3863762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UNCTAD 2019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23793674" y="6420263"/>
            <a:ext cx="616536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Nentwig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2010 &amp; Klingenstein et al. 2005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15178498" y="21159155"/>
            <a:ext cx="14731140" cy="7262551"/>
            <a:chOff x="13538184" y="31466931"/>
            <a:chExt cx="16050638" cy="7262551"/>
          </a:xfrm>
        </p:grpSpPr>
        <p:sp>
          <p:nvSpPr>
            <p:cNvPr id="15" name="Rechteck 14"/>
            <p:cNvSpPr/>
            <p:nvPr/>
          </p:nvSpPr>
          <p:spPr>
            <a:xfrm>
              <a:off x="13538184" y="31466931"/>
              <a:ext cx="16050638" cy="72625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7155" y="31588707"/>
              <a:ext cx="15671500" cy="7047953"/>
            </a:xfrm>
            <a:prstGeom prst="rect">
              <a:avLst/>
            </a:prstGeom>
          </p:spPr>
        </p:pic>
      </p:grpSp>
      <p:grpSp>
        <p:nvGrpSpPr>
          <p:cNvPr id="11" name="Gruppieren 10"/>
          <p:cNvGrpSpPr/>
          <p:nvPr/>
        </p:nvGrpSpPr>
        <p:grpSpPr>
          <a:xfrm>
            <a:off x="149263" y="32680164"/>
            <a:ext cx="14794167" cy="8633979"/>
            <a:chOff x="194906" y="32699227"/>
            <a:chExt cx="14803013" cy="9015181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194906" y="32699227"/>
              <a:ext cx="14803013" cy="8821161"/>
              <a:chOff x="232681" y="31292058"/>
              <a:chExt cx="12277855" cy="9163363"/>
            </a:xfrm>
          </p:grpSpPr>
          <p:sp>
            <p:nvSpPr>
              <p:cNvPr id="195" name="Rechteck 194"/>
              <p:cNvSpPr/>
              <p:nvPr/>
            </p:nvSpPr>
            <p:spPr>
              <a:xfrm>
                <a:off x="232681" y="31292058"/>
                <a:ext cx="12277855" cy="9163363"/>
              </a:xfrm>
              <a:prstGeom prst="rect">
                <a:avLst/>
              </a:prstGeom>
              <a:blipFill>
                <a:blip r:embed="rId8" cstate="print">
                  <a:alphaModFix amt="50000"/>
                </a:blip>
                <a:stretch>
                  <a:fillRect/>
                </a:stretch>
              </a:blipFill>
              <a:ln w="254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u="sng" dirty="0"/>
              </a:p>
            </p:txBody>
          </p:sp>
          <p:sp>
            <p:nvSpPr>
              <p:cNvPr id="80" name="Rechteck 79"/>
              <p:cNvSpPr/>
              <p:nvPr/>
            </p:nvSpPr>
            <p:spPr>
              <a:xfrm>
                <a:off x="602763" y="31497506"/>
                <a:ext cx="5501987" cy="882212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6717537" y="31482431"/>
                <a:ext cx="5501987" cy="883719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7" name="Textfeld 76"/>
            <p:cNvSpPr txBox="1"/>
            <p:nvPr/>
          </p:nvSpPr>
          <p:spPr>
            <a:xfrm>
              <a:off x="8328070" y="37440249"/>
              <a:ext cx="6041948" cy="4274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de-DE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Eradication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programms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were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implemented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US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Animal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Plant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Health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Inspection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Service (APHIS)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insecticides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Intensive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visual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inspections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when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reported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at high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risk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felled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chipped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(400m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from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known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infestation</a:t>
              </a:r>
              <a:r>
                <a:rPr lang="de-DE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).</a:t>
              </a:r>
              <a:r>
                <a:rPr lang="de-DE" sz="24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de-DE" sz="24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8202776" y="32911429"/>
              <a:ext cx="6255733" cy="4724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North </a:t>
              </a:r>
              <a:r>
                <a:rPr lang="de-DE" sz="2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America</a:t>
              </a:r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Impacts</a:t>
              </a:r>
              <a:endParaRPr lang="de-DE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30-35%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in urban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eastern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states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susceptible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its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attack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This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could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lead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loss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1.2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billion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an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estimated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$669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billion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reaches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natural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forests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potential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impact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could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reach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elimination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71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billion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valued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at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over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$2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trillion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dollars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case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such an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dramatic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loss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whole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forest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ecosystems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could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seriously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damaged.</a:t>
              </a:r>
              <a:r>
                <a:rPr lang="de-DE" sz="24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17, 21</a:t>
              </a:r>
              <a:endParaRPr lang="de-DE" sz="24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880948" y="37319351"/>
              <a:ext cx="6041948" cy="427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Nutrition</a:t>
              </a:r>
              <a:endParaRPr lang="de-DE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Adult Asian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longhorn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feed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leaves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petiole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twigs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preferred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hardwood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appear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attack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healthy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well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stressed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Eggs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injected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under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bark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surface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where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hatch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into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larvae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The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tunnels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oft he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larvaes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destroy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structural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integrety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trees.</a:t>
              </a:r>
              <a:r>
                <a:rPr lang="de-DE" sz="24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de-DE" sz="24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880948" y="32853008"/>
              <a:ext cx="6041948" cy="4338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Pathway</a:t>
              </a:r>
              <a:endParaRPr lang="de-DE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The Asian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longhorn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transported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infested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fire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wood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containers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pallets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&amp;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dunage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Has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reached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United States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other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countries in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wood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packing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materials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headed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from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Asia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It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frequently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at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ports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warehouses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So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far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occurance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limited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urban </a:t>
              </a:r>
              <a:r>
                <a:rPr lang="de-DE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areas.</a:t>
              </a:r>
              <a:r>
                <a:rPr lang="de-DE" sz="24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de-DE" sz="24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6" name="Textfeld 85"/>
          <p:cNvSpPr txBox="1"/>
          <p:nvPr/>
        </p:nvSpPr>
        <p:spPr>
          <a:xfrm>
            <a:off x="15182861" y="28571897"/>
            <a:ext cx="14740542" cy="3539430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Worldwide </a:t>
            </a:r>
            <a:r>
              <a:rPr lang="de-DE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terms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wide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international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exchange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Due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Bioinvasions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dramatically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risen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past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decades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above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shows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directions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intensity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represented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displays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intensity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Europe,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Asia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North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America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This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penetration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barriers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on a global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below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threatens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ecosystems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originaly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divided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evolution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uppieren 15"/>
          <p:cNvGrpSpPr/>
          <p:nvPr/>
        </p:nvGrpSpPr>
        <p:grpSpPr>
          <a:xfrm>
            <a:off x="15178498" y="32215398"/>
            <a:ext cx="14754417" cy="7258735"/>
            <a:chOff x="30348645" y="24147184"/>
            <a:chExt cx="16031937" cy="7736633"/>
          </a:xfrm>
        </p:grpSpPr>
        <p:sp>
          <p:nvSpPr>
            <p:cNvPr id="90" name="Rechteck 89"/>
            <p:cNvSpPr/>
            <p:nvPr/>
          </p:nvSpPr>
          <p:spPr>
            <a:xfrm>
              <a:off x="30348645" y="24147184"/>
              <a:ext cx="16031937" cy="773663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86572" y="24293348"/>
              <a:ext cx="15585294" cy="7491535"/>
            </a:xfrm>
            <a:prstGeom prst="rect">
              <a:avLst/>
            </a:prstGeom>
          </p:spPr>
        </p:pic>
      </p:grpSp>
      <p:grpSp>
        <p:nvGrpSpPr>
          <p:cNvPr id="4" name="Gruppieren 3"/>
          <p:cNvGrpSpPr/>
          <p:nvPr/>
        </p:nvGrpSpPr>
        <p:grpSpPr>
          <a:xfrm>
            <a:off x="201318" y="21159725"/>
            <a:ext cx="14742113" cy="7247997"/>
            <a:chOff x="995064" y="23352991"/>
            <a:chExt cx="14742113" cy="6336242"/>
          </a:xfrm>
        </p:grpSpPr>
        <p:sp>
          <p:nvSpPr>
            <p:cNvPr id="94" name="Rechteck 93"/>
            <p:cNvSpPr/>
            <p:nvPr/>
          </p:nvSpPr>
          <p:spPr>
            <a:xfrm>
              <a:off x="995064" y="23352991"/>
              <a:ext cx="14742113" cy="63362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aphicFrame>
          <p:nvGraphicFramePr>
            <p:cNvPr id="92" name="Diagramm 91"/>
            <p:cNvGraphicFramePr>
              <a:graphicFrameLocks/>
            </p:cNvGraphicFramePr>
            <p:nvPr>
              <p:extLst>
                <p:ext uri="{D42A27DB-BD31-4B8C-83A1-F6EECF244321}">
                  <p14:modId xmlns="" xmlns:p14="http://schemas.microsoft.com/office/powerpoint/2010/main" val="4121906128"/>
                </p:ext>
              </p:extLst>
            </p:nvPr>
          </p:nvGraphicFramePr>
          <p:xfrm>
            <a:off x="1212226" y="23564776"/>
            <a:ext cx="14348190" cy="60555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</p:grpSp>
      <p:sp>
        <p:nvSpPr>
          <p:cNvPr id="101" name="Textfeld 100"/>
          <p:cNvSpPr txBox="1"/>
          <p:nvPr/>
        </p:nvSpPr>
        <p:spPr>
          <a:xfrm>
            <a:off x="15186223" y="39611268"/>
            <a:ext cx="14732948" cy="1384995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itchFamily="34" charset="0"/>
                <a:cs typeface="Arial" pitchFamily="34" charset="0"/>
              </a:rPr>
              <a:t>Flora </a:t>
            </a:r>
            <a:r>
              <a:rPr lang="de-DE" sz="2800" b="1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b="1" dirty="0" smtClean="0">
                <a:latin typeface="Arial" pitchFamily="34" charset="0"/>
                <a:cs typeface="Arial" pitchFamily="34" charset="0"/>
              </a:rPr>
              <a:t> Fauna </a:t>
            </a:r>
            <a:r>
              <a:rPr lang="de-DE" sz="2800" b="1" dirty="0" err="1" smtClean="0">
                <a:latin typeface="Arial" pitchFamily="34" charset="0"/>
                <a:cs typeface="Arial" pitchFamily="34" charset="0"/>
              </a:rPr>
              <a:t>Realms</a:t>
            </a:r>
            <a:r>
              <a:rPr lang="de-DE" sz="2800" b="1" dirty="0" smtClean="0">
                <a:latin typeface="Arial" pitchFamily="34" charset="0"/>
                <a:cs typeface="Arial" pitchFamily="34" charset="0"/>
              </a:rPr>
              <a:t> |   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world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can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divided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several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floral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faunal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realms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which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are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seperated</a:t>
            </a:r>
            <a:r>
              <a:rPr lang="de-DE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>
                <a:latin typeface="Arial" pitchFamily="34" charset="0"/>
                <a:cs typeface="Arial" pitchFamily="34" charset="0"/>
              </a:rPr>
              <a:t>by</a:t>
            </a:r>
            <a:r>
              <a:rPr lang="de-DE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natural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>
                <a:latin typeface="Arial" pitchFamily="34" charset="0"/>
                <a:cs typeface="Arial" pitchFamily="34" charset="0"/>
              </a:rPr>
              <a:t>barriers</a:t>
            </a:r>
            <a:r>
              <a:rPr lang="de-DE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due </a:t>
            </a:r>
            <a:r>
              <a:rPr lang="de-DE" sz="2800" dirty="0" err="1">
                <a:latin typeface="Arial" pitchFamily="34" charset="0"/>
                <a:cs typeface="Arial" pitchFamily="34" charset="0"/>
              </a:rPr>
              <a:t>to</a:t>
            </a:r>
            <a:r>
              <a:rPr lang="de-DE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de-DE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>
                <a:latin typeface="Arial" pitchFamily="34" charset="0"/>
                <a:cs typeface="Arial" pitchFamily="34" charset="0"/>
              </a:rPr>
              <a:t>continental</a:t>
            </a:r>
            <a:r>
              <a:rPr lang="de-DE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>
                <a:latin typeface="Arial" pitchFamily="34" charset="0"/>
                <a:cs typeface="Arial" pitchFamily="34" charset="0"/>
              </a:rPr>
              <a:t>dirft</a:t>
            </a:r>
            <a:r>
              <a:rPr lang="de-DE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oceans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cilmatic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borders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like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deserts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 These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realms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contain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ecosystems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specialized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for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their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environment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133757" y="32156946"/>
            <a:ext cx="14777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| The Asian Longhorn Beatle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feld 88"/>
          <p:cNvSpPr txBox="1"/>
          <p:nvPr/>
        </p:nvSpPr>
        <p:spPr>
          <a:xfrm>
            <a:off x="3919166" y="15250659"/>
            <a:ext cx="2858400" cy="2677656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 this QR-Code to get access to further information about invasive species</a:t>
            </a:r>
            <a:endParaRPr lang="de-DE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9228240" y="27937275"/>
            <a:ext cx="5622496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UNCTAD 2019 &amp; </a:t>
            </a:r>
            <a:r>
              <a:rPr lang="de-DE" sz="16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Worldbank</a:t>
            </a:r>
            <a:r>
              <a:rPr lang="de-DE" sz="16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2019.</a:t>
            </a:r>
            <a:endParaRPr lang="de-DE" sz="16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thors\Download\QR- Code zur Literatur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70622" y="15248749"/>
            <a:ext cx="2698322" cy="2698322"/>
          </a:xfrm>
          <a:prstGeom prst="rect">
            <a:avLst/>
          </a:prstGeom>
          <a:noFill/>
        </p:spPr>
      </p:pic>
      <p:sp>
        <p:nvSpPr>
          <p:cNvPr id="76" name="Textfeld 75"/>
          <p:cNvSpPr txBox="1"/>
          <p:nvPr/>
        </p:nvSpPr>
        <p:spPr>
          <a:xfrm>
            <a:off x="25229601" y="15194236"/>
            <a:ext cx="4018818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25229601" y="15973524"/>
            <a:ext cx="4018819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Establishing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adaption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25223332" y="16751034"/>
            <a:ext cx="4025087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Invasion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25223473" y="17528544"/>
            <a:ext cx="4024946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Displacement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Nach rechts gekrümmter Pfeil 84"/>
          <p:cNvSpPr/>
          <p:nvPr/>
        </p:nvSpPr>
        <p:spPr>
          <a:xfrm>
            <a:off x="24203730" y="16204139"/>
            <a:ext cx="682841" cy="789148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7" name="Nach rechts gekrümmter Pfeil 86"/>
          <p:cNvSpPr/>
          <p:nvPr/>
        </p:nvSpPr>
        <p:spPr>
          <a:xfrm>
            <a:off x="24203729" y="17057407"/>
            <a:ext cx="682841" cy="818607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8" name="Nach rechts gekrümmter Pfeil 87"/>
          <p:cNvSpPr/>
          <p:nvPr/>
        </p:nvSpPr>
        <p:spPr>
          <a:xfrm>
            <a:off x="24203728" y="15346885"/>
            <a:ext cx="682841" cy="789148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16422310" y="15252061"/>
            <a:ext cx="7524889" cy="2677656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foreign species reaches a new ecosystem there is a chance that it can establish (e.g. a niche). A successful reproduction can lead to an invasion of the native ecosystem with probably risk of displacement to the native species.</a:t>
            </a:r>
            <a:r>
              <a:rPr 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de-DE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5199781" y="38999691"/>
            <a:ext cx="4573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Schmitt &amp; Schmitt 2011.</a:t>
            </a:r>
            <a:endParaRPr lang="de-DE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149264" y="41214681"/>
            <a:ext cx="29783651" cy="1615827"/>
            <a:chOff x="113287" y="40877703"/>
            <a:chExt cx="29783651" cy="1535610"/>
          </a:xfrm>
        </p:grpSpPr>
        <p:sp>
          <p:nvSpPr>
            <p:cNvPr id="23" name="Rechteck 22"/>
            <p:cNvSpPr/>
            <p:nvPr/>
          </p:nvSpPr>
          <p:spPr>
            <a:xfrm>
              <a:off x="113287" y="40906646"/>
              <a:ext cx="29783651" cy="14758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" name="Gruppieren 12"/>
            <p:cNvGrpSpPr/>
            <p:nvPr/>
          </p:nvGrpSpPr>
          <p:grpSpPr>
            <a:xfrm>
              <a:off x="970622" y="40877703"/>
              <a:ext cx="28599499" cy="1535610"/>
              <a:chOff x="-100937" y="41029891"/>
              <a:chExt cx="28285603" cy="1733818"/>
            </a:xfrm>
          </p:grpSpPr>
          <p:sp>
            <p:nvSpPr>
              <p:cNvPr id="105" name="Inhaltsplatzhalter 3"/>
              <p:cNvSpPr txBox="1">
                <a:spLocks/>
              </p:cNvSpPr>
              <p:nvPr/>
            </p:nvSpPr>
            <p:spPr>
              <a:xfrm>
                <a:off x="-100937" y="41062550"/>
                <a:ext cx="11736180" cy="15742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vert="horz" wrap="square" lIns="91440" tIns="45720" rIns="91440" bIns="45720" rtlCol="0">
                <a:spAutoFit/>
              </a:bodyPr>
              <a:lstStyle>
                <a:lvl1pPr marL="756872" indent="-756872" algn="l" defTabSz="3027487" rtl="0" eaLnBrk="1" latinLnBrk="0" hangingPunct="1">
                  <a:lnSpc>
                    <a:spcPct val="90000"/>
                  </a:lnSpc>
                  <a:spcBef>
                    <a:spcPts val="3311"/>
                  </a:spcBef>
                  <a:buFont typeface="Arial" panose="020B0604020202020204" pitchFamily="34" charset="0"/>
                  <a:buChar char="•"/>
                  <a:defRPr sz="927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270615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79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784359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662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298102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811846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8325589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39333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353076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866820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Cudahy, B. J. (2006)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The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Containership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Revolution. Malcom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McLean's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1956 Innovation Goes Global. Transportation Research News 246. 5-9.</a:t>
                </a:r>
                <a:b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Findlay, R. &amp;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O'Rourke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K. H. (2007):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Power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Plenty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Trade, War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World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Economy in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Second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Millenium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Princeton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UniversityPress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Princeton, NJ. USA.</a:t>
                </a:r>
                <a:r>
                  <a:rPr lang="de-DE" sz="900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de-DE" sz="900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Geiter, O.,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Homma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S.,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Kinzelbach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R. (2002)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Bestandsaufnahme und Bewertung von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Neozoen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in Deutschland. Berlin.</a:t>
                </a:r>
                <a:b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Hulme, P.E., Bacher, S.,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Kenis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M., Klotz, S., Kuhn, I.,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Minchin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D.,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Nentwig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W.,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Olenin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S.,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Panov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V.,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Pergl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J.,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Pyßek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P., Roques, A., Sol, D.,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Solarz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W. &amp; Vila, M. (2008):</a:t>
                </a:r>
                <a:b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Grasping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at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routes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biological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invasions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a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framework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integrating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pathways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into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policy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Journal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Applied Ecology, 45, 403–414.</a:t>
                </a:r>
                <a:b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Hulme, P. E. (2009):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Trade,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transport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trouble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managing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invasive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species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pathways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in an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era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globalization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Journal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Applied Ecology 46. 10-18.</a:t>
                </a:r>
                <a:b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Invasive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Species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Specialist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Group (ISSG) (2009)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Global Invasive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Species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Database. &lt; http://www.iucngisd.org/gisd/species.php?sc=111 &gt; (Zugriff: 28.01.2019)</a:t>
                </a:r>
                <a:b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IUCN (2000):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Guidelines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Prevention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Biodiversity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Loss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Caused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by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Alien Invasive 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Species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 International  Union 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Conservation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Nature, Gland,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Switzerland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b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Klingenstein, F., Kornacker, P.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M.m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Martens, H.,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Schippmann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U. (2005):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Gebietsfremde Arten. Positionspapier des Bundesamtes für Naturschutz. Bonn.</a:t>
                </a:r>
                <a:b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Kowarik, I. (2010)²: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Biologische Invasionen. Neophyten und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Neozoen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in Mitteleuropa. Ulmer, Stuttgart. </a:t>
                </a:r>
                <a:b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Levinson, M. (­­­2006):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Box.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How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Shipping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Container Made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World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Smaller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World Economy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Bigger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. Princeton/Oxford.</a:t>
                </a:r>
                <a:r>
                  <a:rPr lang="de-DE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de-DE" sz="8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de-DE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Inhaltsplatzhalter 3"/>
              <p:cNvSpPr txBox="1">
                <a:spLocks/>
              </p:cNvSpPr>
              <p:nvPr/>
            </p:nvSpPr>
            <p:spPr>
              <a:xfrm>
                <a:off x="9127221" y="41041776"/>
                <a:ext cx="14785446" cy="16158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vert="horz" wrap="square" lIns="91440" tIns="45720" rIns="91440" bIns="45720" rtlCol="0">
                <a:spAutoFit/>
              </a:bodyPr>
              <a:lstStyle>
                <a:lvl1pPr marL="0" indent="0" algn="ctr" defTabSz="3027487" rtl="0" eaLnBrk="1" latinLnBrk="0" hangingPunct="1">
                  <a:lnSpc>
                    <a:spcPct val="90000"/>
                  </a:lnSpc>
                  <a:spcBef>
                    <a:spcPts val="3311"/>
                  </a:spcBef>
                  <a:buFont typeface="Arial" panose="020B0604020202020204" pitchFamily="34" charset="0"/>
                  <a:buNone/>
                  <a:defRPr sz="79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513743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662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027487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541230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054974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7568717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082461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0596204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109948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Lodge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D. M., Williams, S.,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MacIsaac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H.J., Hayes, K.R., Leung, B.,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Reichard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S., Mack, R.N.,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Moyle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P.B., Smith, M.,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Andow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D.A., Carlton, J.T. &amp;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McMichael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A. (2006):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b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Biological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invasions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Recommendations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for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US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policy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management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Ecological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Applications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, 16, 2035–2054.</a:t>
                </a:r>
                <a:b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McCullough, D.G., Work, T.T.,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Cavey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J.F.,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Liebhold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A.M. &amp; Marshall, D. (2006):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Interceptions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nonindigenous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plant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pests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at US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ports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entry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border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crossings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b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over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a 17-year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period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. Biological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Invasions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, 8, 611–630.</a:t>
                </a:r>
                <a:b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McNeeley, J. A. (2006): 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As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World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gets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smaller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chances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invasion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grow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Euphytica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148, 5-15.</a:t>
                </a:r>
                <a:endParaRPr lang="de-DE" sz="900" b="1" baseline="30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Meyerson, L.A. &amp; Mooney, H.A. (2007):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Invasive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alien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species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in an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era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globalization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Frontiers in Ecology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Environment, 5, 199–208. </a:t>
                </a: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Nentwig, N. (2010): 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Invasive Arten. Göttingen. </a:t>
                </a: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Perrings, C., Dehnen-Schmutz, K.,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Touza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J. &amp; Williamson, M. (2005)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How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to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manage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biological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invasions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under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globalization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Trends in Ecology &amp; Evolution, 20, 212–215. </a:t>
                </a:r>
                <a:b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17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Smith, M.T. &amp; Wu, J. (2008):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Asian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longhorned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beetle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renewed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threat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to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northeastern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USA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implications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worldwide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de-DE" sz="9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International Pest Control (November-</a:t>
                </a:r>
                <a:r>
                  <a:rPr lang="de-DE" sz="900" i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December</a:t>
                </a:r>
                <a:r>
                  <a:rPr lang="de-DE" sz="9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311-316. </a:t>
                </a: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18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Streftaris, N.,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Zenetos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A. &amp;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Papathanassiou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E. (2005)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Globalisation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inmarine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ecosystems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The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story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non-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indigenous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marine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species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across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European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seas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Annual </a:t>
                </a:r>
                <a:b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Review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Oceanography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Marine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Biology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43, 419–453. </a:t>
                </a:r>
              </a:p>
            </p:txBody>
          </p:sp>
          <p:sp>
            <p:nvSpPr>
              <p:cNvPr id="107" name="Inhaltsplatzhalter 3"/>
              <p:cNvSpPr txBox="1">
                <a:spLocks/>
              </p:cNvSpPr>
              <p:nvPr/>
            </p:nvSpPr>
            <p:spPr>
              <a:xfrm>
                <a:off x="18559600" y="41029891"/>
                <a:ext cx="9625066" cy="17338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vert="horz" wrap="square" lIns="91440" tIns="45720" rIns="91440" bIns="45720" rtlCol="0">
                <a:spAutoFit/>
              </a:bodyPr>
              <a:lstStyle>
                <a:lvl1pPr marL="0" indent="0" algn="ctr" defTabSz="3027487" rtl="0" eaLnBrk="1" latinLnBrk="0" hangingPunct="1">
                  <a:lnSpc>
                    <a:spcPct val="90000"/>
                  </a:lnSpc>
                  <a:spcBef>
                    <a:spcPts val="3311"/>
                  </a:spcBef>
                  <a:buFont typeface="Arial" panose="020B0604020202020204" pitchFamily="34" charset="0"/>
                  <a:buNone/>
                  <a:defRPr sz="79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513743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662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027487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541230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054974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7568717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082461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0596204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109948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de-DE" sz="900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19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Sutherland, W.J., Bailey, M.J., Bainbridge, I.P.,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Brereton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T., Dick, J.T.A.,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Drewitt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J.,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Dulvy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N.K.,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Dusic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N.R.,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Freckleton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R.P., Gaston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b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K.J.,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Gilder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P.M., Green, R.E.,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Heathwaite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A.L., Johnson, S.M., Macdonald,</a:t>
                </a: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D.W., Mitchell, R., Osborn, D., Owen, R.P.,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Pretty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J., Prior, S.V.,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Prosser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H.,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Pullin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A.S., Rose, P.,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Stott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A.,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Tew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T., Thomas, C.D., 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Thompson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D.B.A., 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Vickery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J.A., Walker, M.,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Walmsley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C.,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Warrington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S.,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Watkinson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A.R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., Williams, R.J.,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Woodroffe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R. &amp;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Woodroof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H.J. (2008):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Future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novel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threats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opportunities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facing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UK</a:t>
                </a:r>
                <a:b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biodiversity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identiﬁed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by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horizon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scanning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. Journal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Applied Ecology, 45, 821–833. </a:t>
                </a: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de-DE" sz="900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20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Teichner, F.,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Stähler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C. M. (2016):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Fischsoßen und die maritime Wirtschaft Roms. In: Archäologie in Deutschland 6/2016. 56-59 </a:t>
                </a: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de-DE" sz="900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21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United States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Government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Accountability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Office (GAO) (2006):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Report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Chairman,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Committee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on Resources, 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House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Representatives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de-DE" sz="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Lessons</a:t>
                </a:r>
                <a:r>
                  <a:rPr lang="de-DE" sz="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Learned</a:t>
                </a:r>
                <a:r>
                  <a:rPr lang="de-DE" sz="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from</a:t>
                </a:r>
                <a:r>
                  <a:rPr lang="de-DE" sz="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Three</a:t>
                </a:r>
                <a:r>
                  <a:rPr lang="de-DE" sz="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Recent</a:t>
                </a:r>
                <a:r>
                  <a:rPr lang="de-DE" sz="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Infestations</a:t>
                </a:r>
                <a:r>
                  <a:rPr lang="de-DE" sz="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May </a:t>
                </a:r>
                <a:r>
                  <a:rPr lang="de-DE" sz="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Aid</a:t>
                </a:r>
                <a:r>
                  <a:rPr lang="de-DE" sz="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in Managing </a:t>
                </a:r>
                <a:r>
                  <a:rPr lang="de-DE" sz="9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Future </a:t>
                </a:r>
                <a:r>
                  <a:rPr lang="de-DE" sz="900" i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Effort</a:t>
                </a:r>
                <a:r>
                  <a:rPr lang="de-DE" sz="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22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UNCTAD 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(2019): 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United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Nations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Conference On Trade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Development – Database.&lt;http://unctadstat.unctad.org/wds/ReportFolders/reportFolders.aspx?sCS_ChosenLang=en&gt; 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23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Worldbank 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(2019): 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World 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Bank Open Data. &lt;https://databank.worldbank.org/data/home.aspx&gt;</a:t>
                </a:r>
                <a:endParaRPr lang="de-DE" sz="900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1506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1160</Words>
  <Application>Microsoft Office PowerPoint</Application>
  <PresentationFormat>Benutzerdefiniert</PresentationFormat>
  <Paragraphs>88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Monkos</dc:creator>
  <cp:lastModifiedBy>Thorsten Nather</cp:lastModifiedBy>
  <cp:revision>549</cp:revision>
  <cp:lastPrinted>2017-02-13T05:04:43Z</cp:lastPrinted>
  <dcterms:created xsi:type="dcterms:W3CDTF">2017-01-18T14:04:44Z</dcterms:created>
  <dcterms:modified xsi:type="dcterms:W3CDTF">2019-02-14T13:29:57Z</dcterms:modified>
</cp:coreProperties>
</file>