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984" userDrawn="1">
          <p15:clr>
            <a:srgbClr val="A4A3A4"/>
          </p15:clr>
        </p15:guide>
        <p15:guide id="2" orient="horz" pos="19424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  <p15:guide id="7" orient="horz" pos="11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35" d="100"/>
          <a:sy n="35" d="100"/>
        </p:scale>
        <p:origin x="-2316" y="1038"/>
      </p:cViewPr>
      <p:guideLst>
        <p:guide orient="horz" pos="22984"/>
        <p:guide orient="horz" pos="19424"/>
        <p:guide orient="horz" pos="11304"/>
        <p:guide pos="123"/>
        <p:guide pos="9536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7831.9994529999985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9188.4708059999903</c:v>
                </c:pt>
                <c:pt idx="40">
                  <c:v>9500.1474880000096</c:v>
                </c:pt>
                <c:pt idx="41">
                  <c:v>9836.0704679999999</c:v>
                </c:pt>
                <c:pt idx="42">
                  <c:v>10016.368629999984</c:v>
                </c:pt>
                <c:pt idx="43">
                  <c:v>10279.87126</c:v>
                </c:pt>
                <c:pt idx="44">
                  <c:v>10665.957619999983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6A-4FD3-831F-5EEC17390068}"/>
            </c:ext>
          </c:extLst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432.2764999999996</c:v>
                </c:pt>
                <c:pt idx="3">
                  <c:v>471.77339599999959</c:v>
                </c:pt>
                <c:pt idx="4">
                  <c:v>513.26929199999938</c:v>
                </c:pt>
                <c:pt idx="5">
                  <c:v>576.09000400000002</c:v>
                </c:pt>
                <c:pt idx="6">
                  <c:v>648.40059999999949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654.48210799999947</c:v>
                </c:pt>
                <c:pt idx="10">
                  <c:v>685.10159599999997</c:v>
                </c:pt>
                <c:pt idx="11">
                  <c:v>732.41028799999947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904.83810399999948</c:v>
                </c:pt>
                <c:pt idx="15">
                  <c:v>953.89601199999947</c:v>
                </c:pt>
                <c:pt idx="16">
                  <c:v>983.20880000000056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1145.4366920000011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1302.8916400999988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1627.4048730000011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2249.7285459999976</c:v>
                </c:pt>
                <c:pt idx="37">
                  <c:v>2628.2612582099405</c:v>
                </c:pt>
                <c:pt idx="38">
                  <c:v>2786.9538301820712</c:v>
                </c:pt>
                <c:pt idx="39">
                  <c:v>2894.0549715648867</c:v>
                </c:pt>
                <c:pt idx="40">
                  <c:v>3048.2750731726728</c:v>
                </c:pt>
                <c:pt idx="41">
                  <c:v>3227.2913864758962</c:v>
                </c:pt>
                <c:pt idx="42">
                  <c:v>3466.4784849999987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26A-4FD3-831F-5EEC17390068}"/>
            </c:ext>
          </c:extLst>
        </c:ser>
        <c:dLbls/>
        <c:marker val="1"/>
        <c:axId val="55503872"/>
        <c:axId val="124842752"/>
      </c:lineChart>
      <c:catAx>
        <c:axId val="555038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4842752"/>
        <c:crosses val="autoZero"/>
        <c:auto val="1"/>
        <c:lblAlgn val="ctr"/>
        <c:lblOffset val="100"/>
        <c:tickLblSkip val="1"/>
        <c:tickMarkSkip val="2"/>
      </c:catAx>
      <c:valAx>
        <c:axId val="1248427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5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>
        <c:manualLayout>
          <c:xMode val="edge"/>
          <c:yMode val="edge"/>
          <c:x val="8.1675179935587719E-2"/>
          <c:y val="0.93735017646424479"/>
          <c:w val="0.59766479256268579"/>
          <c:h val="5.5316094546780631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0.06757</cdr:x>
      <cdr:y>0.81349</cdr:y>
    </cdr:from>
    <cdr:to>
      <cdr:x>0.08749</cdr:x>
      <cdr:y>0.94392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969494" y="4830652"/>
          <a:ext cx="285816" cy="774521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157558" y="32199987"/>
            <a:ext cx="14785873" cy="413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23495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unintenionally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mostly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administrative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guildlines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contradictionary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lies on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influrence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1" y="6409431"/>
            <a:ext cx="29677758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163892" y="28568314"/>
            <a:ext cx="14779539" cy="353943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high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transfereed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6537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Jan Schwalb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Andreas Schönberg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990794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20" y="18732495"/>
            <a:ext cx="29723496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human 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Europe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brought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before.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do not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yet.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3793674" y="6420263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178498" y="2115915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149263" y="32680164"/>
            <a:ext cx="14794167" cy="8633979"/>
            <a:chOff x="194906" y="32699227"/>
            <a:chExt cx="14803013" cy="9015181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194906" y="32699227"/>
              <a:ext cx="14803013" cy="8821161"/>
              <a:chOff x="232681" y="31292058"/>
              <a:chExt cx="12277855" cy="9163363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8"/>
                <a:ext cx="12277855" cy="9163363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497506"/>
                <a:ext cx="5501987" cy="88221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482431"/>
                <a:ext cx="5501987" cy="883719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8328070" y="37440249"/>
              <a:ext cx="6041948" cy="427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8202776" y="32911429"/>
              <a:ext cx="6255733" cy="472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damaged.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17, 21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880948" y="37319351"/>
              <a:ext cx="6041948" cy="427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trees.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880948" y="32853008"/>
              <a:ext cx="6041948" cy="4338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areas.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182861" y="28571897"/>
            <a:ext cx="14740542" cy="353943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penetration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barriers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threatens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originaly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5178498" y="32215398"/>
            <a:ext cx="14754417" cy="7258735"/>
            <a:chOff x="30348645" y="24147184"/>
            <a:chExt cx="16031937" cy="7736633"/>
          </a:xfrm>
        </p:grpSpPr>
        <p:sp>
          <p:nvSpPr>
            <p:cNvPr id="90" name="Rechteck 89"/>
            <p:cNvSpPr/>
            <p:nvPr/>
          </p:nvSpPr>
          <p:spPr>
            <a:xfrm>
              <a:off x="30348645" y="24147184"/>
              <a:ext cx="16031937" cy="7736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586572" y="24293348"/>
              <a:ext cx="15585294" cy="7491535"/>
            </a:xfrm>
            <a:prstGeom prst="rect">
              <a:avLst/>
            </a:prstGeom>
          </p:spPr>
        </p:pic>
      </p:grpSp>
      <p:grpSp>
        <p:nvGrpSpPr>
          <p:cNvPr id="4" name="Gruppieren 3"/>
          <p:cNvGrpSpPr/>
          <p:nvPr/>
        </p:nvGrpSpPr>
        <p:grpSpPr>
          <a:xfrm>
            <a:off x="201318" y="21159725"/>
            <a:ext cx="14742113" cy="7247997"/>
            <a:chOff x="995064" y="23352991"/>
            <a:chExt cx="14742113" cy="6336242"/>
          </a:xfrm>
        </p:grpSpPr>
        <p:sp>
          <p:nvSpPr>
            <p:cNvPr id="94" name="Rechteck 93"/>
            <p:cNvSpPr/>
            <p:nvPr/>
          </p:nvSpPr>
          <p:spPr>
            <a:xfrm>
              <a:off x="995064" y="23352991"/>
              <a:ext cx="14742113" cy="63362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92" name="Diagramm 9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4121906128"/>
                </p:ext>
              </p:extLst>
            </p:nvPr>
          </p:nvGraphicFramePr>
          <p:xfrm>
            <a:off x="1212226" y="23564776"/>
            <a:ext cx="14348190" cy="60555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sp>
        <p:nvSpPr>
          <p:cNvPr id="101" name="Textfeld 100"/>
          <p:cNvSpPr txBox="1"/>
          <p:nvPr/>
        </p:nvSpPr>
        <p:spPr>
          <a:xfrm>
            <a:off x="15186223" y="39611268"/>
            <a:ext cx="14732948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 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divided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several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floral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faunal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seperated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due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continental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dirft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cilmatic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like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contain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ecosystems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specialized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environment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33757" y="32156946"/>
            <a:ext cx="1477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The Asian Longhorn Beatle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919166" y="15250659"/>
            <a:ext cx="2858400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this QR-Code to get access to further information about invasive species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5216327" y="37957576"/>
            <a:ext cx="5622496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0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0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0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thors\Download\QR- Code zur Literatur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0622" y="15248749"/>
            <a:ext cx="2698322" cy="2698322"/>
          </a:xfrm>
          <a:prstGeom prst="rect">
            <a:avLst/>
          </a:prstGeom>
          <a:noFill/>
        </p:spPr>
      </p:pic>
      <p:sp>
        <p:nvSpPr>
          <p:cNvPr id="76" name="Textfeld 75"/>
          <p:cNvSpPr txBox="1"/>
          <p:nvPr/>
        </p:nvSpPr>
        <p:spPr>
          <a:xfrm>
            <a:off x="25229601" y="15194236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229601" y="15973524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25223332" y="16751034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25223473" y="17528544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Displacement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Nach rechts gekrümmter Pfeil 84"/>
          <p:cNvSpPr/>
          <p:nvPr/>
        </p:nvSpPr>
        <p:spPr>
          <a:xfrm>
            <a:off x="24203730" y="16204139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" name="Nach rechts gekrümmter Pfeil 86"/>
          <p:cNvSpPr/>
          <p:nvPr/>
        </p:nvSpPr>
        <p:spPr>
          <a:xfrm>
            <a:off x="24203729" y="17057407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Nach rechts gekrümmter Pfeil 87"/>
          <p:cNvSpPr/>
          <p:nvPr/>
        </p:nvSpPr>
        <p:spPr>
          <a:xfrm>
            <a:off x="24203728" y="15346885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16422310" y="15252061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an foreign species reaches a new ecosystem there is a chance that it can establish (e.g. a niche). A successful reproduction can lead to an invasion of the native ecosystem with probably risk of displacement to the native species.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192863" y="27870164"/>
            <a:ext cx="457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Schmitt &amp; Schmitt 2011.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149264" y="41214684"/>
            <a:ext cx="29783651" cy="1583384"/>
            <a:chOff x="113287" y="40877716"/>
            <a:chExt cx="29783651" cy="1504778"/>
          </a:xfrm>
        </p:grpSpPr>
        <p:sp>
          <p:nvSpPr>
            <p:cNvPr id="23" name="Rechteck 22"/>
            <p:cNvSpPr/>
            <p:nvPr/>
          </p:nvSpPr>
          <p:spPr>
            <a:xfrm>
              <a:off x="113287" y="40906646"/>
              <a:ext cx="29783651" cy="14758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970622" y="40877716"/>
              <a:ext cx="28599499" cy="1441639"/>
              <a:chOff x="-100937" y="41029886"/>
              <a:chExt cx="28285603" cy="1627717"/>
            </a:xfrm>
          </p:grpSpPr>
          <p:sp>
            <p:nvSpPr>
              <p:cNvPr id="105" name="Inhaltsplatzhalter 3"/>
              <p:cNvSpPr txBox="1">
                <a:spLocks/>
              </p:cNvSpPr>
              <p:nvPr/>
            </p:nvSpPr>
            <p:spPr>
              <a:xfrm>
                <a:off x="-100937" y="41062550"/>
                <a:ext cx="11736180" cy="15742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756872" indent="-756872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Char char="•"/>
                  <a:defRPr sz="927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70615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78435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298102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81184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Cudahy, B. J. (2006)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The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Containership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Revolution. Malcom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McLean's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1956 Innovation Goes Global. Transportation Research News 246. 5-9.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Findlay, R. &amp;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O'Rourke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K. H. (2007):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Power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Plenty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Trade, War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World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Economy in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Second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Millenium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Princeton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UniversityPress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Princeton, NJ. USA.</a:t>
                </a:r>
                <a:r>
                  <a:rPr lang="de-DE" sz="9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Geiter, O.,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Homma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Kinzelbach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R. (2002)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Bestandsaufnahme und Bewertung von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Neozoen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Deutschland. Berlin.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Hulme, P.E., Bacher, S.,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Kenis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M., Klotz, S., Kuhn, I.,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Minchin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D.,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Nentwig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Olenin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Panov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V.,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Pergl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J.,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Pyßek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P., Roques, A., Sol, D.,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Solarz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W. &amp; Vila, M. (2008):</a:t>
                </a:r>
                <a:b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Grasping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routes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biological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a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framework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integrating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pathways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into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policy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Journal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Applied Ecology, 45, 403–414.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Hulme, P. E. (2009):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Trade,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transport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trouble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managing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invasive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pathways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era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globalization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Journal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Applied Ecology 46. 10-18.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Invasive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Specialist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Group (ISSG) (2009)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Global Invasive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Database. &lt; http://www.iucngisd.org/gisd/species.php?sc=111 &gt; (Zugriff: 28.01.2019)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IUCN (2000):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Guidelines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Prevention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Biodiversity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Loss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Caused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Alien Invasive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 International  Union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Conservation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Nature, Gland,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Switzerland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Klingenstein, F., Kornacker, P.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M.m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Martens, H.,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Schippmann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U. (2005):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Gebietsfremde Arten. Positionspapier des Bundesamtes für Naturschutz. Bonn.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Kowarik, I. (2010)²: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Biologische Invasionen. Neophyten und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Neozoen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Mitteleuropa. Ulmer, Stuttgart. 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Levinson, M. (­­­2006):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Box.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How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Shipping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Container Made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World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Smaller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World Economy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Bigger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Princeton/Oxford.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DE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Inhaltsplatzhalter 3"/>
              <p:cNvSpPr txBox="1">
                <a:spLocks/>
              </p:cNvSpPr>
              <p:nvPr/>
            </p:nvSpPr>
            <p:spPr>
              <a:xfrm>
                <a:off x="9127221" y="41041776"/>
                <a:ext cx="14785446" cy="16158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13743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2748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4123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05497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6871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082461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59620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09948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Lodge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D. M., Williams, S.,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MacIsaac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H.J., Hayes, K.R., Leung, B.,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Reichard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S., Mack, R.N.,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Moyle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P.B., Smith, M.,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Andow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D.A., Carlton, J.T. &amp;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McMichael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 (2006):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Biological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Recommendations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US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policy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management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Ecological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Applications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16, 2035–2054.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McCullough, D.G., Work, T.T.,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Cavey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J.F.,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Liebhold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A.M. &amp; Marshall, D. (2006):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nonindigenous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plant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pests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US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ports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entry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border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crossings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over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a 17-year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period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Biological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8, 611–630.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McNeeley, J. A. (2006): 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World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smaller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chances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invasion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grow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Euphytica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148, 5-15.</a:t>
                </a:r>
                <a:endParaRPr lang="de-DE" sz="900" b="1" baseline="30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Meyerson, L.A. &amp; Mooney, H.A. (2007):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Invasive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alien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era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globalization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Frontiers in Ecology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Environment, 5, 199–208.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Nentwig, N. (2010):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Invasive Arten. Göttingen.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Perrings, C., Dehnen-Schmutz, K.,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Touza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J. &amp; Williamson, M. (2005)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How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manage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biological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under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globalization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Trends in Ecology &amp; Evolution, 20, 212–215. 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Smith, M.T. &amp; Wu, J. (2008):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Asian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longhorned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beetle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renewed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threat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northeastern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USA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implications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worldwide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International Pest Control (November-</a:t>
                </a:r>
                <a:r>
                  <a:rPr lang="de-DE" sz="9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December</a:t>
                </a:r>
                <a:r>
                  <a:rPr lang="de-DE" sz="9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311-316.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Streftaris, N.,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Zenetos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A. &amp;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Papathanassiou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E. (2005)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Globalisation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inmarine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ecosystems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The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story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non-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indigenous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marine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across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European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Annual 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Review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Oceanography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Marine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Biology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43, 419–453. </a:t>
                </a:r>
              </a:p>
            </p:txBody>
          </p:sp>
          <p:sp>
            <p:nvSpPr>
              <p:cNvPr id="107" name="Inhaltsplatzhalter 3"/>
              <p:cNvSpPr txBox="1">
                <a:spLocks/>
              </p:cNvSpPr>
              <p:nvPr/>
            </p:nvSpPr>
            <p:spPr>
              <a:xfrm>
                <a:off x="18559600" y="41029886"/>
                <a:ext cx="9625066" cy="16158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13743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2748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4123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05497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6871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082461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59620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09948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Sutherland, W.J., Bailey, M.J., Bainbridge, I.P.,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Brereton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T., Dick, J.T.A.,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Drewitt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Dulvy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N.K.,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Dusic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N.R.,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Freckleton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R.P., Gaston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b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K.J.,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Gilder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P.M., Green, R.E.,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Heathwaite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A.L., Johnson, S.M., Macdonald,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D.W., Mitchell, R., Osborn, D., Owen, R.P.,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Pretty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J., Prior, S.V.,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Prosser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H.,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Pullin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A.S., Rose, P.,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Stott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Tew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T., Thomas, C.D., 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Thompson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D.B.A., 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Vickery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J.A., Walker, M.,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Walmsley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C.,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Warrington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S.,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Watkinson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A.R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., Williams, R.J.,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Woodroffe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R. &amp;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Woodroof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H.J. (2008):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Future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novel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threats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opportunities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facing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UK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biodiversity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identiﬁed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by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horizon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scanning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Journal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Applied Ecology, 45, 821–833.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Teichner, F.,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Stähler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C. M. (2016):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Fischsoßen und die maritime Wirtschaft Roms. In: Archäologie in Deutschland 6/2016. 56-59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United States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Government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Accountability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Office (GAO) (2006):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Report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Chairman,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Committee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Resources,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House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Representatives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Lessons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Learned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Three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Recent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Infestations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May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Aid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in Managing </a:t>
                </a:r>
                <a:r>
                  <a:rPr lang="de-DE" sz="9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Future                      </a:t>
                </a:r>
                <a:r>
                  <a:rPr lang="de-DE" sz="9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22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UNCTAD 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(2019): 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United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Conference On Trade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Development – Database.&lt;http://unctadstat.unctad.org/wds/ReportFolders/reportFolders.aspx?sCS_ChosenLang=en&gt;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23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Worldbank 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(2019):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World 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Bank Open Data. &lt;https://databank.worldbank.org/data/home.aspx&gt;</a:t>
                </a:r>
                <a:endParaRPr lang="de-DE" sz="9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1158</Words>
  <Application>Microsoft Office PowerPoint</Application>
  <PresentationFormat>Benutzerdefiniert</PresentationFormat>
  <Paragraphs>88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Thorsten Nather</cp:lastModifiedBy>
  <cp:revision>544</cp:revision>
  <cp:lastPrinted>2017-02-13T05:04:43Z</cp:lastPrinted>
  <dcterms:created xsi:type="dcterms:W3CDTF">2017-01-18T14:04:44Z</dcterms:created>
  <dcterms:modified xsi:type="dcterms:W3CDTF">2019-02-11T20:04:32Z</dcterms:modified>
</cp:coreProperties>
</file>