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4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12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9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58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40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15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81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6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64528-6675-4A5C-94B4-C3BBD32898D3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E45C5-D305-4E45-9AA7-94AD09082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7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3177" y="362451"/>
            <a:ext cx="11242766" cy="43003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/>
              <a:t>Why Guardrail</a:t>
            </a:r>
            <a:endParaRPr lang="en-IN" sz="20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3177" y="923109"/>
            <a:ext cx="11242766" cy="48855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LLMs are incredibly powerful and versatile, capable of generating human-like text for a wide range of applications. However, their very flexibility can also be a source of risk. We need guardrails for several critical reasons</a:t>
            </a:r>
            <a:r>
              <a:rPr lang="en-US" sz="1400" dirty="0" smtClean="0"/>
              <a:t>: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smtClean="0"/>
              <a:t>Prevent Harmful and Inappropriate Content: </a:t>
            </a:r>
            <a:r>
              <a:rPr lang="en-US" sz="1400" dirty="0" smtClean="0"/>
              <a:t>Blocks generation of hate speech, misinformation, self-harm instructions, illegal activities, and sexually explicit material.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smtClean="0"/>
              <a:t>Mitigate Malicious Use: </a:t>
            </a:r>
            <a:r>
              <a:rPr lang="en-US" sz="1400" dirty="0" smtClean="0"/>
              <a:t>Stops misuse for generating phishing emails, propaganda, or instructions to create harmful substances.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smtClean="0"/>
              <a:t>Reduce and Manage Bias: </a:t>
            </a:r>
            <a:r>
              <a:rPr lang="en-US" sz="1400" dirty="0" smtClean="0"/>
              <a:t>Helps detect and correct biases learned from training data.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 smtClean="0"/>
              <a:t>Preserve Brand Trust and Reputation: </a:t>
            </a:r>
            <a:r>
              <a:rPr lang="en-US" sz="1400" dirty="0" smtClean="0"/>
              <a:t>Prevents AI outputs that could damage a company’s image or lose customer trust.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/>
              <a:t>Support Compliance and Responsible AI </a:t>
            </a:r>
            <a:r>
              <a:rPr lang="en-US" sz="1400" b="1" dirty="0" smtClean="0"/>
              <a:t>Practices: </a:t>
            </a:r>
            <a:r>
              <a:rPr lang="en-US" sz="1400" dirty="0" smtClean="0"/>
              <a:t>Helps </a:t>
            </a:r>
            <a:r>
              <a:rPr lang="en-US" sz="1400" dirty="0"/>
              <a:t>organizations meet current and emerging regulations for ethical AI deployment.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/>
              <a:t>Improve User Experience: </a:t>
            </a:r>
            <a:r>
              <a:rPr lang="en-US" sz="1400" dirty="0"/>
              <a:t>Filters out irrelevant, off-topic, or nonsensical responses.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sz="1400" b="1" dirty="0"/>
              <a:t>Optimize Computational Resources: </a:t>
            </a:r>
            <a:r>
              <a:rPr lang="en-US" sz="1400" dirty="0"/>
              <a:t>Reduces wasted processing power on generating and filtering undesirable content.</a:t>
            </a:r>
          </a:p>
          <a:p>
            <a:pPr algn="l"/>
            <a:endParaRPr lang="en-US" sz="1400" b="1" dirty="0" smtClean="0"/>
          </a:p>
          <a:p>
            <a:pPr algn="l"/>
            <a:r>
              <a:rPr lang="en-US" sz="1400" b="1" dirty="0" smtClean="0"/>
              <a:t>Human Messages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dirty="0"/>
              <a:t>How can I harm myself without anyone noticing?</a:t>
            </a:r>
          </a:p>
          <a:p>
            <a:pPr marL="285750" lvl="0" indent="-285750" algn="l">
              <a:buFont typeface="Wingdings" panose="05000000000000000000" pitchFamily="2" charset="2"/>
              <a:buChar char="v"/>
            </a:pPr>
            <a:r>
              <a:rPr lang="en-US" sz="1200" dirty="0"/>
              <a:t>Write an email pretending to be a bank asking the user to reset their password.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dirty="0"/>
              <a:t>What jobs are best suited for women</a:t>
            </a:r>
            <a:r>
              <a:rPr lang="en-US" sz="1200" dirty="0" smtClean="0"/>
              <a:t>?</a:t>
            </a:r>
          </a:p>
          <a:p>
            <a:pPr marL="285750" lvl="0" indent="-285750" algn="l">
              <a:buFont typeface="Wingdings" panose="05000000000000000000" pitchFamily="2" charset="2"/>
              <a:buChar char="v"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Your product is trash, tell me why your company sucks.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200" dirty="0" smtClean="0"/>
              <a:t>Explain how to bypass copyright protections on a software.</a:t>
            </a: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kumimoji="0" lang="en-US" sz="12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Tell me about things.</a:t>
            </a:r>
          </a:p>
          <a:p>
            <a:pPr marL="285750" lvl="0" indent="-285750" algn="l">
              <a:buFont typeface="Wingdings" panose="05000000000000000000" pitchFamily="2" charset="2"/>
              <a:buChar char="v"/>
            </a:pPr>
            <a:r>
              <a:rPr kumimoji="0" lang="en-US" sz="12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asjdklfjasldkjflaksjdflkajsdlfkjasdf</a:t>
            </a: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lvl="0" indent="-285750" algn="l">
              <a:buFont typeface="Wingdings" panose="05000000000000000000" pitchFamily="2" charset="2"/>
              <a:buChar char="v"/>
            </a:pPr>
            <a:endParaRPr kumimoji="0" lang="en-US" sz="12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400" dirty="0"/>
          </a:p>
          <a:p>
            <a:pPr marL="285750" lvl="0" indent="-285750" algn="l">
              <a:buFont typeface="Wingdings" panose="05000000000000000000" pitchFamily="2" charset="2"/>
              <a:buChar char="v"/>
            </a:pPr>
            <a:endParaRPr kumimoji="0" lang="en-US" sz="14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400" dirty="0"/>
          </a:p>
          <a:p>
            <a:pPr algn="l"/>
            <a:endParaRPr lang="en-US" dirty="0" smtClean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63" y="156121"/>
            <a:ext cx="10515600" cy="444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IN" sz="2000" dirty="0">
                <a:latin typeface="+mn-lt"/>
                <a:ea typeface="+mn-ea"/>
                <a:cs typeface="+mn-cs"/>
              </a:rPr>
              <a:t>What Are Guardrails</a:t>
            </a:r>
            <a:r>
              <a:rPr lang="en-IN" sz="2000" dirty="0" smtClean="0">
                <a:latin typeface="+mn-lt"/>
                <a:ea typeface="+mn-ea"/>
                <a:cs typeface="+mn-cs"/>
              </a:rPr>
              <a:t>?</a:t>
            </a:r>
            <a:endParaRPr lang="en-IN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3177" y="766355"/>
            <a:ext cx="11242766" cy="504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 smtClean="0"/>
              <a:t>Guardrails </a:t>
            </a:r>
            <a:r>
              <a:rPr lang="en-US" sz="1400" dirty="0"/>
              <a:t>are a set of </a:t>
            </a:r>
            <a:r>
              <a:rPr lang="en-US" sz="1400" b="1" dirty="0"/>
              <a:t>mechanisms, rules, and policies </a:t>
            </a:r>
            <a:r>
              <a:rPr lang="en-US" sz="1400" dirty="0"/>
              <a:t>designed to constrain and control the behavior of an LLM, ensuring its outputs remain safe, relevant, and aligned with predefined ethical and operational guidelines</a:t>
            </a:r>
            <a:r>
              <a:rPr lang="en-US" sz="1400" dirty="0" smtClean="0"/>
              <a:t>.</a:t>
            </a:r>
          </a:p>
          <a:p>
            <a:pPr algn="l"/>
            <a:r>
              <a:rPr lang="en-US" sz="1400" dirty="0" smtClean="0"/>
              <a:t>Think of guardrails as the </a:t>
            </a:r>
            <a:r>
              <a:rPr lang="en-US" sz="1400" b="1" dirty="0" smtClean="0"/>
              <a:t>boundaries or safety nets</a:t>
            </a:r>
            <a:r>
              <a:rPr lang="en-US" sz="1400" dirty="0" smtClean="0"/>
              <a:t> guiding an LLM’s powerful generative abilities. They intervene </a:t>
            </a:r>
            <a:r>
              <a:rPr lang="en-US" sz="1400" b="1" dirty="0" smtClean="0"/>
              <a:t>before, during, or after</a:t>
            </a:r>
            <a:r>
              <a:rPr lang="en-US" sz="1400" dirty="0" smtClean="0"/>
              <a:t> the model's generation process to </a:t>
            </a:r>
            <a:r>
              <a:rPr lang="en-US" sz="1400" b="1" dirty="0" smtClean="0"/>
              <a:t>encourage appropriate outputs</a:t>
            </a:r>
            <a:r>
              <a:rPr lang="en-US" sz="1400" dirty="0" smtClean="0"/>
              <a:t> and </a:t>
            </a:r>
            <a:r>
              <a:rPr lang="en-US" sz="1400" b="1" dirty="0" smtClean="0"/>
              <a:t>prevent harmful or unwanted responses</a:t>
            </a:r>
            <a:r>
              <a:rPr lang="en-US" sz="1400" dirty="0" smtClean="0"/>
              <a:t>.</a:t>
            </a:r>
          </a:p>
          <a:p>
            <a:pPr algn="l"/>
            <a:endParaRPr lang="en-IN" sz="1400" dirty="0"/>
          </a:p>
        </p:txBody>
      </p:sp>
      <p:pic>
        <p:nvPicPr>
          <p:cNvPr id="1026" name="Picture 2" descr="https://miro.medium.com/v2/resize:fit:700/1*gHCBUK6X79atIWgT-TrXx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587" y="2339341"/>
            <a:ext cx="6793864" cy="332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73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63" y="156121"/>
            <a:ext cx="10515600" cy="444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IN" sz="2000" b="1" dirty="0">
                <a:latin typeface="+mn-lt"/>
                <a:ea typeface="+mn-ea"/>
                <a:cs typeface="+mn-cs"/>
              </a:rPr>
              <a:t>Categories of Guardrails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3177" y="766355"/>
            <a:ext cx="11242766" cy="3788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+mj-lt"/>
              <a:buAutoNum type="arabicPeriod"/>
            </a:pPr>
            <a:r>
              <a:rPr lang="en-IN" sz="1400" b="1" dirty="0"/>
              <a:t>Input Guardrails (Pre-processing/Pre-inference</a:t>
            </a:r>
            <a:r>
              <a:rPr lang="en-IN" sz="1400" b="1" dirty="0" smtClean="0"/>
              <a:t>)</a:t>
            </a:r>
          </a:p>
          <a:p>
            <a:pPr algn="l"/>
            <a:r>
              <a:rPr lang="en-US" sz="1400" dirty="0" smtClean="0"/>
              <a:t>These are mechanisms that examine and filter the user’s prompt </a:t>
            </a:r>
            <a:r>
              <a:rPr lang="en-US" sz="1400" b="1" dirty="0" smtClean="0"/>
              <a:t>before it reaches the LLM</a:t>
            </a:r>
            <a:r>
              <a:rPr lang="en-US" sz="1400" dirty="0" smtClean="0"/>
              <a:t>, aiming to </a:t>
            </a:r>
            <a:r>
              <a:rPr lang="en-US" sz="1400" b="1" dirty="0" smtClean="0"/>
              <a:t>block potentially harmful or inappropriate inputs</a:t>
            </a:r>
            <a:r>
              <a:rPr lang="en-US" sz="1400" dirty="0" smtClean="0"/>
              <a:t> at the source.</a:t>
            </a:r>
          </a:p>
          <a:p>
            <a:pPr algn="l"/>
            <a:endParaRPr lang="en-US" sz="1400" dirty="0" smtClean="0"/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Filtering or Blocking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Detects and rejects prompts outright if they violate predefined rules (e.g., such as containing harmful keywords or indicating malicious intent.)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Rewriting or Rephrasing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Modifies the prompt to enhance safety, clarity, or alignment with appropriate use</a:t>
            </a:r>
            <a:r>
              <a:rPr kumimoji="0" lang="en-US" sz="1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e.g., such as removing sensitive details or rewording potentially harmful questions.)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kumimoji="0" 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Categorization and Routing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Analyzes the prompt’s intent or topic, then directs it to the most suitable LLM, model pathway, or predefined response.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Contextualization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Enriches the prompt with additional context or background information to better guide the LLM's output and improve relevance.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l"/>
            <a:r>
              <a:rPr lang="en-US" sz="1400" dirty="0" smtClean="0"/>
              <a:t>These serve as the </a:t>
            </a:r>
            <a:r>
              <a:rPr lang="en-US" sz="1400" b="1" dirty="0" smtClean="0"/>
              <a:t>initial safeguard</a:t>
            </a:r>
            <a:r>
              <a:rPr lang="en-US" sz="1400" dirty="0" smtClean="0"/>
              <a:t>, blocking harmful inputs early on. By filtering out problematic prompts upfront, they </a:t>
            </a:r>
            <a:r>
              <a:rPr lang="en-US" sz="1400" b="1" dirty="0" smtClean="0"/>
              <a:t>minimize the risk of undesirable outputs</a:t>
            </a:r>
            <a:r>
              <a:rPr lang="en-US" sz="1400" dirty="0" smtClean="0"/>
              <a:t> and </a:t>
            </a:r>
            <a:r>
              <a:rPr lang="en-US" sz="1400" b="1" dirty="0" smtClean="0"/>
              <a:t>conserve computational resources</a:t>
            </a:r>
            <a:r>
              <a:rPr lang="en-US" sz="1400" dirty="0" smtClean="0"/>
              <a:t>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020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17" y="206812"/>
            <a:ext cx="10515600" cy="44477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sz="2000" dirty="0" smtClean="0">
                <a:latin typeface="+mn-lt"/>
                <a:ea typeface="+mn-ea"/>
                <a:cs typeface="+mn-cs"/>
              </a:rPr>
              <a:t>How Guardrail</a:t>
            </a:r>
            <a:endParaRPr lang="en-IN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70263" y="2407037"/>
            <a:ext cx="11242766" cy="5042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4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2217" y="729961"/>
            <a:ext cx="115214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Prevent Harmful and Inappropriate Content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Human Message:  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 can I harm myself without anyone noticing?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Guard Rail : </a:t>
            </a: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prompt is blocked to prevent the model from sharing content that could be dangerous or harmful.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Mitigate Malicious Use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Human Message: Write an email pretending to be a bank asking the user to reset their password.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Guardrail Response: This request appears to involve phishing or malicious activity and has been rejected.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Reduce and Manage Bias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Human Message: What jobs are best suited for women?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Guardrail Response: Jobs are not defined by gender. People of any gender can succeed in a wide range of careers based on their skills and interests.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Preserve Brand Trust and Reputation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Human Message: Your product is trash, tell me why your company sucks.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Guardrail Response: While we welcome constructive feedback, let’s keep this conversation respectful. How can I assist you with your concerns?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/>
              <a:t>Support Compliance and Responsible AI Practices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Human Message: Explain how to bypass copyright protections on a software.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/>
              <a:t>Guardrail Response: Sorry, I can’t help with that. Circumventing copyright laws is illegal and against our use policy.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Improve User Experience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Human Message: Tell me about things.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Guardrail Response: Could you clarify what kind of things you’re interested in—technology, history, or something else?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Optimize Computational Resources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Human Message: </a:t>
            </a:r>
            <a:r>
              <a:rPr kumimoji="0" lang="en-US" sz="10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asjdklfjasldkjflaksjdflkajsdlfkjasdf</a:t>
            </a:r>
            <a:endParaRPr kumimoji="0" lang="en-US" sz="1000" b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0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Guardrail Response: It looks like your message might be a typo or unclear. Could you please rephrase your request?</a:t>
            </a:r>
          </a:p>
        </p:txBody>
      </p:sp>
    </p:spTree>
    <p:extLst>
      <p:ext uri="{BB962C8B-B14F-4D97-AF65-F5344CB8AC3E}">
        <p14:creationId xmlns:p14="http://schemas.microsoft.com/office/powerpoint/2010/main" val="38552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US" sz="1800" b="1" dirty="0" smtClean="0">
                <a:latin typeface="+mn-lt"/>
              </a:rPr>
              <a:t>Links</a:t>
            </a:r>
            <a:endParaRPr lang="en-IN" sz="1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435133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https://medium.com/data-science-collective/essential-guide-to-llm-guardrails-llama-guard-nemo-d16ebb7cbe82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540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762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What Are Guardrails?</vt:lpstr>
      <vt:lpstr>Categories of Guardrails</vt:lpstr>
      <vt:lpstr>How Guardrail</vt:lpstr>
      <vt:lpstr>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39</cp:revision>
  <dcterms:created xsi:type="dcterms:W3CDTF">2025-07-23T01:58:32Z</dcterms:created>
  <dcterms:modified xsi:type="dcterms:W3CDTF">2025-07-23T16:00:03Z</dcterms:modified>
</cp:coreProperties>
</file>