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30275213" cy="42803763"/>
  <p:notesSz cx="6858000" cy="9144000"/>
  <p:defaultTextStyle>
    <a:defPPr>
      <a:defRPr lang="en-US"/>
    </a:defPPr>
    <a:lvl1pPr marL="0" algn="l" defTabSz="1966417" rtl="0" eaLnBrk="1" latinLnBrk="0" hangingPunct="1">
      <a:defRPr sz="3871" kern="1200">
        <a:solidFill>
          <a:schemeClr val="tx1"/>
        </a:solidFill>
        <a:latin typeface="+mn-lt"/>
        <a:ea typeface="+mn-ea"/>
        <a:cs typeface="+mn-cs"/>
      </a:defRPr>
    </a:lvl1pPr>
    <a:lvl2pPr marL="983209" algn="l" defTabSz="1966417" rtl="0" eaLnBrk="1" latinLnBrk="0" hangingPunct="1">
      <a:defRPr sz="3871" kern="1200">
        <a:solidFill>
          <a:schemeClr val="tx1"/>
        </a:solidFill>
        <a:latin typeface="+mn-lt"/>
        <a:ea typeface="+mn-ea"/>
        <a:cs typeface="+mn-cs"/>
      </a:defRPr>
    </a:lvl2pPr>
    <a:lvl3pPr marL="1966417" algn="l" defTabSz="1966417" rtl="0" eaLnBrk="1" latinLnBrk="0" hangingPunct="1">
      <a:defRPr sz="3871" kern="1200">
        <a:solidFill>
          <a:schemeClr val="tx1"/>
        </a:solidFill>
        <a:latin typeface="+mn-lt"/>
        <a:ea typeface="+mn-ea"/>
        <a:cs typeface="+mn-cs"/>
      </a:defRPr>
    </a:lvl3pPr>
    <a:lvl4pPr marL="2949626" algn="l" defTabSz="1966417" rtl="0" eaLnBrk="1" latinLnBrk="0" hangingPunct="1">
      <a:defRPr sz="3871" kern="1200">
        <a:solidFill>
          <a:schemeClr val="tx1"/>
        </a:solidFill>
        <a:latin typeface="+mn-lt"/>
        <a:ea typeface="+mn-ea"/>
        <a:cs typeface="+mn-cs"/>
      </a:defRPr>
    </a:lvl4pPr>
    <a:lvl5pPr marL="3932834" algn="l" defTabSz="1966417" rtl="0" eaLnBrk="1" latinLnBrk="0" hangingPunct="1">
      <a:defRPr sz="3871" kern="1200">
        <a:solidFill>
          <a:schemeClr val="tx1"/>
        </a:solidFill>
        <a:latin typeface="+mn-lt"/>
        <a:ea typeface="+mn-ea"/>
        <a:cs typeface="+mn-cs"/>
      </a:defRPr>
    </a:lvl5pPr>
    <a:lvl6pPr marL="4916043" algn="l" defTabSz="1966417" rtl="0" eaLnBrk="1" latinLnBrk="0" hangingPunct="1">
      <a:defRPr sz="3871" kern="1200">
        <a:solidFill>
          <a:schemeClr val="tx1"/>
        </a:solidFill>
        <a:latin typeface="+mn-lt"/>
        <a:ea typeface="+mn-ea"/>
        <a:cs typeface="+mn-cs"/>
      </a:defRPr>
    </a:lvl6pPr>
    <a:lvl7pPr marL="5899252" algn="l" defTabSz="1966417" rtl="0" eaLnBrk="1" latinLnBrk="0" hangingPunct="1">
      <a:defRPr sz="3871" kern="1200">
        <a:solidFill>
          <a:schemeClr val="tx1"/>
        </a:solidFill>
        <a:latin typeface="+mn-lt"/>
        <a:ea typeface="+mn-ea"/>
        <a:cs typeface="+mn-cs"/>
      </a:defRPr>
    </a:lvl7pPr>
    <a:lvl8pPr marL="6882460" algn="l" defTabSz="1966417" rtl="0" eaLnBrk="1" latinLnBrk="0" hangingPunct="1">
      <a:defRPr sz="3871" kern="1200">
        <a:solidFill>
          <a:schemeClr val="tx1"/>
        </a:solidFill>
        <a:latin typeface="+mn-lt"/>
        <a:ea typeface="+mn-ea"/>
        <a:cs typeface="+mn-cs"/>
      </a:defRPr>
    </a:lvl8pPr>
    <a:lvl9pPr marL="7865669" algn="l" defTabSz="1966417" rtl="0" eaLnBrk="1" latinLnBrk="0" hangingPunct="1">
      <a:defRPr sz="3871"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799" autoAdjust="0"/>
    <p:restoredTop sz="96192" autoAdjust="0"/>
  </p:normalViewPr>
  <p:slideViewPr>
    <p:cSldViewPr snapToGrid="0">
      <p:cViewPr>
        <p:scale>
          <a:sx n="100" d="100"/>
          <a:sy n="100" d="100"/>
        </p:scale>
        <p:origin x="-10229" y="-90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pt-PT" smtClean="0"/>
              <a:t>Clique para editar o estilo</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pt-PT" smtClean="0"/>
              <a:t>Faça clique para editar o estilo</a:t>
            </a:r>
            <a:endParaRPr lang="en-US" dirty="0"/>
          </a:p>
        </p:txBody>
      </p:sp>
      <p:sp>
        <p:nvSpPr>
          <p:cNvPr id="4" name="Date Placeholder 3"/>
          <p:cNvSpPr>
            <a:spLocks noGrp="1"/>
          </p:cNvSpPr>
          <p:nvPr>
            <p:ph type="dt" sz="half" idx="10"/>
          </p:nvPr>
        </p:nvSpPr>
        <p:spPr/>
        <p:txBody>
          <a:bodyPr/>
          <a:lstStyle/>
          <a:p>
            <a:fld id="{9F265CFC-9281-4DB4-8E57-142CC6FCBAF8}" type="datetimeFigureOut">
              <a:rPr lang="en-GB" smtClean="0"/>
              <a:t>24/03/2018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10159A-18A0-4417-B678-563AA42C9F5D}" type="slidenum">
              <a:rPr lang="en-GB" smtClean="0"/>
              <a:t>‹nº›</a:t>
            </a:fld>
            <a:endParaRPr lang="en-GB"/>
          </a:p>
        </p:txBody>
      </p:sp>
    </p:spTree>
    <p:extLst>
      <p:ext uri="{BB962C8B-B14F-4D97-AF65-F5344CB8AC3E}">
        <p14:creationId xmlns:p14="http://schemas.microsoft.com/office/powerpoint/2010/main" val="2775808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9F265CFC-9281-4DB4-8E57-142CC6FCBAF8}" type="datetimeFigureOut">
              <a:rPr lang="en-GB" smtClean="0"/>
              <a:t>24/03/2018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10159A-18A0-4417-B678-563AA42C9F5D}" type="slidenum">
              <a:rPr lang="en-GB" smtClean="0"/>
              <a:t>‹nº›</a:t>
            </a:fld>
            <a:endParaRPr lang="en-GB"/>
          </a:p>
        </p:txBody>
      </p:sp>
    </p:spTree>
    <p:extLst>
      <p:ext uri="{BB962C8B-B14F-4D97-AF65-F5344CB8AC3E}">
        <p14:creationId xmlns:p14="http://schemas.microsoft.com/office/powerpoint/2010/main" val="1165339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9F265CFC-9281-4DB4-8E57-142CC6FCBAF8}" type="datetimeFigureOut">
              <a:rPr lang="en-GB" smtClean="0"/>
              <a:t>24/03/2018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10159A-18A0-4417-B678-563AA42C9F5D}" type="slidenum">
              <a:rPr lang="en-GB" smtClean="0"/>
              <a:t>‹nº›</a:t>
            </a:fld>
            <a:endParaRPr lang="en-GB"/>
          </a:p>
        </p:txBody>
      </p:sp>
    </p:spTree>
    <p:extLst>
      <p:ext uri="{BB962C8B-B14F-4D97-AF65-F5344CB8AC3E}">
        <p14:creationId xmlns:p14="http://schemas.microsoft.com/office/powerpoint/2010/main" val="74467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9F265CFC-9281-4DB4-8E57-142CC6FCBAF8}" type="datetimeFigureOut">
              <a:rPr lang="en-GB" smtClean="0"/>
              <a:t>24/03/2018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10159A-18A0-4417-B678-563AA42C9F5D}" type="slidenum">
              <a:rPr lang="en-GB" smtClean="0"/>
              <a:t>‹nº›</a:t>
            </a:fld>
            <a:endParaRPr lang="en-GB"/>
          </a:p>
        </p:txBody>
      </p:sp>
    </p:spTree>
    <p:extLst>
      <p:ext uri="{BB962C8B-B14F-4D97-AF65-F5344CB8AC3E}">
        <p14:creationId xmlns:p14="http://schemas.microsoft.com/office/powerpoint/2010/main" val="1442253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pt-PT" smtClean="0"/>
              <a:t>Clique para editar o estilo</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9F265CFC-9281-4DB4-8E57-142CC6FCBAF8}" type="datetimeFigureOut">
              <a:rPr lang="en-GB" smtClean="0"/>
              <a:t>24/03/2018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10159A-18A0-4417-B678-563AA42C9F5D}" type="slidenum">
              <a:rPr lang="en-GB" smtClean="0"/>
              <a:t>‹nº›</a:t>
            </a:fld>
            <a:endParaRPr lang="en-GB"/>
          </a:p>
        </p:txBody>
      </p:sp>
    </p:spTree>
    <p:extLst>
      <p:ext uri="{BB962C8B-B14F-4D97-AF65-F5344CB8AC3E}">
        <p14:creationId xmlns:p14="http://schemas.microsoft.com/office/powerpoint/2010/main" val="133280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9F265CFC-9281-4DB4-8E57-142CC6FCBAF8}" type="datetimeFigureOut">
              <a:rPr lang="en-GB" smtClean="0"/>
              <a:t>24/03/2018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10159A-18A0-4417-B678-563AA42C9F5D}" type="slidenum">
              <a:rPr lang="en-GB" smtClean="0"/>
              <a:t>‹nº›</a:t>
            </a:fld>
            <a:endParaRPr lang="en-GB"/>
          </a:p>
        </p:txBody>
      </p:sp>
    </p:spTree>
    <p:extLst>
      <p:ext uri="{BB962C8B-B14F-4D97-AF65-F5344CB8AC3E}">
        <p14:creationId xmlns:p14="http://schemas.microsoft.com/office/powerpoint/2010/main" val="1291537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pt-PT" smtClean="0"/>
              <a:t>Clique para editar o estilo</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pt-PT" smtClean="0"/>
              <a:t>Clique para editar os estilos</a:t>
            </a:r>
          </a:p>
        </p:txBody>
      </p:sp>
      <p:sp>
        <p:nvSpPr>
          <p:cNvPr id="4" name="Content Placeholder 3"/>
          <p:cNvSpPr>
            <a:spLocks noGrp="1"/>
          </p:cNvSpPr>
          <p:nvPr>
            <p:ph sz="half" idx="2"/>
          </p:nvPr>
        </p:nvSpPr>
        <p:spPr>
          <a:xfrm>
            <a:off x="2085368" y="15635264"/>
            <a:ext cx="12807832" cy="22997117"/>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pt-PT" smtClean="0"/>
              <a:t>Clique para editar os estilos</a:t>
            </a:r>
          </a:p>
        </p:txBody>
      </p:sp>
      <p:sp>
        <p:nvSpPr>
          <p:cNvPr id="6" name="Content Placeholder 5"/>
          <p:cNvSpPr>
            <a:spLocks noGrp="1"/>
          </p:cNvSpPr>
          <p:nvPr>
            <p:ph sz="quarter" idx="4"/>
          </p:nvPr>
        </p:nvSpPr>
        <p:spPr>
          <a:xfrm>
            <a:off x="15326828" y="15635264"/>
            <a:ext cx="12870909" cy="22997117"/>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9F265CFC-9281-4DB4-8E57-142CC6FCBAF8}" type="datetimeFigureOut">
              <a:rPr lang="en-GB" smtClean="0"/>
              <a:t>24/03/2018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10159A-18A0-4417-B678-563AA42C9F5D}" type="slidenum">
              <a:rPr lang="en-GB" smtClean="0"/>
              <a:t>‹nº›</a:t>
            </a:fld>
            <a:endParaRPr lang="en-GB"/>
          </a:p>
        </p:txBody>
      </p:sp>
    </p:spTree>
    <p:extLst>
      <p:ext uri="{BB962C8B-B14F-4D97-AF65-F5344CB8AC3E}">
        <p14:creationId xmlns:p14="http://schemas.microsoft.com/office/powerpoint/2010/main" val="1688130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9F265CFC-9281-4DB4-8E57-142CC6FCBAF8}" type="datetimeFigureOut">
              <a:rPr lang="en-GB" smtClean="0"/>
              <a:t>24/03/2018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10159A-18A0-4417-B678-563AA42C9F5D}" type="slidenum">
              <a:rPr lang="en-GB" smtClean="0"/>
              <a:t>‹nº›</a:t>
            </a:fld>
            <a:endParaRPr lang="en-GB"/>
          </a:p>
        </p:txBody>
      </p:sp>
    </p:spTree>
    <p:extLst>
      <p:ext uri="{BB962C8B-B14F-4D97-AF65-F5344CB8AC3E}">
        <p14:creationId xmlns:p14="http://schemas.microsoft.com/office/powerpoint/2010/main" val="386690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65CFC-9281-4DB4-8E57-142CC6FCBAF8}" type="datetimeFigureOut">
              <a:rPr lang="en-GB" smtClean="0"/>
              <a:t>24/03/2018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E10159A-18A0-4417-B678-563AA42C9F5D}" type="slidenum">
              <a:rPr lang="en-GB" smtClean="0"/>
              <a:t>‹nº›</a:t>
            </a:fld>
            <a:endParaRPr lang="en-GB"/>
          </a:p>
        </p:txBody>
      </p:sp>
    </p:spTree>
    <p:extLst>
      <p:ext uri="{BB962C8B-B14F-4D97-AF65-F5344CB8AC3E}">
        <p14:creationId xmlns:p14="http://schemas.microsoft.com/office/powerpoint/2010/main" val="2693662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pt-PT" smtClean="0"/>
              <a:t>Clique para editar o estilo</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pt-PT" smtClean="0"/>
              <a:t>Clique para editar os estilos</a:t>
            </a:r>
          </a:p>
        </p:txBody>
      </p:sp>
      <p:sp>
        <p:nvSpPr>
          <p:cNvPr id="5" name="Date Placeholder 4"/>
          <p:cNvSpPr>
            <a:spLocks noGrp="1"/>
          </p:cNvSpPr>
          <p:nvPr>
            <p:ph type="dt" sz="half" idx="10"/>
          </p:nvPr>
        </p:nvSpPr>
        <p:spPr/>
        <p:txBody>
          <a:bodyPr/>
          <a:lstStyle/>
          <a:p>
            <a:fld id="{9F265CFC-9281-4DB4-8E57-142CC6FCBAF8}" type="datetimeFigureOut">
              <a:rPr lang="en-GB" smtClean="0"/>
              <a:t>24/03/2018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10159A-18A0-4417-B678-563AA42C9F5D}" type="slidenum">
              <a:rPr lang="en-GB" smtClean="0"/>
              <a:t>‹nº›</a:t>
            </a:fld>
            <a:endParaRPr lang="en-GB"/>
          </a:p>
        </p:txBody>
      </p:sp>
    </p:spTree>
    <p:extLst>
      <p:ext uri="{BB962C8B-B14F-4D97-AF65-F5344CB8AC3E}">
        <p14:creationId xmlns:p14="http://schemas.microsoft.com/office/powerpoint/2010/main" val="161723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pt-PT" smtClean="0"/>
              <a:t>Clique para editar os estilos</a:t>
            </a:r>
          </a:p>
        </p:txBody>
      </p:sp>
      <p:sp>
        <p:nvSpPr>
          <p:cNvPr id="5" name="Date Placeholder 4"/>
          <p:cNvSpPr>
            <a:spLocks noGrp="1"/>
          </p:cNvSpPr>
          <p:nvPr>
            <p:ph type="dt" sz="half" idx="10"/>
          </p:nvPr>
        </p:nvSpPr>
        <p:spPr/>
        <p:txBody>
          <a:bodyPr/>
          <a:lstStyle/>
          <a:p>
            <a:fld id="{9F265CFC-9281-4DB4-8E57-142CC6FCBAF8}" type="datetimeFigureOut">
              <a:rPr lang="en-GB" smtClean="0"/>
              <a:t>24/03/2018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10159A-18A0-4417-B678-563AA42C9F5D}" type="slidenum">
              <a:rPr lang="en-GB" smtClean="0"/>
              <a:t>‹nº›</a:t>
            </a:fld>
            <a:endParaRPr lang="en-GB"/>
          </a:p>
        </p:txBody>
      </p:sp>
    </p:spTree>
    <p:extLst>
      <p:ext uri="{BB962C8B-B14F-4D97-AF65-F5344CB8AC3E}">
        <p14:creationId xmlns:p14="http://schemas.microsoft.com/office/powerpoint/2010/main" val="173855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pt-PT" smtClean="0"/>
              <a:t>Clique para editar o estilo</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9F265CFC-9281-4DB4-8E57-142CC6FCBAF8}" type="datetimeFigureOut">
              <a:rPr lang="en-GB" smtClean="0"/>
              <a:t>24/03/2018</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AE10159A-18A0-4417-B678-563AA42C9F5D}" type="slidenum">
              <a:rPr lang="en-GB" smtClean="0"/>
              <a:t>‹nº›</a:t>
            </a:fld>
            <a:endParaRPr lang="en-GB"/>
          </a:p>
        </p:txBody>
      </p:sp>
    </p:spTree>
    <p:extLst>
      <p:ext uri="{BB962C8B-B14F-4D97-AF65-F5344CB8AC3E}">
        <p14:creationId xmlns:p14="http://schemas.microsoft.com/office/powerpoint/2010/main" val="7397329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72936" y="0"/>
            <a:ext cx="29602278" cy="2800767"/>
          </a:xfrm>
          <a:prstGeom prst="rect">
            <a:avLst/>
          </a:prstGeom>
        </p:spPr>
        <p:txBody>
          <a:bodyPr wrap="square">
            <a:spAutoFit/>
          </a:bodyPr>
          <a:lstStyle/>
          <a:p>
            <a:r>
              <a:rPr lang="en-GB" sz="8800" dirty="0">
                <a:solidFill>
                  <a:srgbClr val="000000"/>
                </a:solidFill>
                <a:latin typeface="Times New Roman" panose="02020603050405020304" pitchFamily="18" charset="0"/>
              </a:rPr>
              <a:t>“Dynamics of </a:t>
            </a:r>
            <a:r>
              <a:rPr lang="en-GB" sz="8800" dirty="0" err="1">
                <a:solidFill>
                  <a:srgbClr val="000000"/>
                </a:solidFill>
                <a:latin typeface="Times New Roman" panose="02020603050405020304" pitchFamily="18" charset="0"/>
              </a:rPr>
              <a:t>proteobacterial</a:t>
            </a:r>
            <a:r>
              <a:rPr lang="en-GB" sz="8800" dirty="0">
                <a:solidFill>
                  <a:srgbClr val="000000"/>
                </a:solidFill>
                <a:latin typeface="Times New Roman" panose="02020603050405020304" pitchFamily="18" charset="0"/>
              </a:rPr>
              <a:t> and recently-discovered taxa in the biogeochemistry of the South Wales coalfield”</a:t>
            </a:r>
            <a:endParaRPr lang="en-GB" sz="8800" dirty="0"/>
          </a:p>
        </p:txBody>
      </p:sp>
      <p:sp>
        <p:nvSpPr>
          <p:cNvPr id="4" name="Retângulo 3"/>
          <p:cNvSpPr/>
          <p:nvPr/>
        </p:nvSpPr>
        <p:spPr>
          <a:xfrm>
            <a:off x="0" y="3505201"/>
            <a:ext cx="30275214" cy="32593538"/>
          </a:xfrm>
          <a:prstGeom prst="rect">
            <a:avLst/>
          </a:prstGeom>
        </p:spPr>
        <p:txBody>
          <a:bodyPr wrap="square">
            <a:spAutoFit/>
          </a:bodyPr>
          <a:lstStyle/>
          <a:p>
            <a:r>
              <a:rPr lang="en-GB" sz="6600" dirty="0" err="1">
                <a:solidFill>
                  <a:srgbClr val="000000"/>
                </a:solidFill>
                <a:latin typeface="Times New Roman" panose="02020603050405020304" pitchFamily="18" charset="0"/>
              </a:rPr>
              <a:t>Soares</a:t>
            </a:r>
            <a:r>
              <a:rPr lang="en-GB" sz="6600" dirty="0">
                <a:solidFill>
                  <a:srgbClr val="000000"/>
                </a:solidFill>
                <a:latin typeface="Times New Roman" panose="02020603050405020304" pitchFamily="18" charset="0"/>
              </a:rPr>
              <a:t>, A.1,2,3, </a:t>
            </a:r>
            <a:r>
              <a:rPr lang="en-GB" sz="6600" dirty="0" err="1">
                <a:solidFill>
                  <a:srgbClr val="000000"/>
                </a:solidFill>
                <a:latin typeface="Times New Roman" panose="02020603050405020304" pitchFamily="18" charset="0"/>
              </a:rPr>
              <a:t>Rassner</a:t>
            </a:r>
            <a:r>
              <a:rPr lang="en-GB" sz="6600" dirty="0">
                <a:solidFill>
                  <a:srgbClr val="000000"/>
                </a:solidFill>
                <a:latin typeface="Times New Roman" panose="02020603050405020304" pitchFamily="18" charset="0"/>
              </a:rPr>
              <a:t>, S.1,3, Edwards, A.2,3, Farr, G.4, Mitchell, A.1</a:t>
            </a:r>
          </a:p>
          <a:p>
            <a:r>
              <a:rPr lang="en-GB" sz="6600" dirty="0">
                <a:solidFill>
                  <a:srgbClr val="000000"/>
                </a:solidFill>
                <a:latin typeface="Times New Roman" panose="02020603050405020304" pitchFamily="18" charset="0"/>
              </a:rPr>
              <a:t>1 – Department of Geography and Earth Sciences (DGES), Aberystwyth University</a:t>
            </a:r>
          </a:p>
          <a:p>
            <a:r>
              <a:rPr lang="en-GB" sz="6600" dirty="0">
                <a:solidFill>
                  <a:srgbClr val="000000"/>
                </a:solidFill>
                <a:latin typeface="Times New Roman" panose="02020603050405020304" pitchFamily="18" charset="0"/>
              </a:rPr>
              <a:t>2 – Institute of Biological, Environmental &amp; Rural Sciences (IBERS), Aberystwyth University</a:t>
            </a:r>
          </a:p>
          <a:p>
            <a:r>
              <a:rPr lang="en-GB" sz="6600" dirty="0">
                <a:solidFill>
                  <a:srgbClr val="000000"/>
                </a:solidFill>
                <a:latin typeface="Times New Roman" panose="02020603050405020304" pitchFamily="18" charset="0"/>
              </a:rPr>
              <a:t>3 – Interdisciplinary Centre for Environmental Microbiology (ICEM), Aberystwyth University</a:t>
            </a:r>
          </a:p>
          <a:p>
            <a:r>
              <a:rPr lang="en-GB" sz="6600" dirty="0">
                <a:solidFill>
                  <a:srgbClr val="000000"/>
                </a:solidFill>
                <a:latin typeface="Times New Roman" panose="02020603050405020304" pitchFamily="18" charset="0"/>
              </a:rPr>
              <a:t>4 – British Geological Survey (BGS), Cardiff</a:t>
            </a:r>
          </a:p>
          <a:p>
            <a:endParaRPr lang="en-GB" sz="6600" dirty="0">
              <a:solidFill>
                <a:srgbClr val="000000"/>
              </a:solidFill>
              <a:latin typeface="Times New Roman" panose="02020603050405020304" pitchFamily="18" charset="0"/>
            </a:endParaRPr>
          </a:p>
          <a:p>
            <a:r>
              <a:rPr lang="en-GB" sz="6600" dirty="0">
                <a:solidFill>
                  <a:srgbClr val="000000"/>
                </a:solidFill>
                <a:latin typeface="Times New Roman" panose="02020603050405020304" pitchFamily="18" charset="0"/>
              </a:rPr>
              <a:t>The South Wales coalfield is now a mostly inactive mining region spanning 2200km2 and makes up a large-scale complex hydrogeological network reaching depths of -60m to -1800m from east to west. Characteristically iron-rich, pH neutral groundwater outflows feed the hydrographical basin at rates up to 3000L/s, varying in temperature and geochemistry. Being the largest coalfield in the UK, it’s been shown to be able to hold 150Mt of carbon dioxide.</a:t>
            </a:r>
          </a:p>
          <a:p>
            <a:r>
              <a:rPr lang="en-GB" sz="6600" dirty="0">
                <a:solidFill>
                  <a:srgbClr val="000000"/>
                </a:solidFill>
                <a:latin typeface="Times New Roman" panose="02020603050405020304" pitchFamily="18" charset="0"/>
              </a:rPr>
              <a:t>In this study, triplicate samples of 1L of groundwater were collected across 13 sites in the South Wales coalfield in April, August and December 2016, filtered and had DNA extracted. The v3v4 region of the 16S </a:t>
            </a:r>
            <a:r>
              <a:rPr lang="en-GB" sz="6600" dirty="0" err="1">
                <a:solidFill>
                  <a:srgbClr val="000000"/>
                </a:solidFill>
                <a:latin typeface="Times New Roman" panose="02020603050405020304" pitchFamily="18" charset="0"/>
              </a:rPr>
              <a:t>rRNA</a:t>
            </a:r>
            <a:r>
              <a:rPr lang="en-GB" sz="6600" dirty="0">
                <a:solidFill>
                  <a:srgbClr val="000000"/>
                </a:solidFill>
                <a:latin typeface="Times New Roman" panose="02020603050405020304" pitchFamily="18" charset="0"/>
              </a:rPr>
              <a:t> gene was then amplified and sequenced using Illumina </a:t>
            </a:r>
            <a:r>
              <a:rPr lang="en-GB" sz="6600" dirty="0" err="1">
                <a:solidFill>
                  <a:srgbClr val="000000"/>
                </a:solidFill>
                <a:latin typeface="Times New Roman" panose="02020603050405020304" pitchFamily="18" charset="0"/>
              </a:rPr>
              <a:t>MiSeq</a:t>
            </a:r>
            <a:r>
              <a:rPr lang="en-GB" sz="6600" dirty="0">
                <a:solidFill>
                  <a:srgbClr val="000000"/>
                </a:solidFill>
                <a:latin typeface="Times New Roman" panose="02020603050405020304" pitchFamily="18" charset="0"/>
              </a:rPr>
              <a:t> next-generation technology. 70,937 sequence variants (SV’s) corresponding to 9,656,492 reads (68.3% of trimmed, </a:t>
            </a:r>
            <a:r>
              <a:rPr lang="en-GB" sz="6600" dirty="0" err="1">
                <a:solidFill>
                  <a:srgbClr val="000000"/>
                </a:solidFill>
                <a:latin typeface="Times New Roman" panose="02020603050405020304" pitchFamily="18" charset="0"/>
              </a:rPr>
              <a:t>demultiplexed</a:t>
            </a:r>
            <a:r>
              <a:rPr lang="en-GB" sz="6600" dirty="0">
                <a:solidFill>
                  <a:srgbClr val="000000"/>
                </a:solidFill>
                <a:latin typeface="Times New Roman" panose="02020603050405020304" pitchFamily="18" charset="0"/>
              </a:rPr>
              <a:t> reads) were found following DADA2 processing.</a:t>
            </a:r>
          </a:p>
          <a:p>
            <a:r>
              <a:rPr lang="en-GB" sz="6600" dirty="0">
                <a:solidFill>
                  <a:srgbClr val="000000"/>
                </a:solidFill>
                <a:latin typeface="Times New Roman" panose="02020603050405020304" pitchFamily="18" charset="0"/>
              </a:rPr>
              <a:t>While </a:t>
            </a:r>
            <a:r>
              <a:rPr lang="en-GB" sz="6600" dirty="0" err="1">
                <a:solidFill>
                  <a:srgbClr val="000000"/>
                </a:solidFill>
                <a:latin typeface="Times New Roman" panose="02020603050405020304" pitchFamily="18" charset="0"/>
              </a:rPr>
              <a:t>Proteobacteria</a:t>
            </a:r>
            <a:r>
              <a:rPr lang="en-GB" sz="6600" dirty="0">
                <a:solidFill>
                  <a:srgbClr val="000000"/>
                </a:solidFill>
                <a:latin typeface="Times New Roman" panose="02020603050405020304" pitchFamily="18" charset="0"/>
              </a:rPr>
              <a:t> were found to generally dominate all sites, recently-discovered phyla </a:t>
            </a:r>
            <a:r>
              <a:rPr lang="en-GB" sz="6600" dirty="0" err="1">
                <a:solidFill>
                  <a:srgbClr val="000000"/>
                </a:solidFill>
                <a:latin typeface="Times New Roman" panose="02020603050405020304" pitchFamily="18" charset="0"/>
              </a:rPr>
              <a:t>Parcubacteria</a:t>
            </a:r>
            <a:r>
              <a:rPr lang="en-GB" sz="6600" dirty="0">
                <a:solidFill>
                  <a:srgbClr val="000000"/>
                </a:solidFill>
                <a:latin typeface="Times New Roman" panose="02020603050405020304" pitchFamily="18" charset="0"/>
              </a:rPr>
              <a:t>, </a:t>
            </a:r>
            <a:r>
              <a:rPr lang="en-GB" sz="6600" dirty="0" err="1">
                <a:solidFill>
                  <a:srgbClr val="000000"/>
                </a:solidFill>
                <a:latin typeface="Times New Roman" panose="02020603050405020304" pitchFamily="18" charset="0"/>
              </a:rPr>
              <a:t>Omnitrophica</a:t>
            </a:r>
            <a:r>
              <a:rPr lang="en-GB" sz="6600" dirty="0">
                <a:solidFill>
                  <a:srgbClr val="000000"/>
                </a:solidFill>
                <a:latin typeface="Times New Roman" panose="02020603050405020304" pitchFamily="18" charset="0"/>
              </a:rPr>
              <a:t> and </a:t>
            </a:r>
            <a:r>
              <a:rPr lang="en-GB" sz="6600" dirty="0" err="1">
                <a:solidFill>
                  <a:srgbClr val="000000"/>
                </a:solidFill>
                <a:latin typeface="Times New Roman" panose="02020603050405020304" pitchFamily="18" charset="0"/>
              </a:rPr>
              <a:t>Woesearchaeota</a:t>
            </a:r>
            <a:r>
              <a:rPr lang="en-GB" sz="6600" dirty="0">
                <a:solidFill>
                  <a:srgbClr val="000000"/>
                </a:solidFill>
                <a:latin typeface="Times New Roman" panose="02020603050405020304" pitchFamily="18" charset="0"/>
              </a:rPr>
              <a:t> followed in abundance. Different β- and ε-</a:t>
            </a:r>
            <a:r>
              <a:rPr lang="en-GB" sz="6600" dirty="0" err="1">
                <a:solidFill>
                  <a:srgbClr val="000000"/>
                </a:solidFill>
                <a:latin typeface="Times New Roman" panose="02020603050405020304" pitchFamily="18" charset="0"/>
              </a:rPr>
              <a:t>proteobacterial</a:t>
            </a:r>
            <a:r>
              <a:rPr lang="en-GB" sz="6600" dirty="0">
                <a:solidFill>
                  <a:srgbClr val="000000"/>
                </a:solidFill>
                <a:latin typeface="Times New Roman" panose="02020603050405020304" pitchFamily="18" charset="0"/>
              </a:rPr>
              <a:t> taxa defined most of the iron- and </a:t>
            </a:r>
            <a:r>
              <a:rPr lang="en-GB" sz="6600" dirty="0" err="1">
                <a:solidFill>
                  <a:srgbClr val="000000"/>
                </a:solidFill>
                <a:latin typeface="Times New Roman" panose="02020603050405020304" pitchFamily="18" charset="0"/>
              </a:rPr>
              <a:t>sulfur</a:t>
            </a:r>
            <a:r>
              <a:rPr lang="en-GB" sz="6600" dirty="0">
                <a:solidFill>
                  <a:srgbClr val="000000"/>
                </a:solidFill>
                <a:latin typeface="Times New Roman" panose="02020603050405020304" pitchFamily="18" charset="0"/>
              </a:rPr>
              <a:t>-rich community profiles, respectively. Genera </a:t>
            </a:r>
            <a:r>
              <a:rPr lang="en-GB" sz="6600" dirty="0" err="1">
                <a:solidFill>
                  <a:srgbClr val="000000"/>
                </a:solidFill>
                <a:latin typeface="Times New Roman" panose="02020603050405020304" pitchFamily="18" charset="0"/>
              </a:rPr>
              <a:t>Sideroxydans</a:t>
            </a:r>
            <a:r>
              <a:rPr lang="en-GB" sz="6600" dirty="0">
                <a:solidFill>
                  <a:srgbClr val="000000"/>
                </a:solidFill>
                <a:latin typeface="Times New Roman" panose="02020603050405020304" pitchFamily="18" charset="0"/>
              </a:rPr>
              <a:t> and </a:t>
            </a:r>
            <a:r>
              <a:rPr lang="en-GB" sz="6600" dirty="0" err="1">
                <a:solidFill>
                  <a:srgbClr val="000000"/>
                </a:solidFill>
                <a:latin typeface="Times New Roman" panose="02020603050405020304" pitchFamily="18" charset="0"/>
              </a:rPr>
              <a:t>Gallionella</a:t>
            </a:r>
            <a:r>
              <a:rPr lang="en-GB" sz="6600" dirty="0">
                <a:solidFill>
                  <a:srgbClr val="000000"/>
                </a:solidFill>
                <a:latin typeface="Times New Roman" panose="02020603050405020304" pitchFamily="18" charset="0"/>
              </a:rPr>
              <a:t> (β-</a:t>
            </a:r>
            <a:r>
              <a:rPr lang="en-GB" sz="6600" dirty="0" err="1">
                <a:solidFill>
                  <a:srgbClr val="000000"/>
                </a:solidFill>
                <a:latin typeface="Times New Roman" panose="02020603050405020304" pitchFamily="18" charset="0"/>
              </a:rPr>
              <a:t>Proteobacteria</a:t>
            </a:r>
            <a:r>
              <a:rPr lang="en-GB" sz="6600" dirty="0">
                <a:solidFill>
                  <a:srgbClr val="000000"/>
                </a:solidFill>
                <a:latin typeface="Times New Roman" panose="02020603050405020304" pitchFamily="18" charset="0"/>
              </a:rPr>
              <a:t>, </a:t>
            </a:r>
            <a:r>
              <a:rPr lang="en-GB" sz="6600" dirty="0" err="1">
                <a:solidFill>
                  <a:srgbClr val="000000"/>
                </a:solidFill>
                <a:latin typeface="Times New Roman" panose="02020603050405020304" pitchFamily="18" charset="0"/>
              </a:rPr>
              <a:t>Nitrosomonadales</a:t>
            </a:r>
            <a:r>
              <a:rPr lang="en-GB" sz="6600" dirty="0">
                <a:solidFill>
                  <a:srgbClr val="000000"/>
                </a:solidFill>
                <a:latin typeface="Times New Roman" panose="02020603050405020304" pitchFamily="18" charset="0"/>
              </a:rPr>
              <a:t>, </a:t>
            </a:r>
            <a:r>
              <a:rPr lang="en-GB" sz="6600" dirty="0" err="1">
                <a:solidFill>
                  <a:srgbClr val="000000"/>
                </a:solidFill>
                <a:latin typeface="Times New Roman" panose="02020603050405020304" pitchFamily="18" charset="0"/>
              </a:rPr>
              <a:t>Gallionellaceae</a:t>
            </a:r>
            <a:r>
              <a:rPr lang="en-GB" sz="6600" dirty="0">
                <a:solidFill>
                  <a:srgbClr val="000000"/>
                </a:solidFill>
                <a:latin typeface="Times New Roman" panose="02020603050405020304" pitchFamily="18" charset="0"/>
              </a:rPr>
              <a:t>) co-dominated iron-rich sites albeit both being known as aerobic iron-reducing taxa. In </a:t>
            </a:r>
            <a:r>
              <a:rPr lang="en-GB" sz="6600" dirty="0" err="1">
                <a:solidFill>
                  <a:srgbClr val="000000"/>
                </a:solidFill>
                <a:latin typeface="Times New Roman" panose="02020603050405020304" pitchFamily="18" charset="0"/>
              </a:rPr>
              <a:t>sulfur</a:t>
            </a:r>
            <a:r>
              <a:rPr lang="en-GB" sz="6600" dirty="0">
                <a:solidFill>
                  <a:srgbClr val="000000"/>
                </a:solidFill>
                <a:latin typeface="Times New Roman" panose="02020603050405020304" pitchFamily="18" charset="0"/>
              </a:rPr>
              <a:t>-rich sites however, family </a:t>
            </a:r>
            <a:r>
              <a:rPr lang="en-GB" sz="6600" dirty="0" err="1">
                <a:solidFill>
                  <a:srgbClr val="000000"/>
                </a:solidFill>
                <a:latin typeface="Times New Roman" panose="02020603050405020304" pitchFamily="18" charset="0"/>
              </a:rPr>
              <a:t>Helicobacteraceae</a:t>
            </a:r>
            <a:r>
              <a:rPr lang="en-GB" sz="6600" dirty="0">
                <a:solidFill>
                  <a:srgbClr val="000000"/>
                </a:solidFill>
                <a:latin typeface="Times New Roman" panose="02020603050405020304" pitchFamily="18" charset="0"/>
              </a:rPr>
              <a:t> composed the vast majority of the community profiles.</a:t>
            </a:r>
          </a:p>
          <a:p>
            <a:r>
              <a:rPr lang="en-GB" sz="6600" dirty="0">
                <a:solidFill>
                  <a:srgbClr val="000000"/>
                </a:solidFill>
                <a:latin typeface="Times New Roman" panose="02020603050405020304" pitchFamily="18" charset="0"/>
              </a:rPr>
              <a:t>In-depth understanding of biogeochemical cycling in the South Wales coalfield relies on defining the temporal and geographical functional dynamics of planktonic microbial communities inhabiting its groundwater. The metabolic response of native microbial communities may significantly impact the success of future long-term carbon dioxide </a:t>
            </a:r>
            <a:r>
              <a:rPr lang="en-GB" sz="6600" dirty="0" err="1">
                <a:solidFill>
                  <a:srgbClr val="000000"/>
                </a:solidFill>
                <a:latin typeface="Times New Roman" panose="02020603050405020304" pitchFamily="18" charset="0"/>
              </a:rPr>
              <a:t>geosequestration</a:t>
            </a:r>
            <a:r>
              <a:rPr lang="en-GB" sz="6600" dirty="0">
                <a:solidFill>
                  <a:srgbClr val="000000"/>
                </a:solidFill>
                <a:latin typeface="Times New Roman" panose="02020603050405020304" pitchFamily="18" charset="0"/>
              </a:rPr>
              <a:t> experiments in this region.</a:t>
            </a:r>
          </a:p>
        </p:txBody>
      </p:sp>
    </p:spTree>
    <p:extLst>
      <p:ext uri="{BB962C8B-B14F-4D97-AF65-F5344CB8AC3E}">
        <p14:creationId xmlns:p14="http://schemas.microsoft.com/office/powerpoint/2010/main" val="240961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p:cNvSpPr/>
          <p:nvPr/>
        </p:nvSpPr>
        <p:spPr>
          <a:xfrm>
            <a:off x="5044037" y="366712"/>
            <a:ext cx="20187138" cy="2554545"/>
          </a:xfrm>
          <a:prstGeom prst="rect">
            <a:avLst/>
          </a:prstGeom>
        </p:spPr>
        <p:txBody>
          <a:bodyPr wrap="square">
            <a:spAutoFit/>
          </a:bodyPr>
          <a:lstStyle/>
          <a:p>
            <a:pPr algn="ctr"/>
            <a:r>
              <a:rPr lang="en-GB" sz="8000" b="1" dirty="0" smtClean="0">
                <a:solidFill>
                  <a:srgbClr val="000000"/>
                </a:solidFill>
                <a:effectLst>
                  <a:outerShdw blurRad="38100" dist="38100" dir="2700000" algn="tl">
                    <a:srgbClr val="000000">
                      <a:alpha val="43137"/>
                    </a:srgbClr>
                  </a:outerShdw>
                </a:effectLst>
                <a:latin typeface="Leelawadee UI Semilight" panose="020B0402040204020203" pitchFamily="34" charset="-34"/>
                <a:cs typeface="Leelawadee UI Semilight" panose="020B0402040204020203" pitchFamily="34" charset="-34"/>
              </a:rPr>
              <a:t>Co-dynamics of </a:t>
            </a:r>
            <a:r>
              <a:rPr lang="en-GB" sz="8000" b="1" dirty="0" err="1" smtClean="0">
                <a:solidFill>
                  <a:srgbClr val="000000"/>
                </a:solidFill>
                <a:effectLst>
                  <a:outerShdw blurRad="38100" dist="38100" dir="2700000" algn="tl">
                    <a:srgbClr val="000000">
                      <a:alpha val="43137"/>
                    </a:srgbClr>
                  </a:outerShdw>
                </a:effectLst>
                <a:latin typeface="Leelawadee UI Semilight" panose="020B0402040204020203" pitchFamily="34" charset="-34"/>
                <a:cs typeface="Leelawadee UI Semilight" panose="020B0402040204020203" pitchFamily="34" charset="-34"/>
              </a:rPr>
              <a:t>Proteobacterial</a:t>
            </a:r>
            <a:r>
              <a:rPr lang="en-GB" sz="8000" b="1" dirty="0" smtClean="0">
                <a:solidFill>
                  <a:srgbClr val="000000"/>
                </a:solidFill>
                <a:effectLst>
                  <a:outerShdw blurRad="38100" dist="38100" dir="2700000" algn="tl">
                    <a:srgbClr val="000000">
                      <a:alpha val="43137"/>
                    </a:srgbClr>
                  </a:outerShdw>
                </a:effectLst>
                <a:latin typeface="Leelawadee UI Semilight" panose="020B0402040204020203" pitchFamily="34" charset="-34"/>
                <a:cs typeface="Leelawadee UI Semilight" panose="020B0402040204020203" pitchFamily="34" charset="-34"/>
              </a:rPr>
              <a:t> and CPR taxa </a:t>
            </a:r>
          </a:p>
          <a:p>
            <a:pPr algn="ctr"/>
            <a:r>
              <a:rPr lang="en-GB" sz="8000" b="1" dirty="0" smtClean="0">
                <a:solidFill>
                  <a:srgbClr val="000000"/>
                </a:solidFill>
                <a:effectLst>
                  <a:outerShdw blurRad="38100" dist="38100" dir="2700000" algn="tl">
                    <a:srgbClr val="000000">
                      <a:alpha val="43137"/>
                    </a:srgbClr>
                  </a:outerShdw>
                </a:effectLst>
                <a:latin typeface="Leelawadee UI Semilight" panose="020B0402040204020203" pitchFamily="34" charset="-34"/>
                <a:cs typeface="Leelawadee UI Semilight" panose="020B0402040204020203" pitchFamily="34" charset="-34"/>
              </a:rPr>
              <a:t>in the South Wales coalfield</a:t>
            </a:r>
            <a:endParaRPr lang="en-GB" sz="8000" b="1" dirty="0">
              <a:effectLst>
                <a:outerShdw blurRad="38100" dist="38100" dir="2700000" algn="tl">
                  <a:srgbClr val="000000">
                    <a:alpha val="43137"/>
                  </a:srgbClr>
                </a:outerShdw>
              </a:effectLst>
              <a:latin typeface="Leelawadee UI Semilight" panose="020B0402040204020203" pitchFamily="34" charset="-34"/>
              <a:cs typeface="Leelawadee UI Semilight" panose="020B0402040204020203" pitchFamily="34" charset="-34"/>
            </a:endParaRPr>
          </a:p>
        </p:txBody>
      </p:sp>
      <p:sp>
        <p:nvSpPr>
          <p:cNvPr id="13" name="Retângulo 12"/>
          <p:cNvSpPr/>
          <p:nvPr/>
        </p:nvSpPr>
        <p:spPr>
          <a:xfrm>
            <a:off x="683052" y="4828509"/>
            <a:ext cx="28909108" cy="6658233"/>
          </a:xfrm>
          <a:prstGeom prst="rect">
            <a:avLst/>
          </a:prstGeom>
          <a:noFill/>
        </p:spPr>
        <p:txBody>
          <a:bodyPr wrap="square">
            <a:spAutoFit/>
          </a:bodyPr>
          <a:lstStyle/>
          <a:p>
            <a:pPr indent="187325">
              <a:lnSpc>
                <a:spcPts val="3840"/>
              </a:lnSpc>
              <a:spcAft>
                <a:spcPts val="600"/>
              </a:spcAft>
            </a:pPr>
            <a:r>
              <a:rPr lang="en-GB" sz="3200" dirty="0" smtClean="0">
                <a:solidFill>
                  <a:srgbClr val="000000"/>
                </a:solidFill>
                <a:latin typeface="Leelawadee UI Semilight" panose="020B0402040204020203" pitchFamily="34" charset="-34"/>
                <a:cs typeface="Leelawadee UI Semilight" panose="020B0402040204020203" pitchFamily="34" charset="-34"/>
              </a:rPr>
              <a:t>The </a:t>
            </a:r>
            <a:r>
              <a:rPr lang="en-GB" sz="3200" b="1" dirty="0">
                <a:solidFill>
                  <a:srgbClr val="000000"/>
                </a:solidFill>
                <a:latin typeface="Leelawadee UI Semilight" panose="020B0402040204020203" pitchFamily="34" charset="-34"/>
                <a:cs typeface="Leelawadee UI Semilight" panose="020B0402040204020203" pitchFamily="34" charset="-34"/>
              </a:rPr>
              <a:t>South Wales coalfield </a:t>
            </a:r>
            <a:r>
              <a:rPr lang="en-GB" sz="3200" dirty="0">
                <a:solidFill>
                  <a:srgbClr val="000000"/>
                </a:solidFill>
                <a:latin typeface="Leelawadee UI Semilight" panose="020B0402040204020203" pitchFamily="34" charset="-34"/>
                <a:cs typeface="Leelawadee UI Semilight" panose="020B0402040204020203" pitchFamily="34" charset="-34"/>
              </a:rPr>
              <a:t>is now a mostly inactive mining region spanning </a:t>
            </a:r>
            <a:r>
              <a:rPr lang="en-GB" sz="3200" dirty="0" smtClean="0">
                <a:solidFill>
                  <a:srgbClr val="000000"/>
                </a:solidFill>
                <a:latin typeface="Leelawadee UI Semilight" panose="020B0402040204020203" pitchFamily="34" charset="-34"/>
                <a:cs typeface="Leelawadee UI Semilight" panose="020B0402040204020203" pitchFamily="34" charset="-34"/>
              </a:rPr>
              <a:t>2,200km2 </a:t>
            </a:r>
            <a:r>
              <a:rPr lang="en-GB" sz="3200" dirty="0">
                <a:solidFill>
                  <a:srgbClr val="000000"/>
                </a:solidFill>
                <a:latin typeface="Leelawadee UI Semilight" panose="020B0402040204020203" pitchFamily="34" charset="-34"/>
                <a:cs typeface="Leelawadee UI Semilight" panose="020B0402040204020203" pitchFamily="34" charset="-34"/>
              </a:rPr>
              <a:t>and makes up a large-scale complex hydrogeological network reaching depths of -60m to -1800m from east to west. </a:t>
            </a:r>
            <a:r>
              <a:rPr lang="en-GB" sz="3200" dirty="0">
                <a:solidFill>
                  <a:srgbClr val="000000"/>
                </a:solidFill>
                <a:latin typeface="Leelawadee UI Semilight" panose="020B0402040204020203" pitchFamily="34" charset="-34"/>
                <a:cs typeface="Leelawadee UI Semilight" panose="020B0402040204020203" pitchFamily="34" charset="-34"/>
              </a:rPr>
              <a:t>Characteristically iron-rich, pH neutral groundwater outflows feed the hydrographical basin at rates up to 3000L/s, varying in temperature and geochemistry. Being the largest coalfield in the UK, it’s been shown to be able to hold 150Mt of carbon dioxide.</a:t>
            </a:r>
          </a:p>
          <a:p>
            <a:pPr indent="187325">
              <a:lnSpc>
                <a:spcPts val="3840"/>
              </a:lnSpc>
              <a:spcAft>
                <a:spcPts val="600"/>
              </a:spcAft>
            </a:pPr>
            <a:r>
              <a:rPr lang="en-GB" sz="3200" dirty="0">
                <a:solidFill>
                  <a:srgbClr val="000000"/>
                </a:solidFill>
                <a:latin typeface="Leelawadee UI Semilight" panose="020B0402040204020203" pitchFamily="34" charset="-34"/>
                <a:cs typeface="Leelawadee UI Semilight" panose="020B0402040204020203" pitchFamily="34" charset="-34"/>
              </a:rPr>
              <a:t>In this study, </a:t>
            </a:r>
            <a:r>
              <a:rPr lang="en-GB" sz="3200" b="1" dirty="0">
                <a:solidFill>
                  <a:srgbClr val="000000"/>
                </a:solidFill>
                <a:latin typeface="Leelawadee UI Semilight" panose="020B0402040204020203" pitchFamily="34" charset="-34"/>
                <a:cs typeface="Leelawadee UI Semilight" panose="020B0402040204020203" pitchFamily="34" charset="-34"/>
              </a:rPr>
              <a:t>triplicate samples of 1L of groundwater were collected across 13 sites in the South Wales coalfield in April, August and December 2016</a:t>
            </a:r>
            <a:r>
              <a:rPr lang="en-GB" sz="3200" dirty="0">
                <a:solidFill>
                  <a:srgbClr val="000000"/>
                </a:solidFill>
                <a:latin typeface="Leelawadee UI Semilight" panose="020B0402040204020203" pitchFamily="34" charset="-34"/>
                <a:cs typeface="Leelawadee UI Semilight" panose="020B0402040204020203" pitchFamily="34" charset="-34"/>
              </a:rPr>
              <a:t>, filtered and had DNA extracted. The </a:t>
            </a:r>
            <a:r>
              <a:rPr lang="en-GB" sz="3200" b="1" dirty="0">
                <a:solidFill>
                  <a:srgbClr val="000000"/>
                </a:solidFill>
                <a:latin typeface="Leelawadee UI Semilight" panose="020B0402040204020203" pitchFamily="34" charset="-34"/>
                <a:cs typeface="Leelawadee UI Semilight" panose="020B0402040204020203" pitchFamily="34" charset="-34"/>
              </a:rPr>
              <a:t>v3v4 region of the 16S </a:t>
            </a:r>
            <a:r>
              <a:rPr lang="en-GB" sz="3200" b="1" dirty="0" err="1">
                <a:solidFill>
                  <a:srgbClr val="000000"/>
                </a:solidFill>
                <a:latin typeface="Leelawadee UI Semilight" panose="020B0402040204020203" pitchFamily="34" charset="-34"/>
                <a:cs typeface="Leelawadee UI Semilight" panose="020B0402040204020203" pitchFamily="34" charset="-34"/>
              </a:rPr>
              <a:t>rRNA</a:t>
            </a:r>
            <a:r>
              <a:rPr lang="en-GB" sz="3200" b="1" dirty="0">
                <a:solidFill>
                  <a:srgbClr val="000000"/>
                </a:solidFill>
                <a:latin typeface="Leelawadee UI Semilight" panose="020B0402040204020203" pitchFamily="34" charset="-34"/>
                <a:cs typeface="Leelawadee UI Semilight" panose="020B0402040204020203" pitchFamily="34" charset="-34"/>
              </a:rPr>
              <a:t> gene </a:t>
            </a:r>
            <a:r>
              <a:rPr lang="en-GB" sz="3200" dirty="0">
                <a:solidFill>
                  <a:srgbClr val="000000"/>
                </a:solidFill>
                <a:latin typeface="Leelawadee UI Semilight" panose="020B0402040204020203" pitchFamily="34" charset="-34"/>
                <a:cs typeface="Leelawadee UI Semilight" panose="020B0402040204020203" pitchFamily="34" charset="-34"/>
              </a:rPr>
              <a:t>was then amplified and sequenced using </a:t>
            </a:r>
            <a:r>
              <a:rPr lang="en-GB" sz="3200" b="1" dirty="0">
                <a:solidFill>
                  <a:srgbClr val="000000"/>
                </a:solidFill>
                <a:latin typeface="Leelawadee UI Semilight" panose="020B0402040204020203" pitchFamily="34" charset="-34"/>
                <a:cs typeface="Leelawadee UI Semilight" panose="020B0402040204020203" pitchFamily="34" charset="-34"/>
              </a:rPr>
              <a:t>Illumina </a:t>
            </a:r>
            <a:r>
              <a:rPr lang="en-GB" sz="3200" b="1" dirty="0" err="1">
                <a:solidFill>
                  <a:srgbClr val="000000"/>
                </a:solidFill>
                <a:latin typeface="Leelawadee UI Semilight" panose="020B0402040204020203" pitchFamily="34" charset="-34"/>
                <a:cs typeface="Leelawadee UI Semilight" panose="020B0402040204020203" pitchFamily="34" charset="-34"/>
              </a:rPr>
              <a:t>MiSeq</a:t>
            </a:r>
            <a:r>
              <a:rPr lang="en-GB" sz="3200" dirty="0">
                <a:solidFill>
                  <a:srgbClr val="000000"/>
                </a:solidFill>
                <a:latin typeface="Leelawadee UI Semilight" panose="020B0402040204020203" pitchFamily="34" charset="-34"/>
                <a:cs typeface="Leelawadee UI Semilight" panose="020B0402040204020203" pitchFamily="34" charset="-34"/>
              </a:rPr>
              <a:t> next-generation technology. </a:t>
            </a:r>
            <a:r>
              <a:rPr lang="en-GB" sz="3200" b="1" dirty="0">
                <a:solidFill>
                  <a:srgbClr val="000000"/>
                </a:solidFill>
                <a:latin typeface="Leelawadee UI Semilight" panose="020B0402040204020203" pitchFamily="34" charset="-34"/>
                <a:cs typeface="Leelawadee UI Semilight" panose="020B0402040204020203" pitchFamily="34" charset="-34"/>
              </a:rPr>
              <a:t>70,937 sequence variants (SV’s)</a:t>
            </a:r>
            <a:r>
              <a:rPr lang="en-GB" sz="3200" dirty="0">
                <a:solidFill>
                  <a:srgbClr val="000000"/>
                </a:solidFill>
                <a:latin typeface="Leelawadee UI Semilight" panose="020B0402040204020203" pitchFamily="34" charset="-34"/>
                <a:cs typeface="Leelawadee UI Semilight" panose="020B0402040204020203" pitchFamily="34" charset="-34"/>
              </a:rPr>
              <a:t> corresponding to 9,656,492 reads (68.3% of trimmed, </a:t>
            </a:r>
            <a:r>
              <a:rPr lang="en-GB" sz="3200" dirty="0" err="1">
                <a:solidFill>
                  <a:srgbClr val="000000"/>
                </a:solidFill>
                <a:latin typeface="Leelawadee UI Semilight" panose="020B0402040204020203" pitchFamily="34" charset="-34"/>
                <a:cs typeface="Leelawadee UI Semilight" panose="020B0402040204020203" pitchFamily="34" charset="-34"/>
              </a:rPr>
              <a:t>demultiplexed</a:t>
            </a:r>
            <a:r>
              <a:rPr lang="en-GB" sz="3200" dirty="0">
                <a:solidFill>
                  <a:srgbClr val="000000"/>
                </a:solidFill>
                <a:latin typeface="Leelawadee UI Semilight" panose="020B0402040204020203" pitchFamily="34" charset="-34"/>
                <a:cs typeface="Leelawadee UI Semilight" panose="020B0402040204020203" pitchFamily="34" charset="-34"/>
              </a:rPr>
              <a:t> reads) were found following DADA2 processing.</a:t>
            </a:r>
          </a:p>
          <a:p>
            <a:pPr indent="187325">
              <a:lnSpc>
                <a:spcPts val="3840"/>
              </a:lnSpc>
              <a:spcAft>
                <a:spcPts val="600"/>
              </a:spcAft>
            </a:pPr>
            <a:r>
              <a:rPr lang="en-GB" sz="3200" dirty="0">
                <a:solidFill>
                  <a:srgbClr val="000000"/>
                </a:solidFill>
                <a:latin typeface="Leelawadee UI Semilight" panose="020B0402040204020203" pitchFamily="34" charset="-34"/>
                <a:cs typeface="Leelawadee UI Semilight" panose="020B0402040204020203" pitchFamily="34" charset="-34"/>
              </a:rPr>
              <a:t>While </a:t>
            </a:r>
            <a:r>
              <a:rPr lang="en-GB" sz="3200" dirty="0" err="1">
                <a:solidFill>
                  <a:srgbClr val="000000"/>
                </a:solidFill>
                <a:latin typeface="Leelawadee UI Semilight" panose="020B0402040204020203" pitchFamily="34" charset="-34"/>
                <a:cs typeface="Leelawadee UI Semilight" panose="020B0402040204020203" pitchFamily="34" charset="-34"/>
              </a:rPr>
              <a:t>Proteobacteria</a:t>
            </a:r>
            <a:r>
              <a:rPr lang="en-GB" sz="3200" dirty="0">
                <a:solidFill>
                  <a:srgbClr val="000000"/>
                </a:solidFill>
                <a:latin typeface="Leelawadee UI Semilight" panose="020B0402040204020203" pitchFamily="34" charset="-34"/>
                <a:cs typeface="Leelawadee UI Semilight" panose="020B0402040204020203" pitchFamily="34" charset="-34"/>
              </a:rPr>
              <a:t> were found to generally dominate all sites, recently-discovered phyla </a:t>
            </a:r>
            <a:r>
              <a:rPr lang="en-GB" sz="3200" dirty="0" err="1" smtClean="0">
                <a:solidFill>
                  <a:srgbClr val="000000"/>
                </a:solidFill>
                <a:latin typeface="Leelawadee UI Semilight" panose="020B0402040204020203" pitchFamily="34" charset="-34"/>
                <a:cs typeface="Leelawadee UI Semilight" panose="020B0402040204020203" pitchFamily="34" charset="-34"/>
              </a:rPr>
              <a:t>Parcubacteria</a:t>
            </a:r>
            <a:r>
              <a:rPr lang="en-GB" sz="3200" dirty="0" smtClean="0">
                <a:solidFill>
                  <a:srgbClr val="000000"/>
                </a:solidFill>
                <a:latin typeface="Leelawadee UI Semilight" panose="020B0402040204020203" pitchFamily="34" charset="-34"/>
                <a:cs typeface="Leelawadee UI Semilight" panose="020B0402040204020203" pitchFamily="34" charset="-34"/>
              </a:rPr>
              <a:t> and </a:t>
            </a:r>
            <a:r>
              <a:rPr lang="en-GB" sz="3200" dirty="0" err="1">
                <a:solidFill>
                  <a:srgbClr val="000000"/>
                </a:solidFill>
                <a:latin typeface="Leelawadee UI Semilight" panose="020B0402040204020203" pitchFamily="34" charset="-34"/>
                <a:cs typeface="Leelawadee UI Semilight" panose="020B0402040204020203" pitchFamily="34" charset="-34"/>
              </a:rPr>
              <a:t>Omnitrophica</a:t>
            </a:r>
            <a:r>
              <a:rPr lang="en-GB" sz="3200" dirty="0">
                <a:solidFill>
                  <a:srgbClr val="000000"/>
                </a:solidFill>
                <a:latin typeface="Leelawadee UI Semilight" panose="020B0402040204020203" pitchFamily="34" charset="-34"/>
                <a:cs typeface="Leelawadee UI Semilight" panose="020B0402040204020203" pitchFamily="34" charset="-34"/>
              </a:rPr>
              <a:t> </a:t>
            </a:r>
            <a:r>
              <a:rPr lang="en-GB" sz="3200" dirty="0" smtClean="0">
                <a:solidFill>
                  <a:srgbClr val="000000"/>
                </a:solidFill>
                <a:latin typeface="Leelawadee UI Semilight" panose="020B0402040204020203" pitchFamily="34" charset="-34"/>
                <a:cs typeface="Leelawadee UI Semilight" panose="020B0402040204020203" pitchFamily="34" charset="-34"/>
              </a:rPr>
              <a:t>followed </a:t>
            </a:r>
            <a:r>
              <a:rPr lang="en-GB" sz="3200" dirty="0">
                <a:solidFill>
                  <a:srgbClr val="000000"/>
                </a:solidFill>
                <a:latin typeface="Leelawadee UI Semilight" panose="020B0402040204020203" pitchFamily="34" charset="-34"/>
                <a:cs typeface="Leelawadee UI Semilight" panose="020B0402040204020203" pitchFamily="34" charset="-34"/>
              </a:rPr>
              <a:t>in abundance. </a:t>
            </a:r>
            <a:r>
              <a:rPr lang="en-GB" sz="3200" dirty="0">
                <a:solidFill>
                  <a:srgbClr val="000000"/>
                </a:solidFill>
                <a:latin typeface="Leelawadee UI Semilight" panose="020B0402040204020203" pitchFamily="34" charset="-34"/>
                <a:cs typeface="Leelawadee UI Semilight" panose="020B0402040204020203" pitchFamily="34" charset="-34"/>
              </a:rPr>
              <a:t>Different β- and ε-</a:t>
            </a:r>
            <a:r>
              <a:rPr lang="en-GB" sz="3200" dirty="0" err="1">
                <a:solidFill>
                  <a:srgbClr val="000000"/>
                </a:solidFill>
                <a:latin typeface="Leelawadee UI Semilight" panose="020B0402040204020203" pitchFamily="34" charset="-34"/>
                <a:cs typeface="Leelawadee UI Semilight" panose="020B0402040204020203" pitchFamily="34" charset="-34"/>
              </a:rPr>
              <a:t>proteobacterial</a:t>
            </a:r>
            <a:r>
              <a:rPr lang="en-GB" sz="3200" dirty="0">
                <a:solidFill>
                  <a:srgbClr val="000000"/>
                </a:solidFill>
                <a:latin typeface="Leelawadee UI Semilight" panose="020B0402040204020203" pitchFamily="34" charset="-34"/>
                <a:cs typeface="Leelawadee UI Semilight" panose="020B0402040204020203" pitchFamily="34" charset="-34"/>
              </a:rPr>
              <a:t> taxa defined most of the iron- and </a:t>
            </a:r>
            <a:r>
              <a:rPr lang="en-GB" sz="3200" dirty="0" err="1">
                <a:solidFill>
                  <a:srgbClr val="000000"/>
                </a:solidFill>
                <a:latin typeface="Leelawadee UI Semilight" panose="020B0402040204020203" pitchFamily="34" charset="-34"/>
                <a:cs typeface="Leelawadee UI Semilight" panose="020B0402040204020203" pitchFamily="34" charset="-34"/>
              </a:rPr>
              <a:t>sulfur</a:t>
            </a:r>
            <a:r>
              <a:rPr lang="en-GB" sz="3200" dirty="0">
                <a:solidFill>
                  <a:srgbClr val="000000"/>
                </a:solidFill>
                <a:latin typeface="Leelawadee UI Semilight" panose="020B0402040204020203" pitchFamily="34" charset="-34"/>
                <a:cs typeface="Leelawadee UI Semilight" panose="020B0402040204020203" pitchFamily="34" charset="-34"/>
              </a:rPr>
              <a:t>-rich community profiles, respectively. </a:t>
            </a:r>
            <a:r>
              <a:rPr lang="en-GB" sz="3200" b="1" dirty="0">
                <a:solidFill>
                  <a:srgbClr val="000000"/>
                </a:solidFill>
                <a:latin typeface="Leelawadee UI Semilight" panose="020B0402040204020203" pitchFamily="34" charset="-34"/>
                <a:cs typeface="Leelawadee UI Semilight" panose="020B0402040204020203" pitchFamily="34" charset="-34"/>
              </a:rPr>
              <a:t>Genera </a:t>
            </a:r>
            <a:r>
              <a:rPr lang="en-GB" sz="3200" b="1" dirty="0" err="1">
                <a:solidFill>
                  <a:srgbClr val="000000"/>
                </a:solidFill>
                <a:latin typeface="Leelawadee UI Semilight" panose="020B0402040204020203" pitchFamily="34" charset="-34"/>
                <a:cs typeface="Leelawadee UI Semilight" panose="020B0402040204020203" pitchFamily="34" charset="-34"/>
              </a:rPr>
              <a:t>Sideroxydans</a:t>
            </a:r>
            <a:r>
              <a:rPr lang="en-GB" sz="3200" b="1" dirty="0">
                <a:solidFill>
                  <a:srgbClr val="000000"/>
                </a:solidFill>
                <a:latin typeface="Leelawadee UI Semilight" panose="020B0402040204020203" pitchFamily="34" charset="-34"/>
                <a:cs typeface="Leelawadee UI Semilight" panose="020B0402040204020203" pitchFamily="34" charset="-34"/>
              </a:rPr>
              <a:t> and </a:t>
            </a:r>
            <a:r>
              <a:rPr lang="en-GB" sz="3200" b="1" dirty="0" err="1">
                <a:solidFill>
                  <a:srgbClr val="000000"/>
                </a:solidFill>
                <a:latin typeface="Leelawadee UI Semilight" panose="020B0402040204020203" pitchFamily="34" charset="-34"/>
                <a:cs typeface="Leelawadee UI Semilight" panose="020B0402040204020203" pitchFamily="34" charset="-34"/>
              </a:rPr>
              <a:t>Gallionella</a:t>
            </a:r>
            <a:r>
              <a:rPr lang="en-GB" sz="3200" b="1" dirty="0">
                <a:solidFill>
                  <a:srgbClr val="000000"/>
                </a:solidFill>
                <a:latin typeface="Leelawadee UI Semilight" panose="020B0402040204020203" pitchFamily="34" charset="-34"/>
                <a:cs typeface="Leelawadee UI Semilight" panose="020B0402040204020203" pitchFamily="34" charset="-34"/>
              </a:rPr>
              <a:t> (β-</a:t>
            </a:r>
            <a:r>
              <a:rPr lang="en-GB" sz="3200" b="1" dirty="0" err="1">
                <a:solidFill>
                  <a:srgbClr val="000000"/>
                </a:solidFill>
                <a:latin typeface="Leelawadee UI Semilight" panose="020B0402040204020203" pitchFamily="34" charset="-34"/>
                <a:cs typeface="Leelawadee UI Semilight" panose="020B0402040204020203" pitchFamily="34" charset="-34"/>
              </a:rPr>
              <a:t>Proteobacteria</a:t>
            </a:r>
            <a:r>
              <a:rPr lang="en-GB" sz="3200" b="1" dirty="0">
                <a:solidFill>
                  <a:srgbClr val="000000"/>
                </a:solidFill>
                <a:latin typeface="Leelawadee UI Semilight" panose="020B0402040204020203" pitchFamily="34" charset="-34"/>
                <a:cs typeface="Leelawadee UI Semilight" panose="020B0402040204020203" pitchFamily="34" charset="-34"/>
              </a:rPr>
              <a:t>, </a:t>
            </a:r>
            <a:r>
              <a:rPr lang="en-GB" sz="3200" b="1" dirty="0" err="1">
                <a:solidFill>
                  <a:srgbClr val="000000"/>
                </a:solidFill>
                <a:latin typeface="Leelawadee UI Semilight" panose="020B0402040204020203" pitchFamily="34" charset="-34"/>
                <a:cs typeface="Leelawadee UI Semilight" panose="020B0402040204020203" pitchFamily="34" charset="-34"/>
              </a:rPr>
              <a:t>Nitrosomonadales</a:t>
            </a:r>
            <a:r>
              <a:rPr lang="en-GB" sz="3200" b="1" dirty="0">
                <a:solidFill>
                  <a:srgbClr val="000000"/>
                </a:solidFill>
                <a:latin typeface="Leelawadee UI Semilight" panose="020B0402040204020203" pitchFamily="34" charset="-34"/>
                <a:cs typeface="Leelawadee UI Semilight" panose="020B0402040204020203" pitchFamily="34" charset="-34"/>
              </a:rPr>
              <a:t>, </a:t>
            </a:r>
            <a:r>
              <a:rPr lang="en-GB" sz="3200" b="1" dirty="0" err="1">
                <a:solidFill>
                  <a:srgbClr val="000000"/>
                </a:solidFill>
                <a:latin typeface="Leelawadee UI Semilight" panose="020B0402040204020203" pitchFamily="34" charset="-34"/>
                <a:cs typeface="Leelawadee UI Semilight" panose="020B0402040204020203" pitchFamily="34" charset="-34"/>
              </a:rPr>
              <a:t>Gallionellaceae</a:t>
            </a:r>
            <a:r>
              <a:rPr lang="en-GB" sz="3200" b="1" dirty="0">
                <a:solidFill>
                  <a:srgbClr val="000000"/>
                </a:solidFill>
                <a:latin typeface="Leelawadee UI Semilight" panose="020B0402040204020203" pitchFamily="34" charset="-34"/>
                <a:cs typeface="Leelawadee UI Semilight" panose="020B0402040204020203" pitchFamily="34" charset="-34"/>
              </a:rPr>
              <a:t>) co-dominated iron-rich sites albeit both being known as </a:t>
            </a:r>
            <a:r>
              <a:rPr lang="en-GB" sz="3200" b="1" dirty="0" smtClean="0">
                <a:solidFill>
                  <a:srgbClr val="000000"/>
                </a:solidFill>
                <a:latin typeface="Leelawadee UI Semilight" panose="020B0402040204020203" pitchFamily="34" charset="-34"/>
                <a:cs typeface="Leelawadee UI Semilight" panose="020B0402040204020203" pitchFamily="34" charset="-34"/>
              </a:rPr>
              <a:t>microaerophilic iron-reducing </a:t>
            </a:r>
            <a:r>
              <a:rPr lang="en-GB" sz="3200" b="1" dirty="0">
                <a:solidFill>
                  <a:srgbClr val="000000"/>
                </a:solidFill>
                <a:latin typeface="Leelawadee UI Semilight" panose="020B0402040204020203" pitchFamily="34" charset="-34"/>
                <a:cs typeface="Leelawadee UI Semilight" panose="020B0402040204020203" pitchFamily="34" charset="-34"/>
              </a:rPr>
              <a:t>taxa</a:t>
            </a:r>
            <a:r>
              <a:rPr lang="en-GB" sz="3200" dirty="0">
                <a:solidFill>
                  <a:srgbClr val="000000"/>
                </a:solidFill>
                <a:latin typeface="Leelawadee UI Semilight" panose="020B0402040204020203" pitchFamily="34" charset="-34"/>
                <a:cs typeface="Leelawadee UI Semilight" panose="020B0402040204020203" pitchFamily="34" charset="-34"/>
              </a:rPr>
              <a:t>. </a:t>
            </a:r>
            <a:r>
              <a:rPr lang="en-GB" sz="3200" b="1" dirty="0">
                <a:solidFill>
                  <a:srgbClr val="000000"/>
                </a:solidFill>
                <a:latin typeface="Leelawadee UI Semilight" panose="020B0402040204020203" pitchFamily="34" charset="-34"/>
                <a:cs typeface="Leelawadee UI Semilight" panose="020B0402040204020203" pitchFamily="34" charset="-34"/>
              </a:rPr>
              <a:t>In </a:t>
            </a:r>
            <a:r>
              <a:rPr lang="en-GB" sz="3200" b="1" dirty="0" err="1">
                <a:solidFill>
                  <a:srgbClr val="000000"/>
                </a:solidFill>
                <a:latin typeface="Leelawadee UI Semilight" panose="020B0402040204020203" pitchFamily="34" charset="-34"/>
                <a:cs typeface="Leelawadee UI Semilight" panose="020B0402040204020203" pitchFamily="34" charset="-34"/>
              </a:rPr>
              <a:t>sulfur</a:t>
            </a:r>
            <a:r>
              <a:rPr lang="en-GB" sz="3200" b="1" dirty="0">
                <a:solidFill>
                  <a:srgbClr val="000000"/>
                </a:solidFill>
                <a:latin typeface="Leelawadee UI Semilight" panose="020B0402040204020203" pitchFamily="34" charset="-34"/>
                <a:cs typeface="Leelawadee UI Semilight" panose="020B0402040204020203" pitchFamily="34" charset="-34"/>
              </a:rPr>
              <a:t>-rich sites however</a:t>
            </a:r>
            <a:r>
              <a:rPr lang="en-GB" sz="3200" b="1" dirty="0" smtClean="0">
                <a:solidFill>
                  <a:srgbClr val="000000"/>
                </a:solidFill>
                <a:latin typeface="Leelawadee UI Semilight" panose="020B0402040204020203" pitchFamily="34" charset="-34"/>
                <a:cs typeface="Leelawadee UI Semilight" panose="020B0402040204020203" pitchFamily="34" charset="-34"/>
              </a:rPr>
              <a:t>, </a:t>
            </a:r>
            <a:r>
              <a:rPr lang="en-GB" sz="3200" b="1" dirty="0" err="1" smtClean="0">
                <a:solidFill>
                  <a:srgbClr val="000000"/>
                </a:solidFill>
                <a:latin typeface="Leelawadee UI Semilight" panose="020B0402040204020203" pitchFamily="34" charset="-34"/>
                <a:cs typeface="Leelawadee UI Semilight" panose="020B0402040204020203" pitchFamily="34" charset="-34"/>
              </a:rPr>
              <a:t>Sulfuricurvum</a:t>
            </a:r>
            <a:r>
              <a:rPr lang="en-GB" sz="3200" b="1" dirty="0" smtClean="0">
                <a:solidFill>
                  <a:srgbClr val="000000"/>
                </a:solidFill>
                <a:latin typeface="Leelawadee UI Semilight" panose="020B0402040204020203" pitchFamily="34" charset="-34"/>
                <a:cs typeface="Leelawadee UI Semilight" panose="020B0402040204020203" pitchFamily="34" charset="-34"/>
              </a:rPr>
              <a:t> and </a:t>
            </a:r>
            <a:r>
              <a:rPr lang="en-GB" sz="3200" b="1" dirty="0" err="1" smtClean="0">
                <a:solidFill>
                  <a:srgbClr val="000000"/>
                </a:solidFill>
                <a:latin typeface="Leelawadee UI Semilight" panose="020B0402040204020203" pitchFamily="34" charset="-34"/>
                <a:cs typeface="Leelawadee UI Semilight" panose="020B0402040204020203" pitchFamily="34" charset="-34"/>
              </a:rPr>
              <a:t>Sulfurovum</a:t>
            </a:r>
            <a:r>
              <a:rPr lang="en-GB" sz="3200" b="1" dirty="0" smtClean="0">
                <a:solidFill>
                  <a:srgbClr val="000000"/>
                </a:solidFill>
                <a:latin typeface="Leelawadee UI Semilight" panose="020B0402040204020203" pitchFamily="34" charset="-34"/>
                <a:cs typeface="Leelawadee UI Semilight" panose="020B0402040204020203" pitchFamily="34" charset="-34"/>
              </a:rPr>
              <a:t> genera (</a:t>
            </a:r>
            <a:r>
              <a:rPr lang="el-GR" sz="3200" b="1" dirty="0" smtClean="0">
                <a:solidFill>
                  <a:srgbClr val="000000"/>
                </a:solidFill>
                <a:latin typeface="Times New Roman" panose="02020603050405020304" pitchFamily="18" charset="0"/>
                <a:cs typeface="Times New Roman" panose="02020603050405020304" pitchFamily="18" charset="0"/>
              </a:rPr>
              <a:t>ε</a:t>
            </a:r>
            <a:r>
              <a:rPr lang="en-GB" sz="3200" b="1" dirty="0" smtClean="0">
                <a:solidFill>
                  <a:srgbClr val="000000"/>
                </a:solidFill>
                <a:latin typeface="Leelawadee UI Semilight" panose="020B0402040204020203" pitchFamily="34" charset="-34"/>
                <a:cs typeface="Leelawadee UI Semilight" panose="020B0402040204020203" pitchFamily="34" charset="-34"/>
              </a:rPr>
              <a:t>-</a:t>
            </a:r>
            <a:r>
              <a:rPr lang="en-GB" sz="3200" b="1" dirty="0" err="1" smtClean="0">
                <a:solidFill>
                  <a:srgbClr val="000000"/>
                </a:solidFill>
                <a:latin typeface="Leelawadee UI Semilight" panose="020B0402040204020203" pitchFamily="34" charset="-34"/>
                <a:cs typeface="Leelawadee UI Semilight" panose="020B0402040204020203" pitchFamily="34" charset="-34"/>
              </a:rPr>
              <a:t>Proteobacteria</a:t>
            </a:r>
            <a:r>
              <a:rPr lang="en-GB" sz="3200" b="1" dirty="0" smtClean="0">
                <a:solidFill>
                  <a:srgbClr val="000000"/>
                </a:solidFill>
                <a:latin typeface="Leelawadee UI Semilight" panose="020B0402040204020203" pitchFamily="34" charset="-34"/>
                <a:cs typeface="Leelawadee UI Semilight" panose="020B0402040204020203" pitchFamily="34" charset="-34"/>
              </a:rPr>
              <a:t>, </a:t>
            </a:r>
            <a:r>
              <a:rPr lang="en-GB" sz="3200" b="1" dirty="0" err="1" smtClean="0">
                <a:solidFill>
                  <a:srgbClr val="000000"/>
                </a:solidFill>
                <a:latin typeface="Leelawadee UI Semilight" panose="020B0402040204020203" pitchFamily="34" charset="-34"/>
                <a:cs typeface="Leelawadee UI Semilight" panose="020B0402040204020203" pitchFamily="34" charset="-34"/>
              </a:rPr>
              <a:t>Campylobacterales</a:t>
            </a:r>
            <a:r>
              <a:rPr lang="en-GB" sz="3200" b="1" dirty="0" smtClean="0">
                <a:solidFill>
                  <a:srgbClr val="000000"/>
                </a:solidFill>
                <a:latin typeface="Leelawadee UI Semilight" panose="020B0402040204020203" pitchFamily="34" charset="-34"/>
                <a:cs typeface="Leelawadee UI Semilight" panose="020B0402040204020203" pitchFamily="34" charset="-34"/>
              </a:rPr>
              <a:t>, </a:t>
            </a:r>
            <a:r>
              <a:rPr lang="en-GB" sz="3200" b="1" dirty="0" err="1" smtClean="0">
                <a:solidFill>
                  <a:srgbClr val="000000"/>
                </a:solidFill>
                <a:latin typeface="Leelawadee UI Semilight" panose="020B0402040204020203" pitchFamily="34" charset="-34"/>
                <a:cs typeface="Leelawadee UI Semilight" panose="020B0402040204020203" pitchFamily="34" charset="-34"/>
              </a:rPr>
              <a:t>Helicobacteraceae</a:t>
            </a:r>
            <a:r>
              <a:rPr lang="en-GB" sz="3200" b="1" dirty="0" smtClean="0">
                <a:solidFill>
                  <a:srgbClr val="000000"/>
                </a:solidFill>
                <a:latin typeface="Leelawadee UI Semilight" panose="020B0402040204020203" pitchFamily="34" charset="-34"/>
                <a:cs typeface="Leelawadee UI Semilight" panose="020B0402040204020203" pitchFamily="34" charset="-34"/>
              </a:rPr>
              <a:t>) </a:t>
            </a:r>
            <a:r>
              <a:rPr lang="en-GB" sz="3200" b="1" dirty="0">
                <a:solidFill>
                  <a:srgbClr val="000000"/>
                </a:solidFill>
                <a:latin typeface="Leelawadee UI Semilight" panose="020B0402040204020203" pitchFamily="34" charset="-34"/>
                <a:cs typeface="Leelawadee UI Semilight" panose="020B0402040204020203" pitchFamily="34" charset="-34"/>
              </a:rPr>
              <a:t>composed the vast majority of the community profiles.</a:t>
            </a:r>
          </a:p>
          <a:p>
            <a:pPr indent="187325">
              <a:lnSpc>
                <a:spcPts val="3840"/>
              </a:lnSpc>
              <a:spcAft>
                <a:spcPts val="600"/>
              </a:spcAft>
            </a:pPr>
            <a:r>
              <a:rPr lang="en-GB" sz="3200" dirty="0">
                <a:solidFill>
                  <a:srgbClr val="000000"/>
                </a:solidFill>
                <a:latin typeface="Leelawadee UI Semilight" panose="020B0402040204020203" pitchFamily="34" charset="-34"/>
                <a:cs typeface="Leelawadee UI Semilight" panose="020B0402040204020203" pitchFamily="34" charset="-34"/>
              </a:rPr>
              <a:t>In-depth understanding of biogeochemical cycling in the South Wales coalfield relies on defining the temporal and geographical functional dynamics of planktonic microbial communities inhabiting its groundwater. The metabolic response of native microbial communities may significantly impact the success of future long-term carbon dioxide </a:t>
            </a:r>
            <a:r>
              <a:rPr lang="en-GB" sz="3200" dirty="0" err="1">
                <a:solidFill>
                  <a:srgbClr val="000000"/>
                </a:solidFill>
                <a:latin typeface="Leelawadee UI Semilight" panose="020B0402040204020203" pitchFamily="34" charset="-34"/>
                <a:cs typeface="Leelawadee UI Semilight" panose="020B0402040204020203" pitchFamily="34" charset="-34"/>
              </a:rPr>
              <a:t>geosequestration</a:t>
            </a:r>
            <a:r>
              <a:rPr lang="en-GB" sz="3200" dirty="0">
                <a:solidFill>
                  <a:srgbClr val="000000"/>
                </a:solidFill>
                <a:latin typeface="Leelawadee UI Semilight" panose="020B0402040204020203" pitchFamily="34" charset="-34"/>
                <a:cs typeface="Leelawadee UI Semilight" panose="020B0402040204020203" pitchFamily="34" charset="-34"/>
              </a:rPr>
              <a:t> experiments in this region.</a:t>
            </a:r>
          </a:p>
        </p:txBody>
      </p:sp>
      <p:sp>
        <p:nvSpPr>
          <p:cNvPr id="14" name="Retângulo 13"/>
          <p:cNvSpPr/>
          <p:nvPr/>
        </p:nvSpPr>
        <p:spPr>
          <a:xfrm>
            <a:off x="5815601" y="3398382"/>
            <a:ext cx="18603346" cy="923330"/>
          </a:xfrm>
          <a:prstGeom prst="rect">
            <a:avLst/>
          </a:prstGeom>
        </p:spPr>
        <p:txBody>
          <a:bodyPr wrap="square">
            <a:spAutoFit/>
          </a:bodyPr>
          <a:lstStyle/>
          <a:p>
            <a:r>
              <a:rPr lang="en-GB" sz="5400" dirty="0" err="1" smtClean="0">
                <a:solidFill>
                  <a:srgbClr val="000000"/>
                </a:solidFill>
                <a:latin typeface="Leelawadee UI Semilight" panose="020B0402040204020203" pitchFamily="34" charset="-34"/>
                <a:cs typeface="Leelawadee UI Semilight" panose="020B0402040204020203" pitchFamily="34" charset="-34"/>
              </a:rPr>
              <a:t>Soares</a:t>
            </a:r>
            <a:r>
              <a:rPr lang="en-GB" sz="5400" dirty="0" smtClean="0">
                <a:solidFill>
                  <a:srgbClr val="000000"/>
                </a:solidFill>
                <a:latin typeface="Leelawadee UI Semilight" panose="020B0402040204020203" pitchFamily="34" charset="-34"/>
                <a:cs typeface="Leelawadee UI Semilight" panose="020B0402040204020203" pitchFamily="34" charset="-34"/>
              </a:rPr>
              <a:t>, A.</a:t>
            </a:r>
            <a:r>
              <a:rPr lang="en-GB" sz="5400" baseline="30000" dirty="0" smtClean="0">
                <a:solidFill>
                  <a:srgbClr val="000000"/>
                </a:solidFill>
                <a:latin typeface="Leelawadee UI Semilight" panose="020B0402040204020203" pitchFamily="34" charset="-34"/>
                <a:cs typeface="Leelawadee UI Semilight" panose="020B0402040204020203" pitchFamily="34" charset="-34"/>
              </a:rPr>
              <a:t>1,2,3</a:t>
            </a:r>
            <a:r>
              <a:rPr lang="en-GB" sz="5400" dirty="0" smtClean="0">
                <a:solidFill>
                  <a:srgbClr val="000000"/>
                </a:solidFill>
                <a:latin typeface="Leelawadee UI Semilight" panose="020B0402040204020203" pitchFamily="34" charset="-34"/>
                <a:cs typeface="Leelawadee UI Semilight" panose="020B0402040204020203" pitchFamily="34" charset="-34"/>
              </a:rPr>
              <a:t>, </a:t>
            </a:r>
            <a:r>
              <a:rPr lang="en-GB" sz="5400" dirty="0" err="1" smtClean="0">
                <a:solidFill>
                  <a:srgbClr val="000000"/>
                </a:solidFill>
                <a:latin typeface="Leelawadee UI Semilight" panose="020B0402040204020203" pitchFamily="34" charset="-34"/>
                <a:cs typeface="Leelawadee UI Semilight" panose="020B0402040204020203" pitchFamily="34" charset="-34"/>
              </a:rPr>
              <a:t>Rassner</a:t>
            </a:r>
            <a:r>
              <a:rPr lang="en-GB" sz="5400" dirty="0" smtClean="0">
                <a:solidFill>
                  <a:srgbClr val="000000"/>
                </a:solidFill>
                <a:latin typeface="Leelawadee UI Semilight" panose="020B0402040204020203" pitchFamily="34" charset="-34"/>
                <a:cs typeface="Leelawadee UI Semilight" panose="020B0402040204020203" pitchFamily="34" charset="-34"/>
              </a:rPr>
              <a:t>, S.</a:t>
            </a:r>
            <a:r>
              <a:rPr lang="en-GB" sz="5400" baseline="30000" dirty="0" smtClean="0">
                <a:solidFill>
                  <a:srgbClr val="000000"/>
                </a:solidFill>
                <a:latin typeface="Leelawadee UI Semilight" panose="020B0402040204020203" pitchFamily="34" charset="-34"/>
                <a:cs typeface="Leelawadee UI Semilight" panose="020B0402040204020203" pitchFamily="34" charset="-34"/>
              </a:rPr>
              <a:t>1,3</a:t>
            </a:r>
            <a:r>
              <a:rPr lang="en-GB" sz="5400" dirty="0" smtClean="0">
                <a:solidFill>
                  <a:srgbClr val="000000"/>
                </a:solidFill>
                <a:latin typeface="Leelawadee UI Semilight" panose="020B0402040204020203" pitchFamily="34" charset="-34"/>
                <a:cs typeface="Leelawadee UI Semilight" panose="020B0402040204020203" pitchFamily="34" charset="-34"/>
              </a:rPr>
              <a:t>, Edwards, A.</a:t>
            </a:r>
            <a:r>
              <a:rPr lang="en-GB" sz="5400" baseline="30000" dirty="0" smtClean="0">
                <a:solidFill>
                  <a:srgbClr val="000000"/>
                </a:solidFill>
                <a:latin typeface="Leelawadee UI Semilight" panose="020B0402040204020203" pitchFamily="34" charset="-34"/>
                <a:cs typeface="Leelawadee UI Semilight" panose="020B0402040204020203" pitchFamily="34" charset="-34"/>
              </a:rPr>
              <a:t>2,3</a:t>
            </a:r>
            <a:r>
              <a:rPr lang="en-GB" sz="5400" dirty="0" smtClean="0">
                <a:solidFill>
                  <a:srgbClr val="000000"/>
                </a:solidFill>
                <a:latin typeface="Leelawadee UI Semilight" panose="020B0402040204020203" pitchFamily="34" charset="-34"/>
                <a:cs typeface="Leelawadee UI Semilight" panose="020B0402040204020203" pitchFamily="34" charset="-34"/>
              </a:rPr>
              <a:t>, Farr, G.</a:t>
            </a:r>
            <a:r>
              <a:rPr lang="en-GB" sz="5400" baseline="30000" dirty="0" smtClean="0">
                <a:solidFill>
                  <a:srgbClr val="000000"/>
                </a:solidFill>
                <a:latin typeface="Leelawadee UI Semilight" panose="020B0402040204020203" pitchFamily="34" charset="-34"/>
                <a:cs typeface="Leelawadee UI Semilight" panose="020B0402040204020203" pitchFamily="34" charset="-34"/>
              </a:rPr>
              <a:t>4</a:t>
            </a:r>
            <a:r>
              <a:rPr lang="en-GB" sz="5400" dirty="0" smtClean="0">
                <a:solidFill>
                  <a:srgbClr val="000000"/>
                </a:solidFill>
                <a:latin typeface="Leelawadee UI Semilight" panose="020B0402040204020203" pitchFamily="34" charset="-34"/>
                <a:cs typeface="Leelawadee UI Semilight" panose="020B0402040204020203" pitchFamily="34" charset="-34"/>
              </a:rPr>
              <a:t>, Mitchell, A.</a:t>
            </a:r>
            <a:r>
              <a:rPr lang="en-GB" sz="5400" baseline="30000" dirty="0" smtClean="0">
                <a:solidFill>
                  <a:srgbClr val="000000"/>
                </a:solidFill>
                <a:latin typeface="Leelawadee UI Semilight" panose="020B0402040204020203" pitchFamily="34" charset="-34"/>
                <a:cs typeface="Leelawadee UI Semilight" panose="020B0402040204020203" pitchFamily="34" charset="-34"/>
              </a:rPr>
              <a:t>1</a:t>
            </a:r>
          </a:p>
        </p:txBody>
      </p:sp>
      <p:sp>
        <p:nvSpPr>
          <p:cNvPr id="15" name="Retângulo 14"/>
          <p:cNvSpPr/>
          <p:nvPr/>
        </p:nvSpPr>
        <p:spPr>
          <a:xfrm>
            <a:off x="30786024" y="12681489"/>
            <a:ext cx="15135225" cy="3416320"/>
          </a:xfrm>
          <a:prstGeom prst="rect">
            <a:avLst/>
          </a:prstGeom>
        </p:spPr>
        <p:txBody>
          <a:bodyPr>
            <a:spAutoFit/>
          </a:bodyPr>
          <a:lstStyle/>
          <a:p>
            <a:r>
              <a:rPr lang="en-GB" sz="3600" baseline="30000" dirty="0" smtClean="0">
                <a:solidFill>
                  <a:srgbClr val="000000"/>
                </a:solidFill>
                <a:latin typeface="Times New Roman" panose="02020603050405020304" pitchFamily="18" charset="0"/>
              </a:rPr>
              <a:t>1</a:t>
            </a:r>
            <a:r>
              <a:rPr lang="en-GB" sz="3600" dirty="0" smtClean="0">
                <a:solidFill>
                  <a:srgbClr val="000000"/>
                </a:solidFill>
                <a:latin typeface="Times New Roman" panose="02020603050405020304" pitchFamily="18" charset="0"/>
              </a:rPr>
              <a:t> Department of Geography and Earth Sciences (DGES), Aberystwyth University</a:t>
            </a:r>
          </a:p>
          <a:p>
            <a:r>
              <a:rPr lang="en-GB" sz="3600" baseline="30000" dirty="0" smtClean="0">
                <a:solidFill>
                  <a:srgbClr val="000000"/>
                </a:solidFill>
                <a:latin typeface="Times New Roman" panose="02020603050405020304" pitchFamily="18" charset="0"/>
              </a:rPr>
              <a:t>2</a:t>
            </a:r>
            <a:r>
              <a:rPr lang="en-GB" sz="3600" dirty="0" smtClean="0">
                <a:solidFill>
                  <a:srgbClr val="000000"/>
                </a:solidFill>
                <a:latin typeface="Times New Roman" panose="02020603050405020304" pitchFamily="18" charset="0"/>
              </a:rPr>
              <a:t> Institute of Biological, Environmental &amp; Rural Sciences (IBERS), Aberystwyth University</a:t>
            </a:r>
          </a:p>
          <a:p>
            <a:r>
              <a:rPr lang="en-GB" sz="3600" baseline="30000" dirty="0" smtClean="0">
                <a:solidFill>
                  <a:srgbClr val="000000"/>
                </a:solidFill>
                <a:latin typeface="Times New Roman" panose="02020603050405020304" pitchFamily="18" charset="0"/>
              </a:rPr>
              <a:t>3</a:t>
            </a:r>
            <a:r>
              <a:rPr lang="en-GB" sz="3600" dirty="0" smtClean="0">
                <a:solidFill>
                  <a:srgbClr val="000000"/>
                </a:solidFill>
                <a:latin typeface="Times New Roman" panose="02020603050405020304" pitchFamily="18" charset="0"/>
              </a:rPr>
              <a:t> Interdisciplinary Centre for Environmental Microbiology (ICEM), Aberystwyth University</a:t>
            </a:r>
          </a:p>
          <a:p>
            <a:r>
              <a:rPr lang="en-GB" sz="3600" baseline="30000" dirty="0" smtClean="0">
                <a:solidFill>
                  <a:srgbClr val="000000"/>
                </a:solidFill>
                <a:latin typeface="Times New Roman" panose="02020603050405020304" pitchFamily="18" charset="0"/>
              </a:rPr>
              <a:t>4</a:t>
            </a:r>
            <a:r>
              <a:rPr lang="en-GB" sz="3600" dirty="0" smtClean="0">
                <a:solidFill>
                  <a:srgbClr val="000000"/>
                </a:solidFill>
                <a:latin typeface="Times New Roman" panose="02020603050405020304" pitchFamily="18" charset="0"/>
              </a:rPr>
              <a:t> British Geological Survey (BGS), Cardiff</a:t>
            </a:r>
            <a:endParaRPr lang="en-GB" sz="3600" dirty="0">
              <a:solidFill>
                <a:srgbClr val="000000"/>
              </a:solidFill>
              <a:latin typeface="Times New Roman" panose="02020603050405020304" pitchFamily="18" charset="0"/>
            </a:endParaRPr>
          </a:p>
        </p:txBody>
      </p:sp>
      <p:sp>
        <p:nvSpPr>
          <p:cNvPr id="16" name="CaixaDeTexto 15"/>
          <p:cNvSpPr txBox="1"/>
          <p:nvPr/>
        </p:nvSpPr>
        <p:spPr>
          <a:xfrm>
            <a:off x="683052" y="11729927"/>
            <a:ext cx="14611179" cy="769441"/>
          </a:xfrm>
          <a:prstGeom prst="rect">
            <a:avLst/>
          </a:prstGeom>
          <a:noFill/>
        </p:spPr>
        <p:txBody>
          <a:bodyPr wrap="none" rtlCol="0">
            <a:spAutoFit/>
          </a:bodyPr>
          <a:lstStyle/>
          <a:p>
            <a:r>
              <a:rPr lang="pt-PT" sz="4400" b="1" dirty="0" smtClean="0">
                <a:latin typeface="Leelawadee UI Semilight" panose="020B0402040204020203" pitchFamily="34" charset="-34"/>
                <a:cs typeface="Leelawadee UI Semilight" panose="020B0402040204020203" pitchFamily="34" charset="-34"/>
              </a:rPr>
              <a:t>1 - </a:t>
            </a:r>
            <a:r>
              <a:rPr lang="pt-PT" sz="4400" b="1" u="sng" dirty="0" smtClean="0">
                <a:latin typeface="Leelawadee UI Semilight" panose="020B0402040204020203" pitchFamily="34" charset="-34"/>
                <a:cs typeface="Leelawadee UI Semilight" panose="020B0402040204020203" pitchFamily="34" charset="-34"/>
              </a:rPr>
              <a:t>ε-, </a:t>
            </a:r>
            <a:r>
              <a:rPr lang="el-GR" sz="4400" b="1" u="sng" dirty="0" smtClean="0">
                <a:latin typeface="Times New Roman" panose="02020603050405020304" pitchFamily="18" charset="0"/>
                <a:cs typeface="Leelawadee UI Semilight" panose="020B0402040204020203" pitchFamily="34" charset="-34"/>
              </a:rPr>
              <a:t>β</a:t>
            </a:r>
            <a:r>
              <a:rPr lang="pt-PT" sz="4400" b="1" u="sng" dirty="0" smtClean="0">
                <a:latin typeface="Leelawadee UI Semilight" panose="020B0402040204020203" pitchFamily="34" charset="-34"/>
                <a:cs typeface="Leelawadee UI Semilight" panose="020B0402040204020203" pitchFamily="34" charset="-34"/>
              </a:rPr>
              <a:t>-</a:t>
            </a:r>
            <a:r>
              <a:rPr lang="pt-PT" sz="4400" b="1" u="sng" dirty="0" err="1" smtClean="0">
                <a:latin typeface="Leelawadee UI Semilight" panose="020B0402040204020203" pitchFamily="34" charset="-34"/>
                <a:cs typeface="Leelawadee UI Semilight" panose="020B0402040204020203" pitchFamily="34" charset="-34"/>
              </a:rPr>
              <a:t>Proteobacterial</a:t>
            </a:r>
            <a:r>
              <a:rPr lang="pt-PT" sz="4400" b="1" u="sng" dirty="0" smtClean="0">
                <a:latin typeface="Leelawadee UI Semilight" panose="020B0402040204020203" pitchFamily="34" charset="-34"/>
                <a:cs typeface="Leelawadee UI Semilight" panose="020B0402040204020203" pitchFamily="34" charset="-34"/>
              </a:rPr>
              <a:t> </a:t>
            </a:r>
            <a:r>
              <a:rPr lang="pt-PT" sz="4400" b="1" u="sng" dirty="0" err="1" smtClean="0">
                <a:latin typeface="Leelawadee UI Semilight" panose="020B0402040204020203" pitchFamily="34" charset="-34"/>
                <a:cs typeface="Leelawadee UI Semilight" panose="020B0402040204020203" pitchFamily="34" charset="-34"/>
              </a:rPr>
              <a:t>genera</a:t>
            </a:r>
            <a:r>
              <a:rPr lang="pt-PT" sz="4400" b="1" u="sng" dirty="0" smtClean="0">
                <a:latin typeface="Leelawadee UI Semilight" panose="020B0402040204020203" pitchFamily="34" charset="-34"/>
                <a:cs typeface="Leelawadee UI Semilight" panose="020B0402040204020203" pitchFamily="34" charset="-34"/>
              </a:rPr>
              <a:t> </a:t>
            </a:r>
            <a:r>
              <a:rPr lang="pt-PT" sz="4400" b="1" u="sng" dirty="0" err="1" smtClean="0">
                <a:latin typeface="Leelawadee UI Semilight" panose="020B0402040204020203" pitchFamily="34" charset="-34"/>
                <a:cs typeface="Leelawadee UI Semilight" panose="020B0402040204020203" pitchFamily="34" charset="-34"/>
              </a:rPr>
              <a:t>dominate</a:t>
            </a:r>
            <a:r>
              <a:rPr lang="pt-PT" sz="4400" b="1" u="sng" dirty="0" smtClean="0">
                <a:latin typeface="Leelawadee UI Semilight" panose="020B0402040204020203" pitchFamily="34" charset="-34"/>
                <a:cs typeface="Leelawadee UI Semilight" panose="020B0402040204020203" pitchFamily="34" charset="-34"/>
              </a:rPr>
              <a:t> </a:t>
            </a:r>
            <a:r>
              <a:rPr lang="pt-PT" sz="4400" b="1" u="sng" dirty="0" err="1" smtClean="0">
                <a:latin typeface="Leelawadee UI Semilight" panose="020B0402040204020203" pitchFamily="34" charset="-34"/>
                <a:cs typeface="Leelawadee UI Semilight" panose="020B0402040204020203" pitchFamily="34" charset="-34"/>
              </a:rPr>
              <a:t>taxonomic</a:t>
            </a:r>
            <a:r>
              <a:rPr lang="pt-PT" sz="4400" b="1" u="sng" dirty="0" smtClean="0">
                <a:latin typeface="Leelawadee UI Semilight" panose="020B0402040204020203" pitchFamily="34" charset="-34"/>
                <a:cs typeface="Leelawadee UI Semilight" panose="020B0402040204020203" pitchFamily="34" charset="-34"/>
              </a:rPr>
              <a:t> </a:t>
            </a:r>
            <a:r>
              <a:rPr lang="pt-PT" sz="4400" b="1" u="sng" dirty="0" err="1" smtClean="0">
                <a:latin typeface="Leelawadee UI Semilight" panose="020B0402040204020203" pitchFamily="34" charset="-34"/>
                <a:cs typeface="Leelawadee UI Semilight" panose="020B0402040204020203" pitchFamily="34" charset="-34"/>
              </a:rPr>
              <a:t>profiles</a:t>
            </a:r>
            <a:r>
              <a:rPr lang="pt-PT" sz="4400" b="1" u="sng" dirty="0" smtClean="0">
                <a:latin typeface="Leelawadee UI Semilight" panose="020B0402040204020203" pitchFamily="34" charset="-34"/>
                <a:cs typeface="Leelawadee UI Semilight" panose="020B0402040204020203" pitchFamily="34" charset="-34"/>
              </a:rPr>
              <a:t>.</a:t>
            </a:r>
            <a:endParaRPr lang="en-GB" sz="4400" b="1" u="sng" dirty="0">
              <a:latin typeface="Leelawadee UI Semilight" panose="020B0402040204020203" pitchFamily="34" charset="-34"/>
              <a:cs typeface="Leelawadee UI Semilight" panose="020B0402040204020203" pitchFamily="34" charset="-34"/>
            </a:endParaRPr>
          </a:p>
        </p:txBody>
      </p:sp>
      <p:sp>
        <p:nvSpPr>
          <p:cNvPr id="17" name="Retângulo 16"/>
          <p:cNvSpPr/>
          <p:nvPr/>
        </p:nvSpPr>
        <p:spPr>
          <a:xfrm>
            <a:off x="683052" y="12626161"/>
            <a:ext cx="16280927" cy="2977738"/>
          </a:xfrm>
          <a:prstGeom prst="rect">
            <a:avLst/>
          </a:prstGeom>
        </p:spPr>
        <p:txBody>
          <a:bodyPr wrap="square">
            <a:spAutoFit/>
          </a:bodyPr>
          <a:lstStyle/>
          <a:p>
            <a:pPr indent="187325">
              <a:lnSpc>
                <a:spcPts val="4500"/>
              </a:lnSpc>
              <a:spcAft>
                <a:spcPts val="600"/>
              </a:spcAft>
            </a:pPr>
            <a:r>
              <a:rPr lang="en-GB" sz="4000" dirty="0" err="1" smtClean="0">
                <a:solidFill>
                  <a:srgbClr val="000000"/>
                </a:solidFill>
                <a:latin typeface="Leelawadee UI Semilight" panose="020B0402040204020203" pitchFamily="34" charset="-34"/>
                <a:cs typeface="Leelawadee UI Semilight" panose="020B0402040204020203" pitchFamily="34" charset="-34"/>
              </a:rPr>
              <a:t>Proteobacteria</a:t>
            </a:r>
            <a:r>
              <a:rPr lang="en-GB" sz="4000" dirty="0" smtClean="0">
                <a:solidFill>
                  <a:srgbClr val="000000"/>
                </a:solidFill>
                <a:latin typeface="Leelawadee UI Semilight" panose="020B0402040204020203" pitchFamily="34" charset="-34"/>
                <a:cs typeface="Leelawadee UI Semilight" panose="020B0402040204020203" pitchFamily="34" charset="-34"/>
              </a:rPr>
              <a:t> composed </a:t>
            </a:r>
            <a:r>
              <a:rPr lang="en-GB" sz="4000" b="1" dirty="0" smtClean="0">
                <a:solidFill>
                  <a:srgbClr val="000000"/>
                </a:solidFill>
                <a:latin typeface="Leelawadee UI Semilight" panose="020B0402040204020203" pitchFamily="34" charset="-34"/>
                <a:cs typeface="Leelawadee UI Semilight" panose="020B0402040204020203" pitchFamily="34" charset="-34"/>
              </a:rPr>
              <a:t>XX%</a:t>
            </a:r>
            <a:r>
              <a:rPr lang="en-GB" sz="4000" dirty="0" smtClean="0">
                <a:solidFill>
                  <a:srgbClr val="000000"/>
                </a:solidFill>
                <a:latin typeface="Leelawadee UI Semilight" panose="020B0402040204020203" pitchFamily="34" charset="-34"/>
                <a:cs typeface="Leelawadee UI Semilight" panose="020B0402040204020203" pitchFamily="34" charset="-34"/>
              </a:rPr>
              <a:t> of the dataset, </a:t>
            </a:r>
            <a:r>
              <a:rPr lang="en-GB" sz="4000" dirty="0" smtClean="0">
                <a:solidFill>
                  <a:srgbClr val="000000"/>
                </a:solidFill>
                <a:latin typeface="Leelawadee UI Semilight" panose="020B0402040204020203" pitchFamily="34" charset="-34"/>
                <a:cs typeface="Leelawadee UI Semilight" panose="020B0402040204020203" pitchFamily="34" charset="-34"/>
              </a:rPr>
              <a:t>with </a:t>
            </a:r>
            <a:r>
              <a:rPr lang="en-GB" sz="4000" b="1" dirty="0" smtClean="0">
                <a:solidFill>
                  <a:srgbClr val="000000"/>
                </a:solidFill>
                <a:latin typeface="Leelawadee UI Semilight" panose="020B0402040204020203" pitchFamily="34" charset="-34"/>
                <a:cs typeface="Leelawadee UI Semilight" panose="020B0402040204020203" pitchFamily="34" charset="-34"/>
              </a:rPr>
              <a:t>XXXX</a:t>
            </a:r>
            <a:r>
              <a:rPr lang="en-GB" sz="4000" dirty="0" smtClean="0">
                <a:solidFill>
                  <a:srgbClr val="000000"/>
                </a:solidFill>
                <a:latin typeface="Leelawadee UI Semilight" panose="020B0402040204020203" pitchFamily="34" charset="-34"/>
                <a:cs typeface="Leelawadee UI Semilight" panose="020B0402040204020203" pitchFamily="34" charset="-34"/>
              </a:rPr>
              <a:t> and </a:t>
            </a:r>
            <a:r>
              <a:rPr lang="en-GB" sz="4000" b="1" dirty="0" smtClean="0">
                <a:solidFill>
                  <a:srgbClr val="000000"/>
                </a:solidFill>
                <a:latin typeface="Leelawadee UI Semilight" panose="020B0402040204020203" pitchFamily="34" charset="-34"/>
                <a:cs typeface="Leelawadee UI Semilight" panose="020B0402040204020203" pitchFamily="34" charset="-34"/>
              </a:rPr>
              <a:t>XXXX</a:t>
            </a:r>
            <a:r>
              <a:rPr lang="en-GB" sz="4000" dirty="0" smtClean="0">
                <a:solidFill>
                  <a:srgbClr val="000000"/>
                </a:solidFill>
                <a:latin typeface="Leelawadee UI Semilight" panose="020B0402040204020203" pitchFamily="34" charset="-34"/>
                <a:cs typeface="Leelawadee UI Semilight" panose="020B0402040204020203" pitchFamily="34" charset="-34"/>
              </a:rPr>
              <a:t> SV’s assigned to </a:t>
            </a:r>
            <a:r>
              <a:rPr lang="pt-PT" sz="4000" dirty="0" smtClean="0">
                <a:solidFill>
                  <a:srgbClr val="000000"/>
                </a:solidFill>
                <a:latin typeface="Leelawadee UI Semilight" panose="020B0402040204020203" pitchFamily="34" charset="-34"/>
                <a:cs typeface="Leelawadee UI Semilight" panose="020B0402040204020203" pitchFamily="34" charset="-34"/>
              </a:rPr>
              <a:t>ε- </a:t>
            </a:r>
            <a:r>
              <a:rPr lang="pt-PT" sz="4000" dirty="0" err="1" smtClean="0">
                <a:solidFill>
                  <a:srgbClr val="000000"/>
                </a:solidFill>
                <a:latin typeface="Leelawadee UI Semilight" panose="020B0402040204020203" pitchFamily="34" charset="-34"/>
                <a:cs typeface="Leelawadee UI Semilight" panose="020B0402040204020203" pitchFamily="34" charset="-34"/>
              </a:rPr>
              <a:t>and</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el-GR" sz="4000" dirty="0">
                <a:solidFill>
                  <a:srgbClr val="000000"/>
                </a:solidFill>
                <a:latin typeface="Leelawadee UI Semilight" panose="020B0402040204020203" pitchFamily="34" charset="-34"/>
                <a:cs typeface="Leelawadee UI Semilight" panose="020B0402040204020203" pitchFamily="34" charset="-34"/>
              </a:rPr>
              <a:t>β</a:t>
            </a:r>
            <a:r>
              <a:rPr lang="pt-PT" sz="4000" dirty="0" smtClean="0">
                <a:solidFill>
                  <a:srgbClr val="000000"/>
                </a:solidFill>
                <a:latin typeface="Leelawadee UI Semilight" panose="020B0402040204020203" pitchFamily="34" charset="-34"/>
                <a:cs typeface="Leelawadee UI Semilight" panose="020B0402040204020203" pitchFamily="34" charset="-34"/>
              </a:rPr>
              <a:t>-</a:t>
            </a:r>
            <a:r>
              <a:rPr lang="pt-PT" sz="4000" dirty="0" err="1" smtClean="0">
                <a:solidFill>
                  <a:srgbClr val="000000"/>
                </a:solidFill>
                <a:latin typeface="Leelawadee UI Semilight" panose="020B0402040204020203" pitchFamily="34" charset="-34"/>
                <a:cs typeface="Leelawadee UI Semilight" panose="020B0402040204020203" pitchFamily="34" charset="-34"/>
              </a:rPr>
              <a:t>Proteobacteria</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which</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dominated</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sulfur</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and</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iron-rich</a:t>
            </a:r>
            <a:r>
              <a:rPr lang="pt-PT" sz="4000" dirty="0" smtClean="0">
                <a:solidFill>
                  <a:srgbClr val="000000"/>
                </a:solidFill>
                <a:latin typeface="Leelawadee UI Semilight" panose="020B0402040204020203" pitchFamily="34" charset="-34"/>
                <a:cs typeface="Leelawadee UI Semilight" panose="020B0402040204020203" pitchFamily="34" charset="-34"/>
              </a:rPr>
              <a:t> sites, </a:t>
            </a:r>
            <a:r>
              <a:rPr lang="pt-PT" sz="4000" dirty="0" err="1" smtClean="0">
                <a:solidFill>
                  <a:srgbClr val="000000"/>
                </a:solidFill>
                <a:latin typeface="Leelawadee UI Semilight" panose="020B0402040204020203" pitchFamily="34" charset="-34"/>
                <a:cs typeface="Leelawadee UI Semilight" panose="020B0402040204020203" pitchFamily="34" charset="-34"/>
              </a:rPr>
              <a:t>respectively</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Genera</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effectLst>
                  <a:outerShdw blurRad="38100" dist="38100" dir="2700000" algn="tl">
                    <a:srgbClr val="000000">
                      <a:alpha val="43137"/>
                    </a:srgbClr>
                  </a:outerShdw>
                </a:effectLst>
                <a:latin typeface="Leelawadee UI Semilight" panose="020B0402040204020203" pitchFamily="34" charset="-34"/>
                <a:cs typeface="Leelawadee UI Semilight" panose="020B0402040204020203" pitchFamily="34" charset="-34"/>
              </a:rPr>
              <a:t>Gallionella</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effectLst>
                  <a:outerShdw blurRad="38100" dist="38100" dir="2700000" algn="tl">
                    <a:srgbClr val="000000">
                      <a:alpha val="43137"/>
                    </a:srgbClr>
                  </a:outerShdw>
                </a:effectLst>
                <a:latin typeface="Leelawadee UI Semilight" panose="020B0402040204020203" pitchFamily="34" charset="-34"/>
                <a:cs typeface="Leelawadee UI Semilight" panose="020B0402040204020203" pitchFamily="34" charset="-34"/>
              </a:rPr>
              <a:t>Sideroxydans</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effectLst>
                  <a:outerShdw blurRad="38100" dist="38100" dir="2700000" algn="tl">
                    <a:srgbClr val="000000">
                      <a:alpha val="43137"/>
                    </a:srgbClr>
                  </a:outerShdw>
                </a:effectLst>
                <a:latin typeface="Leelawadee UI Semilight" panose="020B0402040204020203" pitchFamily="34" charset="-34"/>
                <a:cs typeface="Leelawadee UI Semilight" panose="020B0402040204020203" pitchFamily="34" charset="-34"/>
              </a:rPr>
              <a:t>Ferriphaselus</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effectLst>
                  <a:outerShdw blurRad="38100" dist="38100" dir="2700000" algn="tl">
                    <a:srgbClr val="000000">
                      <a:alpha val="43137"/>
                    </a:srgbClr>
                  </a:outerShdw>
                </a:effectLst>
                <a:latin typeface="Leelawadee UI Semilight" panose="020B0402040204020203" pitchFamily="34" charset="-34"/>
                <a:cs typeface="Leelawadee UI Semilight" panose="020B0402040204020203" pitchFamily="34" charset="-34"/>
              </a:rPr>
              <a:t>Sulfuricurvum</a:t>
            </a:r>
            <a:r>
              <a:rPr lang="pt-PT" sz="4000" dirty="0" smtClean="0">
                <a:solidFill>
                  <a:srgbClr val="000000"/>
                </a:solidFill>
                <a:effectLst>
                  <a:outerShdw blurRad="38100" dist="38100" dir="2700000" algn="tl">
                    <a:srgbClr val="000000">
                      <a:alpha val="43137"/>
                    </a:srgbClr>
                  </a:outerShdw>
                </a:effectLst>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and</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effectLst>
                  <a:outerShdw blurRad="38100" dist="38100" dir="2700000" algn="tl">
                    <a:srgbClr val="000000">
                      <a:alpha val="43137"/>
                    </a:srgbClr>
                  </a:outerShdw>
                </a:effectLst>
                <a:latin typeface="Leelawadee UI Semilight" panose="020B0402040204020203" pitchFamily="34" charset="-34"/>
                <a:cs typeface="Leelawadee UI Semilight" panose="020B0402040204020203" pitchFamily="34" charset="-34"/>
              </a:rPr>
              <a:t>Sulfurovum</a:t>
            </a:r>
            <a:r>
              <a:rPr lang="pt-PT" sz="4000" dirty="0" smtClean="0">
                <a:solidFill>
                  <a:srgbClr val="000000"/>
                </a:solidFill>
                <a:effectLst>
                  <a:outerShdw blurRad="38100" dist="38100" dir="2700000" algn="tl">
                    <a:srgbClr val="000000">
                      <a:alpha val="43137"/>
                    </a:srgbClr>
                  </a:outerShdw>
                </a:effectLst>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composed</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most</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of</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the</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class-level</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proteobacterial</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diversity</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endParaRPr lang="en-GB" sz="4000" dirty="0">
              <a:solidFill>
                <a:srgbClr val="000000"/>
              </a:solidFill>
              <a:latin typeface="Leelawadee UI Semilight" panose="020B0402040204020203" pitchFamily="34" charset="-34"/>
              <a:cs typeface="Leelawadee UI Semilight" panose="020B0402040204020203" pitchFamily="34" charset="-34"/>
            </a:endParaRPr>
          </a:p>
        </p:txBody>
      </p:sp>
      <p:pic>
        <p:nvPicPr>
          <p:cNvPr id="5" name="Imagem 4"/>
          <p:cNvPicPr>
            <a:picLocks noChangeAspect="1"/>
          </p:cNvPicPr>
          <p:nvPr/>
        </p:nvPicPr>
        <p:blipFill>
          <a:blip r:embed="rId2"/>
          <a:stretch>
            <a:fillRect/>
          </a:stretch>
        </p:blipFill>
        <p:spPr>
          <a:xfrm>
            <a:off x="683052" y="15799544"/>
            <a:ext cx="10602684" cy="7421879"/>
          </a:xfrm>
          <a:prstGeom prst="rect">
            <a:avLst/>
          </a:prstGeom>
        </p:spPr>
      </p:pic>
      <p:pic>
        <p:nvPicPr>
          <p:cNvPr id="7" name="Imagem 6"/>
          <p:cNvPicPr>
            <a:picLocks noChangeAspect="1"/>
          </p:cNvPicPr>
          <p:nvPr/>
        </p:nvPicPr>
        <p:blipFill>
          <a:blip r:embed="rId3"/>
          <a:stretch>
            <a:fillRect/>
          </a:stretch>
        </p:blipFill>
        <p:spPr>
          <a:xfrm>
            <a:off x="17114450" y="11322596"/>
            <a:ext cx="12724014" cy="9997440"/>
          </a:xfrm>
          <a:prstGeom prst="rect">
            <a:avLst/>
          </a:prstGeom>
        </p:spPr>
      </p:pic>
      <p:sp>
        <p:nvSpPr>
          <p:cNvPr id="24" name="Retângulo 23"/>
          <p:cNvSpPr/>
          <p:nvPr/>
        </p:nvSpPr>
        <p:spPr>
          <a:xfrm>
            <a:off x="10407171" y="21733373"/>
            <a:ext cx="19184989" cy="1246495"/>
          </a:xfrm>
          <a:prstGeom prst="rect">
            <a:avLst/>
          </a:prstGeom>
        </p:spPr>
        <p:txBody>
          <a:bodyPr wrap="square">
            <a:spAutoFit/>
          </a:bodyPr>
          <a:lstStyle/>
          <a:p>
            <a:pPr indent="187325">
              <a:lnSpc>
                <a:spcPts val="4500"/>
              </a:lnSpc>
              <a:spcAft>
                <a:spcPts val="600"/>
              </a:spcAft>
            </a:pPr>
            <a:r>
              <a:rPr lang="pt-PT" sz="4000" dirty="0" err="1">
                <a:solidFill>
                  <a:srgbClr val="000000"/>
                </a:solidFill>
                <a:latin typeface="Leelawadee UI Semilight" panose="020B0402040204020203" pitchFamily="34" charset="-34"/>
                <a:cs typeface="Leelawadee UI Semilight" panose="020B0402040204020203" pitchFamily="34" charset="-34"/>
              </a:rPr>
              <a:t>While</a:t>
            </a:r>
            <a:r>
              <a:rPr lang="pt-PT" sz="4000" dirty="0">
                <a:solidFill>
                  <a:srgbClr val="000000"/>
                </a:solidFill>
                <a:latin typeface="Leelawadee UI Semilight" panose="020B0402040204020203" pitchFamily="34" charset="-34"/>
                <a:cs typeface="Leelawadee UI Semilight" panose="020B0402040204020203" pitchFamily="34" charset="-34"/>
              </a:rPr>
              <a:t> </a:t>
            </a:r>
            <a:r>
              <a:rPr lang="pt-PT" sz="4000" dirty="0" err="1">
                <a:solidFill>
                  <a:srgbClr val="000000"/>
                </a:solidFill>
                <a:latin typeface="Leelawadee UI Semilight" panose="020B0402040204020203" pitchFamily="34" charset="-34"/>
                <a:cs typeface="Leelawadee UI Semilight" panose="020B0402040204020203" pitchFamily="34" charset="-34"/>
              </a:rPr>
              <a:t>Sulfuricurvum</a:t>
            </a:r>
            <a:r>
              <a:rPr lang="pt-PT" sz="4000" dirty="0">
                <a:solidFill>
                  <a:srgbClr val="000000"/>
                </a:solidFill>
                <a:latin typeface="Leelawadee UI Semilight" panose="020B0402040204020203" pitchFamily="34" charset="-34"/>
                <a:cs typeface="Leelawadee UI Semilight" panose="020B0402040204020203" pitchFamily="34" charset="-34"/>
              </a:rPr>
              <a:t> </a:t>
            </a:r>
            <a:r>
              <a:rPr lang="pt-PT" sz="4000" dirty="0" err="1">
                <a:solidFill>
                  <a:srgbClr val="000000"/>
                </a:solidFill>
                <a:latin typeface="Leelawadee UI Semilight" panose="020B0402040204020203" pitchFamily="34" charset="-34"/>
                <a:cs typeface="Leelawadee UI Semilight" panose="020B0402040204020203" pitchFamily="34" charset="-34"/>
              </a:rPr>
              <a:t>and</a:t>
            </a:r>
            <a:r>
              <a:rPr lang="pt-PT" sz="4000" dirty="0">
                <a:solidFill>
                  <a:srgbClr val="000000"/>
                </a:solidFill>
                <a:latin typeface="Leelawadee UI Semilight" panose="020B0402040204020203" pitchFamily="34" charset="-34"/>
                <a:cs typeface="Leelawadee UI Semilight" panose="020B0402040204020203" pitchFamily="34" charset="-34"/>
              </a:rPr>
              <a:t> </a:t>
            </a:r>
            <a:r>
              <a:rPr lang="pt-PT" sz="4000" dirty="0" err="1">
                <a:solidFill>
                  <a:srgbClr val="000000"/>
                </a:solidFill>
                <a:latin typeface="Leelawadee UI Semilight" panose="020B0402040204020203" pitchFamily="34" charset="-34"/>
                <a:cs typeface="Leelawadee UI Semilight" panose="020B0402040204020203" pitchFamily="34" charset="-34"/>
              </a:rPr>
              <a:t>Sulfurovum</a:t>
            </a:r>
            <a:r>
              <a:rPr lang="pt-PT" sz="4000" dirty="0">
                <a:solidFill>
                  <a:srgbClr val="000000"/>
                </a:solidFill>
                <a:latin typeface="Leelawadee UI Semilight" panose="020B0402040204020203" pitchFamily="34" charset="-34"/>
                <a:cs typeface="Leelawadee UI Semilight" panose="020B0402040204020203" pitchFamily="34" charset="-34"/>
              </a:rPr>
              <a:t> </a:t>
            </a:r>
            <a:r>
              <a:rPr lang="pt-PT" sz="4000" dirty="0" err="1">
                <a:solidFill>
                  <a:srgbClr val="000000"/>
                </a:solidFill>
                <a:latin typeface="Leelawadee UI Semilight" panose="020B0402040204020203" pitchFamily="34" charset="-34"/>
                <a:cs typeface="Leelawadee UI Semilight" panose="020B0402040204020203" pitchFamily="34" charset="-34"/>
              </a:rPr>
              <a:t>co-occurred</a:t>
            </a:r>
            <a:r>
              <a:rPr lang="pt-PT" sz="4000" dirty="0">
                <a:solidFill>
                  <a:srgbClr val="000000"/>
                </a:solidFill>
                <a:latin typeface="Leelawadee UI Semilight" panose="020B0402040204020203" pitchFamily="34" charset="-34"/>
                <a:cs typeface="Leelawadee UI Semilight" panose="020B0402040204020203" pitchFamily="34" charset="-34"/>
              </a:rPr>
              <a:t>, </a:t>
            </a:r>
            <a:r>
              <a:rPr lang="pt-PT" sz="4000" dirty="0" err="1">
                <a:solidFill>
                  <a:srgbClr val="000000"/>
                </a:solidFill>
                <a:latin typeface="Leelawadee UI Semilight" panose="020B0402040204020203" pitchFamily="34" charset="-34"/>
                <a:cs typeface="Leelawadee UI Semilight" panose="020B0402040204020203" pitchFamily="34" charset="-34"/>
              </a:rPr>
              <a:t>Gallionella</a:t>
            </a:r>
            <a:r>
              <a:rPr lang="pt-PT" sz="4000" dirty="0">
                <a:solidFill>
                  <a:srgbClr val="000000"/>
                </a:solidFill>
                <a:latin typeface="Leelawadee UI Semilight" panose="020B0402040204020203" pitchFamily="34" charset="-34"/>
                <a:cs typeface="Leelawadee UI Semilight" panose="020B0402040204020203" pitchFamily="34" charset="-34"/>
              </a:rPr>
              <a:t> </a:t>
            </a:r>
            <a:r>
              <a:rPr lang="pt-PT" sz="4000" dirty="0" err="1">
                <a:solidFill>
                  <a:srgbClr val="000000"/>
                </a:solidFill>
                <a:latin typeface="Leelawadee UI Semilight" panose="020B0402040204020203" pitchFamily="34" charset="-34"/>
                <a:cs typeface="Leelawadee UI Semilight" panose="020B0402040204020203" pitchFamily="34" charset="-34"/>
              </a:rPr>
              <a:t>dominated</a:t>
            </a:r>
            <a:r>
              <a:rPr lang="pt-PT" sz="4000" dirty="0">
                <a:solidFill>
                  <a:srgbClr val="000000"/>
                </a:solidFill>
                <a:latin typeface="Leelawadee UI Semilight" panose="020B0402040204020203" pitchFamily="34" charset="-34"/>
                <a:cs typeface="Leelawadee UI Semilight" panose="020B0402040204020203" pitchFamily="34" charset="-34"/>
              </a:rPr>
              <a:t> </a:t>
            </a:r>
            <a:r>
              <a:rPr lang="pt-PT" sz="4000" dirty="0" err="1">
                <a:solidFill>
                  <a:srgbClr val="000000"/>
                </a:solidFill>
                <a:latin typeface="Leelawadee UI Semilight" panose="020B0402040204020203" pitchFamily="34" charset="-34"/>
                <a:cs typeface="Leelawadee UI Semilight" panose="020B0402040204020203" pitchFamily="34" charset="-34"/>
              </a:rPr>
              <a:t>most</a:t>
            </a:r>
            <a:r>
              <a:rPr lang="pt-PT" sz="4000" dirty="0">
                <a:solidFill>
                  <a:srgbClr val="000000"/>
                </a:solidFill>
                <a:latin typeface="Leelawadee UI Semilight" panose="020B0402040204020203" pitchFamily="34" charset="-34"/>
                <a:cs typeface="Leelawadee UI Semilight" panose="020B0402040204020203" pitchFamily="34" charset="-34"/>
              </a:rPr>
              <a:t> </a:t>
            </a:r>
            <a:r>
              <a:rPr lang="pt-PT" sz="4000" dirty="0" err="1">
                <a:solidFill>
                  <a:srgbClr val="000000"/>
                </a:solidFill>
                <a:latin typeface="Leelawadee UI Semilight" panose="020B0402040204020203" pitchFamily="34" charset="-34"/>
                <a:cs typeface="Leelawadee UI Semilight" panose="020B0402040204020203" pitchFamily="34" charset="-34"/>
              </a:rPr>
              <a:t>iron</a:t>
            </a:r>
            <a:r>
              <a:rPr lang="pt-PT" sz="4000" dirty="0">
                <a:solidFill>
                  <a:srgbClr val="000000"/>
                </a:solidFill>
                <a:latin typeface="Leelawadee UI Semilight" panose="020B0402040204020203" pitchFamily="34" charset="-34"/>
                <a:cs typeface="Leelawadee UI Semilight" panose="020B0402040204020203" pitchFamily="34" charset="-34"/>
              </a:rPr>
              <a:t>-sites </a:t>
            </a:r>
            <a:r>
              <a:rPr lang="pt-PT" sz="4000" dirty="0" err="1">
                <a:solidFill>
                  <a:srgbClr val="000000"/>
                </a:solidFill>
                <a:latin typeface="Leelawadee UI Semilight" panose="020B0402040204020203" pitchFamily="34" charset="-34"/>
                <a:cs typeface="Leelawadee UI Semilight" panose="020B0402040204020203" pitchFamily="34" charset="-34"/>
              </a:rPr>
              <a:t>with</a:t>
            </a:r>
            <a:r>
              <a:rPr lang="pt-PT" sz="4000" dirty="0">
                <a:solidFill>
                  <a:srgbClr val="000000"/>
                </a:solidFill>
                <a:latin typeface="Leelawadee UI Semilight" panose="020B0402040204020203" pitchFamily="34" charset="-34"/>
                <a:cs typeface="Leelawadee UI Semilight" panose="020B0402040204020203" pitchFamily="34" charset="-34"/>
              </a:rPr>
              <a:t> </a:t>
            </a:r>
            <a:r>
              <a:rPr lang="pt-PT" sz="4000" dirty="0" err="1">
                <a:solidFill>
                  <a:srgbClr val="000000"/>
                </a:solidFill>
                <a:latin typeface="Leelawadee UI Semilight" panose="020B0402040204020203" pitchFamily="34" charset="-34"/>
                <a:cs typeface="Leelawadee UI Semilight" panose="020B0402040204020203" pitchFamily="34" charset="-34"/>
              </a:rPr>
              <a:t>Sideroxydans</a:t>
            </a:r>
            <a:r>
              <a:rPr lang="pt-PT" sz="4000" dirty="0">
                <a:solidFill>
                  <a:srgbClr val="000000"/>
                </a:solidFill>
                <a:latin typeface="Leelawadee UI Semilight" panose="020B0402040204020203" pitchFamily="34" charset="-34"/>
                <a:cs typeface="Leelawadee UI Semilight" panose="020B0402040204020203" pitchFamily="34" charset="-34"/>
              </a:rPr>
              <a:t> </a:t>
            </a:r>
            <a:r>
              <a:rPr lang="pt-PT" sz="4000" dirty="0" err="1">
                <a:solidFill>
                  <a:srgbClr val="000000"/>
                </a:solidFill>
                <a:latin typeface="Leelawadee UI Semilight" panose="020B0402040204020203" pitchFamily="34" charset="-34"/>
                <a:cs typeface="Leelawadee UI Semilight" panose="020B0402040204020203" pitchFamily="34" charset="-34"/>
              </a:rPr>
              <a:t>and</a:t>
            </a:r>
            <a:r>
              <a:rPr lang="pt-PT" sz="4000" dirty="0">
                <a:solidFill>
                  <a:srgbClr val="000000"/>
                </a:solidFill>
                <a:latin typeface="Leelawadee UI Semilight" panose="020B0402040204020203" pitchFamily="34" charset="-34"/>
                <a:cs typeface="Leelawadee UI Semilight" panose="020B0402040204020203" pitchFamily="34" charset="-34"/>
              </a:rPr>
              <a:t> </a:t>
            </a:r>
            <a:r>
              <a:rPr lang="pt-PT" sz="4000" dirty="0" err="1">
                <a:solidFill>
                  <a:srgbClr val="000000"/>
                </a:solidFill>
                <a:latin typeface="Leelawadee UI Semilight" panose="020B0402040204020203" pitchFamily="34" charset="-34"/>
                <a:cs typeface="Leelawadee UI Semilight" panose="020B0402040204020203" pitchFamily="34" charset="-34"/>
              </a:rPr>
              <a:t>Ferriphaselus</a:t>
            </a:r>
            <a:r>
              <a:rPr lang="pt-PT" sz="4000" dirty="0">
                <a:solidFill>
                  <a:srgbClr val="000000"/>
                </a:solidFill>
                <a:latin typeface="Leelawadee UI Semilight" panose="020B0402040204020203" pitchFamily="34" charset="-34"/>
                <a:cs typeface="Leelawadee UI Semilight" panose="020B0402040204020203" pitchFamily="34" charset="-34"/>
              </a:rPr>
              <a:t> </a:t>
            </a:r>
            <a:r>
              <a:rPr lang="pt-PT" sz="4000" dirty="0" err="1">
                <a:solidFill>
                  <a:srgbClr val="000000"/>
                </a:solidFill>
                <a:latin typeface="Leelawadee UI Semilight" panose="020B0402040204020203" pitchFamily="34" charset="-34"/>
                <a:cs typeface="Leelawadee UI Semilight" panose="020B0402040204020203" pitchFamily="34" charset="-34"/>
              </a:rPr>
              <a:t>prevailed</a:t>
            </a:r>
            <a:r>
              <a:rPr lang="pt-PT" sz="4000" dirty="0">
                <a:solidFill>
                  <a:srgbClr val="000000"/>
                </a:solidFill>
                <a:latin typeface="Leelawadee UI Semilight" panose="020B0402040204020203" pitchFamily="34" charset="-34"/>
                <a:cs typeface="Leelawadee UI Semilight" panose="020B0402040204020203" pitchFamily="34" charset="-34"/>
              </a:rPr>
              <a:t> </a:t>
            </a:r>
            <a:r>
              <a:rPr lang="pt-PT" sz="4000" dirty="0" err="1">
                <a:solidFill>
                  <a:srgbClr val="000000"/>
                </a:solidFill>
                <a:latin typeface="Leelawadee UI Semilight" panose="020B0402040204020203" pitchFamily="34" charset="-34"/>
                <a:cs typeface="Leelawadee UI Semilight" panose="020B0402040204020203" pitchFamily="34" charset="-34"/>
              </a:rPr>
              <a:t>only</a:t>
            </a:r>
            <a:r>
              <a:rPr lang="pt-PT" sz="4000" dirty="0">
                <a:solidFill>
                  <a:srgbClr val="000000"/>
                </a:solidFill>
                <a:latin typeface="Leelawadee UI Semilight" panose="020B0402040204020203" pitchFamily="34" charset="-34"/>
                <a:cs typeface="Leelawadee UI Semilight" panose="020B0402040204020203" pitchFamily="34" charset="-34"/>
              </a:rPr>
              <a:t> in </a:t>
            </a:r>
            <a:r>
              <a:rPr lang="pt-PT" sz="4000" dirty="0" err="1">
                <a:solidFill>
                  <a:srgbClr val="000000"/>
                </a:solidFill>
                <a:latin typeface="Leelawadee UI Semilight" panose="020B0402040204020203" pitchFamily="34" charset="-34"/>
                <a:cs typeface="Leelawadee UI Semilight" panose="020B0402040204020203" pitchFamily="34" charset="-34"/>
              </a:rPr>
              <a:t>two</a:t>
            </a:r>
            <a:r>
              <a:rPr lang="pt-PT" sz="4000" dirty="0">
                <a:solidFill>
                  <a:srgbClr val="000000"/>
                </a:solidFill>
                <a:latin typeface="Leelawadee UI Semilight" panose="020B0402040204020203" pitchFamily="34" charset="-34"/>
                <a:cs typeface="Leelawadee UI Semilight" panose="020B0402040204020203" pitchFamily="34" charset="-34"/>
              </a:rPr>
              <a:t> sites </a:t>
            </a:r>
            <a:r>
              <a:rPr lang="pt-PT" sz="4000" dirty="0" err="1">
                <a:solidFill>
                  <a:srgbClr val="000000"/>
                </a:solidFill>
                <a:latin typeface="Leelawadee UI Semilight" panose="020B0402040204020203" pitchFamily="34" charset="-34"/>
                <a:cs typeface="Leelawadee UI Semilight" panose="020B0402040204020203" pitchFamily="34" charset="-34"/>
              </a:rPr>
              <a:t>respectively</a:t>
            </a:r>
            <a:r>
              <a:rPr lang="pt-PT" sz="4000" dirty="0">
                <a:solidFill>
                  <a:srgbClr val="000000"/>
                </a:solidFill>
                <a:latin typeface="Leelawadee UI Semilight" panose="020B0402040204020203" pitchFamily="34" charset="-34"/>
                <a:cs typeface="Leelawadee UI Semilight" panose="020B0402040204020203" pitchFamily="34" charset="-34"/>
              </a:rPr>
              <a:t>. </a:t>
            </a:r>
            <a:endParaRPr lang="en-GB" sz="4000" dirty="0">
              <a:solidFill>
                <a:srgbClr val="000000"/>
              </a:solidFill>
              <a:latin typeface="Leelawadee UI Semilight" panose="020B0402040204020203" pitchFamily="34" charset="-34"/>
              <a:cs typeface="Leelawadee UI Semilight" panose="020B0402040204020203" pitchFamily="34" charset="-34"/>
            </a:endParaRPr>
          </a:p>
        </p:txBody>
      </p:sp>
      <p:sp>
        <p:nvSpPr>
          <p:cNvPr id="27" name="Retângulo 26"/>
          <p:cNvSpPr/>
          <p:nvPr/>
        </p:nvSpPr>
        <p:spPr>
          <a:xfrm>
            <a:off x="683052" y="23312867"/>
            <a:ext cx="28530856" cy="707886"/>
          </a:xfrm>
          <a:prstGeom prst="rect">
            <a:avLst/>
          </a:prstGeom>
        </p:spPr>
        <p:txBody>
          <a:bodyPr wrap="square">
            <a:spAutoFit/>
          </a:bodyPr>
          <a:lstStyle/>
          <a:p>
            <a:r>
              <a:rPr lang="pt-PT" sz="4000" b="1" dirty="0" smtClean="0">
                <a:latin typeface="Leelawadee UI Semilight" panose="020B0402040204020203" pitchFamily="34" charset="-34"/>
                <a:cs typeface="Leelawadee UI Semilight" panose="020B0402040204020203" pitchFamily="34" charset="-34"/>
              </a:rPr>
              <a:t>2 – </a:t>
            </a:r>
            <a:r>
              <a:rPr lang="pt-PT" sz="4000" b="1" u="sng" dirty="0" err="1" smtClean="0">
                <a:latin typeface="Leelawadee UI Semilight" panose="020B0402040204020203" pitchFamily="34" charset="-34"/>
                <a:cs typeface="Leelawadee UI Semilight" panose="020B0402040204020203" pitchFamily="34" charset="-34"/>
              </a:rPr>
              <a:t>Genus-level</a:t>
            </a:r>
            <a:r>
              <a:rPr lang="pt-PT" sz="4000" b="1" u="sng" dirty="0" smtClean="0">
                <a:latin typeface="Leelawadee UI Semilight" panose="020B0402040204020203" pitchFamily="34" charset="-34"/>
                <a:cs typeface="Leelawadee UI Semilight" panose="020B0402040204020203" pitchFamily="34" charset="-34"/>
              </a:rPr>
              <a:t> </a:t>
            </a:r>
            <a:r>
              <a:rPr lang="pt-PT" sz="4000" b="1" u="sng" dirty="0" err="1" smtClean="0">
                <a:latin typeface="Leelawadee UI Semilight" panose="020B0402040204020203" pitchFamily="34" charset="-34"/>
                <a:cs typeface="Leelawadee UI Semilight" panose="020B0402040204020203" pitchFamily="34" charset="-34"/>
              </a:rPr>
              <a:t>proteobacterial</a:t>
            </a:r>
            <a:r>
              <a:rPr lang="pt-PT" sz="4000" b="1" u="sng" dirty="0" smtClean="0">
                <a:latin typeface="Leelawadee UI Semilight" panose="020B0402040204020203" pitchFamily="34" charset="-34"/>
                <a:cs typeface="Leelawadee UI Semilight" panose="020B0402040204020203" pitchFamily="34" charset="-34"/>
              </a:rPr>
              <a:t> </a:t>
            </a:r>
            <a:r>
              <a:rPr lang="pt-PT" sz="4000" b="1" u="sng" dirty="0" err="1" smtClean="0">
                <a:latin typeface="Leelawadee UI Semilight" panose="020B0402040204020203" pitchFamily="34" charset="-34"/>
                <a:cs typeface="Leelawadee UI Semilight" panose="020B0402040204020203" pitchFamily="34" charset="-34"/>
              </a:rPr>
              <a:t>co-dynamics</a:t>
            </a:r>
            <a:r>
              <a:rPr lang="pt-PT" sz="4000" b="1" u="sng" dirty="0" smtClean="0">
                <a:latin typeface="Leelawadee UI Semilight" panose="020B0402040204020203" pitchFamily="34" charset="-34"/>
                <a:cs typeface="Leelawadee UI Semilight" panose="020B0402040204020203" pitchFamily="34" charset="-34"/>
              </a:rPr>
              <a:t> </a:t>
            </a:r>
            <a:r>
              <a:rPr lang="pt-PT" sz="4000" b="1" u="sng" dirty="0" err="1" smtClean="0">
                <a:latin typeface="Leelawadee UI Semilight" panose="020B0402040204020203" pitchFamily="34" charset="-34"/>
                <a:cs typeface="Leelawadee UI Semilight" panose="020B0402040204020203" pitchFamily="34" charset="-34"/>
              </a:rPr>
              <a:t>may</a:t>
            </a:r>
            <a:r>
              <a:rPr lang="pt-PT" sz="4000" b="1" u="sng" dirty="0" smtClean="0">
                <a:latin typeface="Leelawadee UI Semilight" panose="020B0402040204020203" pitchFamily="34" charset="-34"/>
                <a:cs typeface="Leelawadee UI Semilight" panose="020B0402040204020203" pitchFamily="34" charset="-34"/>
              </a:rPr>
              <a:t> </a:t>
            </a:r>
            <a:r>
              <a:rPr lang="pt-PT" sz="4000" b="1" u="sng" dirty="0" err="1" smtClean="0">
                <a:latin typeface="Leelawadee UI Semilight" panose="020B0402040204020203" pitchFamily="34" charset="-34"/>
                <a:cs typeface="Leelawadee UI Semilight" panose="020B0402040204020203" pitchFamily="34" charset="-34"/>
              </a:rPr>
              <a:t>be</a:t>
            </a:r>
            <a:r>
              <a:rPr lang="pt-PT" sz="4000" b="1" u="sng" dirty="0" smtClean="0">
                <a:latin typeface="Leelawadee UI Semilight" panose="020B0402040204020203" pitchFamily="34" charset="-34"/>
                <a:cs typeface="Leelawadee UI Semilight" panose="020B0402040204020203" pitchFamily="34" charset="-34"/>
              </a:rPr>
              <a:t> </a:t>
            </a:r>
            <a:r>
              <a:rPr lang="pt-PT" sz="4000" b="1" u="sng" dirty="0" err="1" smtClean="0">
                <a:latin typeface="Leelawadee UI Semilight" panose="020B0402040204020203" pitchFamily="34" charset="-34"/>
                <a:cs typeface="Leelawadee UI Semilight" panose="020B0402040204020203" pitchFamily="34" charset="-34"/>
              </a:rPr>
              <a:t>explained</a:t>
            </a:r>
            <a:r>
              <a:rPr lang="pt-PT" sz="4000" b="1" u="sng" dirty="0" smtClean="0">
                <a:latin typeface="Leelawadee UI Semilight" panose="020B0402040204020203" pitchFamily="34" charset="-34"/>
                <a:cs typeface="Leelawadee UI Semilight" panose="020B0402040204020203" pitchFamily="34" charset="-34"/>
              </a:rPr>
              <a:t> </a:t>
            </a:r>
            <a:r>
              <a:rPr lang="pt-PT" sz="4000" b="1" u="sng" dirty="0" err="1" smtClean="0">
                <a:latin typeface="Leelawadee UI Semilight" panose="020B0402040204020203" pitchFamily="34" charset="-34"/>
                <a:cs typeface="Leelawadee UI Semilight" panose="020B0402040204020203" pitchFamily="34" charset="-34"/>
              </a:rPr>
              <a:t>by</a:t>
            </a:r>
            <a:r>
              <a:rPr lang="pt-PT" sz="4000" b="1" u="sng" dirty="0" smtClean="0">
                <a:latin typeface="Leelawadee UI Semilight" panose="020B0402040204020203" pitchFamily="34" charset="-34"/>
                <a:cs typeface="Leelawadee UI Semilight" panose="020B0402040204020203" pitchFamily="34" charset="-34"/>
              </a:rPr>
              <a:t> heavy-metal </a:t>
            </a:r>
            <a:r>
              <a:rPr lang="pt-PT" sz="4000" b="1" u="sng" dirty="0" err="1" smtClean="0">
                <a:latin typeface="Leelawadee UI Semilight" panose="020B0402040204020203" pitchFamily="34" charset="-34"/>
                <a:cs typeface="Leelawadee UI Semilight" panose="020B0402040204020203" pitchFamily="34" charset="-34"/>
              </a:rPr>
              <a:t>resistance-related</a:t>
            </a:r>
            <a:r>
              <a:rPr lang="pt-PT" sz="4000" b="1" u="sng" dirty="0" smtClean="0">
                <a:latin typeface="Leelawadee UI Semilight" panose="020B0402040204020203" pitchFamily="34" charset="-34"/>
                <a:cs typeface="Leelawadee UI Semilight" panose="020B0402040204020203" pitchFamily="34" charset="-34"/>
              </a:rPr>
              <a:t> </a:t>
            </a:r>
            <a:r>
              <a:rPr lang="pt-PT" sz="4000" b="1" u="sng" dirty="0" err="1" smtClean="0">
                <a:latin typeface="Leelawadee UI Semilight" panose="020B0402040204020203" pitchFamily="34" charset="-34"/>
                <a:cs typeface="Leelawadee UI Semilight" panose="020B0402040204020203" pitchFamily="34" charset="-34"/>
              </a:rPr>
              <a:t>genomic</a:t>
            </a:r>
            <a:r>
              <a:rPr lang="pt-PT" sz="4000" b="1" u="sng" dirty="0" smtClean="0">
                <a:latin typeface="Leelawadee UI Semilight" panose="020B0402040204020203" pitchFamily="34" charset="-34"/>
                <a:cs typeface="Leelawadee UI Semilight" panose="020B0402040204020203" pitchFamily="34" charset="-34"/>
              </a:rPr>
              <a:t> </a:t>
            </a:r>
            <a:r>
              <a:rPr lang="pt-PT" sz="4000" b="1" u="sng" dirty="0" err="1" smtClean="0">
                <a:latin typeface="Leelawadee UI Semilight" panose="020B0402040204020203" pitchFamily="34" charset="-34"/>
                <a:cs typeface="Leelawadee UI Semilight" panose="020B0402040204020203" pitchFamily="34" charset="-34"/>
              </a:rPr>
              <a:t>adaptations</a:t>
            </a:r>
            <a:r>
              <a:rPr lang="pt-PT" sz="4000" b="1" u="sng" dirty="0" smtClean="0">
                <a:latin typeface="Leelawadee UI Semilight" panose="020B0402040204020203" pitchFamily="34" charset="-34"/>
                <a:cs typeface="Leelawadee UI Semilight" panose="020B0402040204020203" pitchFamily="34" charset="-34"/>
              </a:rPr>
              <a:t>.</a:t>
            </a:r>
            <a:endParaRPr lang="en-GB" sz="4000" b="1" u="sng" dirty="0">
              <a:latin typeface="Leelawadee UI Semilight" panose="020B0402040204020203" pitchFamily="34" charset="-34"/>
              <a:cs typeface="Leelawadee UI Semilight" panose="020B0402040204020203" pitchFamily="34" charset="-34"/>
            </a:endParaRPr>
          </a:p>
        </p:txBody>
      </p:sp>
      <p:grpSp>
        <p:nvGrpSpPr>
          <p:cNvPr id="31" name="Grupo 30"/>
          <p:cNvGrpSpPr/>
          <p:nvPr/>
        </p:nvGrpSpPr>
        <p:grpSpPr>
          <a:xfrm>
            <a:off x="20117558" y="24329475"/>
            <a:ext cx="9096350" cy="8648380"/>
            <a:chOff x="2102717" y="30128497"/>
            <a:chExt cx="9096350" cy="8648380"/>
          </a:xfrm>
        </p:grpSpPr>
        <p:pic>
          <p:nvPicPr>
            <p:cNvPr id="9" name="Imagem 8"/>
            <p:cNvPicPr>
              <a:picLocks noChangeAspect="1"/>
            </p:cNvPicPr>
            <p:nvPr/>
          </p:nvPicPr>
          <p:blipFill>
            <a:blip r:embed="rId4"/>
            <a:stretch>
              <a:fillRect/>
            </a:stretch>
          </p:blipFill>
          <p:spPr>
            <a:xfrm>
              <a:off x="2102717" y="30128497"/>
              <a:ext cx="9096350" cy="3032117"/>
            </a:xfrm>
            <a:prstGeom prst="rect">
              <a:avLst/>
            </a:prstGeom>
          </p:spPr>
        </p:pic>
        <p:pic>
          <p:nvPicPr>
            <p:cNvPr id="28" name="Imagem 27"/>
            <p:cNvPicPr>
              <a:picLocks noChangeAspect="1"/>
            </p:cNvPicPr>
            <p:nvPr/>
          </p:nvPicPr>
          <p:blipFill rotWithShape="1">
            <a:blip r:embed="rId5"/>
            <a:srcRect l="15474" t="31921" r="55934" b="15876"/>
            <a:stretch/>
          </p:blipFill>
          <p:spPr>
            <a:xfrm>
              <a:off x="2322732" y="33442876"/>
              <a:ext cx="8656320" cy="5334001"/>
            </a:xfrm>
            <a:prstGeom prst="rect">
              <a:avLst/>
            </a:prstGeom>
          </p:spPr>
        </p:pic>
      </p:grpSp>
      <p:sp>
        <p:nvSpPr>
          <p:cNvPr id="33" name="CaixaDeTexto 32"/>
          <p:cNvSpPr txBox="1"/>
          <p:nvPr/>
        </p:nvSpPr>
        <p:spPr>
          <a:xfrm>
            <a:off x="10380394" y="15575436"/>
            <a:ext cx="6635375" cy="1015663"/>
          </a:xfrm>
          <a:prstGeom prst="rect">
            <a:avLst/>
          </a:prstGeom>
          <a:noFill/>
        </p:spPr>
        <p:txBody>
          <a:bodyPr wrap="square" rtlCol="0">
            <a:spAutoFit/>
          </a:bodyPr>
          <a:lstStyle/>
          <a:p>
            <a:pPr algn="just"/>
            <a:r>
              <a:rPr lang="pt-PT" sz="2000" b="1" dirty="0" smtClean="0"/>
              <a:t>Figure 1: </a:t>
            </a:r>
            <a:r>
              <a:rPr lang="pt-PT" sz="2000" dirty="0" err="1" smtClean="0"/>
              <a:t>Relative</a:t>
            </a:r>
            <a:r>
              <a:rPr lang="pt-PT" sz="2000" dirty="0" smtClean="0"/>
              <a:t> </a:t>
            </a:r>
            <a:r>
              <a:rPr lang="pt-PT" sz="2000" dirty="0" err="1" smtClean="0"/>
              <a:t>abundance</a:t>
            </a:r>
            <a:r>
              <a:rPr lang="pt-PT" sz="2000" dirty="0" smtClean="0"/>
              <a:t> </a:t>
            </a:r>
            <a:r>
              <a:rPr lang="pt-PT" sz="2000" dirty="0" err="1" smtClean="0"/>
              <a:t>barchart</a:t>
            </a:r>
            <a:r>
              <a:rPr lang="pt-PT" sz="2000" dirty="0" smtClean="0"/>
              <a:t> </a:t>
            </a:r>
            <a:r>
              <a:rPr lang="pt-PT" sz="2000" dirty="0" err="1" smtClean="0"/>
              <a:t>of</a:t>
            </a:r>
            <a:r>
              <a:rPr lang="pt-PT" sz="2000" dirty="0" smtClean="0"/>
              <a:t> </a:t>
            </a:r>
            <a:r>
              <a:rPr lang="pt-PT" sz="2000" dirty="0" err="1" smtClean="0"/>
              <a:t>phylum</a:t>
            </a:r>
            <a:r>
              <a:rPr lang="pt-PT" sz="2000" dirty="0" smtClean="0"/>
              <a:t>- </a:t>
            </a:r>
            <a:r>
              <a:rPr lang="pt-PT" sz="2000" dirty="0" err="1" smtClean="0"/>
              <a:t>and</a:t>
            </a:r>
            <a:r>
              <a:rPr lang="pt-PT" sz="2000" dirty="0" smtClean="0"/>
              <a:t> </a:t>
            </a:r>
            <a:r>
              <a:rPr lang="pt-PT" sz="2000" dirty="0" err="1" smtClean="0"/>
              <a:t>class-level</a:t>
            </a:r>
            <a:r>
              <a:rPr lang="pt-PT" sz="2000" dirty="0" smtClean="0"/>
              <a:t> </a:t>
            </a:r>
            <a:r>
              <a:rPr lang="pt-PT" sz="2000" dirty="0" err="1" smtClean="0"/>
              <a:t>taxonomy</a:t>
            </a:r>
            <a:r>
              <a:rPr lang="pt-PT" sz="2000" dirty="0" smtClean="0"/>
              <a:t> in </a:t>
            </a:r>
            <a:r>
              <a:rPr lang="pt-PT" sz="2000" dirty="0" err="1" smtClean="0"/>
              <a:t>the</a:t>
            </a:r>
            <a:r>
              <a:rPr lang="pt-PT" sz="2000" dirty="0" smtClean="0"/>
              <a:t> </a:t>
            </a:r>
            <a:r>
              <a:rPr lang="pt-PT" sz="2000" dirty="0" err="1" smtClean="0"/>
              <a:t>South</a:t>
            </a:r>
            <a:r>
              <a:rPr lang="pt-PT" sz="2000" dirty="0" smtClean="0"/>
              <a:t> </a:t>
            </a:r>
            <a:r>
              <a:rPr lang="pt-PT" sz="2000" dirty="0" err="1" smtClean="0"/>
              <a:t>Wales</a:t>
            </a:r>
            <a:r>
              <a:rPr lang="pt-PT" sz="2000" dirty="0" smtClean="0"/>
              <a:t> </a:t>
            </a:r>
            <a:r>
              <a:rPr lang="pt-PT" sz="2000" dirty="0" err="1" smtClean="0"/>
              <a:t>coalfield</a:t>
            </a:r>
            <a:r>
              <a:rPr lang="pt-PT" sz="2000" dirty="0" smtClean="0"/>
              <a:t> </a:t>
            </a:r>
            <a:r>
              <a:rPr lang="pt-PT" sz="2000" dirty="0" err="1" smtClean="0"/>
              <a:t>across</a:t>
            </a:r>
            <a:r>
              <a:rPr lang="pt-PT" sz="2000" dirty="0" smtClean="0"/>
              <a:t> </a:t>
            </a:r>
            <a:r>
              <a:rPr lang="pt-PT" sz="2000" dirty="0" err="1" smtClean="0"/>
              <a:t>the</a:t>
            </a:r>
            <a:r>
              <a:rPr lang="pt-PT" sz="2000" dirty="0" smtClean="0"/>
              <a:t> 13 sites </a:t>
            </a:r>
            <a:r>
              <a:rPr lang="pt-PT" sz="2000" dirty="0" err="1" smtClean="0"/>
              <a:t>sampled</a:t>
            </a:r>
            <a:r>
              <a:rPr lang="pt-PT" sz="2000" dirty="0" smtClean="0"/>
              <a:t>. </a:t>
            </a:r>
            <a:r>
              <a:rPr lang="pt-PT" sz="2000" dirty="0" err="1" smtClean="0"/>
              <a:t>Facets</a:t>
            </a:r>
            <a:r>
              <a:rPr lang="pt-PT" sz="2000" dirty="0" smtClean="0"/>
              <a:t> </a:t>
            </a:r>
            <a:r>
              <a:rPr lang="pt-PT" sz="2000" dirty="0" err="1" smtClean="0"/>
              <a:t>depict</a:t>
            </a:r>
            <a:r>
              <a:rPr lang="pt-PT" sz="2000" dirty="0" smtClean="0"/>
              <a:t> </a:t>
            </a:r>
            <a:r>
              <a:rPr lang="pt-PT" sz="2000" dirty="0" err="1" smtClean="0"/>
              <a:t>months</a:t>
            </a:r>
            <a:r>
              <a:rPr lang="pt-PT" sz="2000" dirty="0" smtClean="0"/>
              <a:t> in </a:t>
            </a:r>
            <a:r>
              <a:rPr lang="pt-PT" sz="2000" dirty="0" err="1" smtClean="0"/>
              <a:t>which</a:t>
            </a:r>
            <a:r>
              <a:rPr lang="pt-PT" sz="2000" dirty="0" smtClean="0"/>
              <a:t> </a:t>
            </a:r>
            <a:r>
              <a:rPr lang="pt-PT" sz="2000" dirty="0" err="1" smtClean="0"/>
              <a:t>sampling</a:t>
            </a:r>
            <a:r>
              <a:rPr lang="pt-PT" sz="2000" dirty="0" smtClean="0"/>
              <a:t> </a:t>
            </a:r>
            <a:r>
              <a:rPr lang="pt-PT" sz="2000" dirty="0" err="1" smtClean="0"/>
              <a:t>took</a:t>
            </a:r>
            <a:r>
              <a:rPr lang="pt-PT" sz="2000" dirty="0" smtClean="0"/>
              <a:t> </a:t>
            </a:r>
            <a:r>
              <a:rPr lang="pt-PT" sz="2000" dirty="0" err="1" smtClean="0"/>
              <a:t>place</a:t>
            </a:r>
            <a:r>
              <a:rPr lang="pt-PT" sz="2000" dirty="0" smtClean="0"/>
              <a:t>.</a:t>
            </a:r>
            <a:endParaRPr lang="en-GB" sz="2000" b="1" dirty="0"/>
          </a:p>
        </p:txBody>
      </p:sp>
      <p:sp>
        <p:nvSpPr>
          <p:cNvPr id="34" name="CaixaDeTexto 33"/>
          <p:cNvSpPr txBox="1"/>
          <p:nvPr/>
        </p:nvSpPr>
        <p:spPr>
          <a:xfrm>
            <a:off x="10386369" y="16847304"/>
            <a:ext cx="6554164" cy="1015663"/>
          </a:xfrm>
          <a:prstGeom prst="rect">
            <a:avLst/>
          </a:prstGeom>
          <a:noFill/>
        </p:spPr>
        <p:txBody>
          <a:bodyPr wrap="square" rtlCol="0">
            <a:spAutoFit/>
          </a:bodyPr>
          <a:lstStyle/>
          <a:p>
            <a:pPr algn="just"/>
            <a:r>
              <a:rPr lang="pt-PT" sz="2000" b="1" dirty="0" smtClean="0"/>
              <a:t>Figure 2: </a:t>
            </a:r>
            <a:r>
              <a:rPr lang="pt-PT" sz="2000" dirty="0" err="1" smtClean="0"/>
              <a:t>Relative</a:t>
            </a:r>
            <a:r>
              <a:rPr lang="pt-PT" sz="2000" dirty="0" smtClean="0"/>
              <a:t> </a:t>
            </a:r>
            <a:r>
              <a:rPr lang="pt-PT" sz="2000" dirty="0" err="1" smtClean="0"/>
              <a:t>abundance</a:t>
            </a:r>
            <a:r>
              <a:rPr lang="pt-PT" sz="2000" dirty="0" smtClean="0"/>
              <a:t> </a:t>
            </a:r>
            <a:r>
              <a:rPr lang="pt-PT" sz="2000" dirty="0" err="1" smtClean="0"/>
              <a:t>barchart</a:t>
            </a:r>
            <a:r>
              <a:rPr lang="pt-PT" sz="2000" dirty="0" smtClean="0"/>
              <a:t> </a:t>
            </a:r>
            <a:r>
              <a:rPr lang="pt-PT" sz="2000" dirty="0" err="1" smtClean="0"/>
              <a:t>of</a:t>
            </a:r>
            <a:r>
              <a:rPr lang="pt-PT" sz="2000" dirty="0" smtClean="0"/>
              <a:t> </a:t>
            </a:r>
            <a:r>
              <a:rPr lang="pt-PT" sz="2000" dirty="0" err="1" smtClean="0"/>
              <a:t>order</a:t>
            </a:r>
            <a:r>
              <a:rPr lang="pt-PT" sz="2000" dirty="0" smtClean="0"/>
              <a:t>- </a:t>
            </a:r>
            <a:r>
              <a:rPr lang="pt-PT" sz="2000" dirty="0" err="1" smtClean="0"/>
              <a:t>and</a:t>
            </a:r>
            <a:r>
              <a:rPr lang="pt-PT" sz="2000" dirty="0" smtClean="0"/>
              <a:t> </a:t>
            </a:r>
            <a:r>
              <a:rPr lang="pt-PT" sz="2000" dirty="0" err="1" smtClean="0"/>
              <a:t>genus-level</a:t>
            </a:r>
            <a:r>
              <a:rPr lang="pt-PT" sz="2000" dirty="0" smtClean="0"/>
              <a:t> </a:t>
            </a:r>
            <a:r>
              <a:rPr lang="pt-PT" sz="2000" dirty="0" err="1" smtClean="0"/>
              <a:t>taxonomy</a:t>
            </a:r>
            <a:r>
              <a:rPr lang="pt-PT" sz="2000" dirty="0" smtClean="0"/>
              <a:t> in </a:t>
            </a:r>
            <a:r>
              <a:rPr lang="pt-PT" sz="2000" dirty="0" err="1" smtClean="0"/>
              <a:t>the</a:t>
            </a:r>
            <a:r>
              <a:rPr lang="pt-PT" sz="2000" dirty="0" smtClean="0"/>
              <a:t> </a:t>
            </a:r>
            <a:r>
              <a:rPr lang="pt-PT" sz="2000" dirty="0" err="1" smtClean="0"/>
              <a:t>South</a:t>
            </a:r>
            <a:r>
              <a:rPr lang="pt-PT" sz="2000" dirty="0" smtClean="0"/>
              <a:t> </a:t>
            </a:r>
            <a:r>
              <a:rPr lang="pt-PT" sz="2000" dirty="0" err="1" smtClean="0"/>
              <a:t>Wales</a:t>
            </a:r>
            <a:r>
              <a:rPr lang="pt-PT" sz="2000" dirty="0" smtClean="0"/>
              <a:t> </a:t>
            </a:r>
            <a:r>
              <a:rPr lang="pt-PT" sz="2000" dirty="0" err="1" smtClean="0"/>
              <a:t>coalfield</a:t>
            </a:r>
            <a:r>
              <a:rPr lang="pt-PT" sz="2000" dirty="0" smtClean="0"/>
              <a:t> </a:t>
            </a:r>
            <a:r>
              <a:rPr lang="pt-PT" sz="2000" dirty="0" err="1" smtClean="0"/>
              <a:t>across</a:t>
            </a:r>
            <a:r>
              <a:rPr lang="pt-PT" sz="2000" dirty="0" smtClean="0"/>
              <a:t> </a:t>
            </a:r>
            <a:r>
              <a:rPr lang="pt-PT" sz="2000" dirty="0" err="1" smtClean="0"/>
              <a:t>the</a:t>
            </a:r>
            <a:r>
              <a:rPr lang="pt-PT" sz="2000" dirty="0" smtClean="0"/>
              <a:t> 13 sites </a:t>
            </a:r>
            <a:r>
              <a:rPr lang="pt-PT" sz="2000" dirty="0" err="1" smtClean="0"/>
              <a:t>sampled</a:t>
            </a:r>
            <a:r>
              <a:rPr lang="pt-PT" sz="2000" dirty="0" smtClean="0"/>
              <a:t> for </a:t>
            </a:r>
            <a:r>
              <a:rPr lang="pt-PT" sz="2000" dirty="0" err="1" smtClean="0"/>
              <a:t>selected</a:t>
            </a:r>
            <a:r>
              <a:rPr lang="pt-PT" sz="2000" dirty="0" smtClean="0"/>
              <a:t> taxa.</a:t>
            </a:r>
            <a:endParaRPr lang="en-GB" sz="2000" b="1" dirty="0"/>
          </a:p>
        </p:txBody>
      </p:sp>
      <p:cxnSp>
        <p:nvCxnSpPr>
          <p:cNvPr id="37" name="Conexão reta unidirecional 36"/>
          <p:cNvCxnSpPr>
            <a:stCxn id="34" idx="2"/>
          </p:cNvCxnSpPr>
          <p:nvPr/>
        </p:nvCxnSpPr>
        <p:spPr>
          <a:xfrm>
            <a:off x="13663451" y="17862967"/>
            <a:ext cx="327708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9" name="Conexão reta unidirecional 38"/>
          <p:cNvCxnSpPr/>
          <p:nvPr/>
        </p:nvCxnSpPr>
        <p:spPr>
          <a:xfrm flipH="1">
            <a:off x="10407171" y="15593139"/>
            <a:ext cx="327708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1" name="Retângulo 40"/>
          <p:cNvSpPr/>
          <p:nvPr/>
        </p:nvSpPr>
        <p:spPr>
          <a:xfrm>
            <a:off x="683052" y="24533378"/>
            <a:ext cx="19184989" cy="1823576"/>
          </a:xfrm>
          <a:prstGeom prst="rect">
            <a:avLst/>
          </a:prstGeom>
        </p:spPr>
        <p:txBody>
          <a:bodyPr wrap="square">
            <a:spAutoFit/>
          </a:bodyPr>
          <a:lstStyle/>
          <a:p>
            <a:pPr indent="187325">
              <a:lnSpc>
                <a:spcPts val="4500"/>
              </a:lnSpc>
              <a:spcAft>
                <a:spcPts val="600"/>
              </a:spcAft>
            </a:pPr>
            <a:r>
              <a:rPr lang="pt-PT" sz="4000" dirty="0" err="1" smtClean="0">
                <a:solidFill>
                  <a:srgbClr val="000000"/>
                </a:solidFill>
                <a:latin typeface="Leelawadee UI Semilight" panose="020B0402040204020203" pitchFamily="34" charset="-34"/>
                <a:cs typeface="Leelawadee UI Semilight" panose="020B0402040204020203" pitchFamily="34" charset="-34"/>
              </a:rPr>
              <a:t>Strong</a:t>
            </a:r>
            <a:r>
              <a:rPr lang="pt-PT" sz="4000" dirty="0" smtClean="0">
                <a:solidFill>
                  <a:srgbClr val="000000"/>
                </a:solidFill>
                <a:latin typeface="Leelawadee UI Semilight" panose="020B0402040204020203" pitchFamily="34" charset="-34"/>
                <a:cs typeface="Leelawadee UI Semilight" panose="020B0402040204020203" pitchFamily="34" charset="-34"/>
              </a:rPr>
              <a:t> positive </a:t>
            </a:r>
            <a:r>
              <a:rPr lang="pt-PT" sz="4000" dirty="0" err="1" smtClean="0">
                <a:solidFill>
                  <a:srgbClr val="000000"/>
                </a:solidFill>
                <a:latin typeface="Leelawadee UI Semilight" panose="020B0402040204020203" pitchFamily="34" charset="-34"/>
                <a:cs typeface="Leelawadee UI Semilight" panose="020B0402040204020203" pitchFamily="34" charset="-34"/>
              </a:rPr>
              <a:t>correlations</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were</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found</a:t>
            </a:r>
            <a:r>
              <a:rPr lang="pt-PT" sz="4000" dirty="0" smtClean="0">
                <a:solidFill>
                  <a:srgbClr val="000000"/>
                </a:solidFill>
                <a:latin typeface="Leelawadee UI Semilight" panose="020B0402040204020203" pitchFamily="34" charset="-34"/>
                <a:cs typeface="Leelawadee UI Semilight" panose="020B0402040204020203" pitchFamily="34" charset="-34"/>
              </a:rPr>
              <a:t> for </a:t>
            </a:r>
            <a:r>
              <a:rPr lang="pt-PT" sz="4000" dirty="0" err="1" smtClean="0">
                <a:solidFill>
                  <a:srgbClr val="000000"/>
                </a:solidFill>
                <a:latin typeface="Leelawadee UI Semilight" panose="020B0402040204020203" pitchFamily="34" charset="-34"/>
                <a:cs typeface="Leelawadee UI Semilight" panose="020B0402040204020203" pitchFamily="34" charset="-34"/>
              </a:rPr>
              <a:t>the</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presence</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of</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Gallionella</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and</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Ferriphaselus</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and</a:t>
            </a:r>
            <a:r>
              <a:rPr lang="pt-PT" sz="4000" dirty="0" smtClean="0">
                <a:solidFill>
                  <a:srgbClr val="000000"/>
                </a:solidFill>
                <a:latin typeface="Leelawadee UI Semilight" panose="020B0402040204020203" pitchFamily="34" charset="-34"/>
                <a:cs typeface="Leelawadee UI Semilight" panose="020B0402040204020203" pitchFamily="34" charset="-34"/>
              </a:rPr>
              <a:t> cobalto </a:t>
            </a:r>
            <a:r>
              <a:rPr lang="pt-PT" sz="4000" dirty="0" err="1" smtClean="0">
                <a:solidFill>
                  <a:srgbClr val="000000"/>
                </a:solidFill>
                <a:latin typeface="Leelawadee UI Semilight" panose="020B0402040204020203" pitchFamily="34" charset="-34"/>
                <a:cs typeface="Leelawadee UI Semilight" panose="020B0402040204020203" pitchFamily="34" charset="-34"/>
              </a:rPr>
              <a:t>concentrations</a:t>
            </a:r>
            <a:r>
              <a:rPr lang="pt-PT" sz="4000" dirty="0" smtClean="0">
                <a:solidFill>
                  <a:srgbClr val="000000"/>
                </a:solidFill>
                <a:latin typeface="Leelawadee UI Semilight" panose="020B0402040204020203" pitchFamily="34" charset="-34"/>
                <a:cs typeface="Leelawadee UI Semilight" panose="020B0402040204020203" pitchFamily="34" charset="-34"/>
              </a:rPr>
              <a:t>. In </a:t>
            </a:r>
            <a:r>
              <a:rPr lang="pt-PT" sz="4000" dirty="0" err="1" smtClean="0">
                <a:solidFill>
                  <a:srgbClr val="000000"/>
                </a:solidFill>
                <a:latin typeface="Leelawadee UI Semilight" panose="020B0402040204020203" pitchFamily="34" charset="-34"/>
                <a:cs typeface="Leelawadee UI Semilight" panose="020B0402040204020203" pitchFamily="34" charset="-34"/>
              </a:rPr>
              <a:t>the</a:t>
            </a:r>
            <a:r>
              <a:rPr lang="pt-PT" sz="4000" dirty="0" smtClean="0">
                <a:solidFill>
                  <a:srgbClr val="000000"/>
                </a:solidFill>
                <a:latin typeface="Leelawadee UI Semilight" panose="020B0402040204020203" pitchFamily="34" charset="-34"/>
                <a:cs typeface="Leelawadee UI Semilight" panose="020B0402040204020203" pitchFamily="34" charset="-34"/>
              </a:rPr>
              <a:t> case </a:t>
            </a:r>
            <a:r>
              <a:rPr lang="pt-PT" sz="4000" dirty="0" err="1" smtClean="0">
                <a:solidFill>
                  <a:srgbClr val="000000"/>
                </a:solidFill>
                <a:latin typeface="Leelawadee UI Semilight" panose="020B0402040204020203" pitchFamily="34" charset="-34"/>
                <a:cs typeface="Leelawadee UI Semilight" panose="020B0402040204020203" pitchFamily="34" charset="-34"/>
              </a:rPr>
              <a:t>of</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Gallionella</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this</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was</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corroborated</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by</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the</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presence</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of</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cobalt</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efflux-related</a:t>
            </a:r>
            <a:r>
              <a:rPr lang="pt-PT" sz="4000" dirty="0" smtClean="0">
                <a:solidFill>
                  <a:srgbClr val="000000"/>
                </a:solidFill>
                <a:latin typeface="Leelawadee UI Semilight" panose="020B0402040204020203" pitchFamily="34" charset="-34"/>
                <a:cs typeface="Leelawadee UI Semilight" panose="020B0402040204020203" pitchFamily="34" charset="-34"/>
              </a:rPr>
              <a:t> genes in a </a:t>
            </a:r>
            <a:r>
              <a:rPr lang="pt-PT" sz="4000" dirty="0" err="1" smtClean="0">
                <a:solidFill>
                  <a:srgbClr val="000000"/>
                </a:solidFill>
                <a:latin typeface="Leelawadee UI Semilight" panose="020B0402040204020203" pitchFamily="34" charset="-34"/>
                <a:cs typeface="Leelawadee UI Semilight" panose="020B0402040204020203" pitchFamily="34" charset="-34"/>
              </a:rPr>
              <a:t>deposited</a:t>
            </a:r>
            <a:r>
              <a:rPr lang="pt-PT" sz="4000" dirty="0" smtClean="0">
                <a:solidFill>
                  <a:srgbClr val="000000"/>
                </a:solidFill>
                <a:latin typeface="Leelawadee UI Semilight" panose="020B0402040204020203" pitchFamily="34" charset="-34"/>
                <a:cs typeface="Leelawadee UI Semilight" panose="020B0402040204020203" pitchFamily="34" charset="-34"/>
              </a:rPr>
              <a:t> </a:t>
            </a:r>
            <a:r>
              <a:rPr lang="pt-PT" sz="4000" dirty="0" err="1" smtClean="0">
                <a:solidFill>
                  <a:srgbClr val="000000"/>
                </a:solidFill>
                <a:latin typeface="Leelawadee UI Semilight" panose="020B0402040204020203" pitchFamily="34" charset="-34"/>
                <a:cs typeface="Leelawadee UI Semilight" panose="020B0402040204020203" pitchFamily="34" charset="-34"/>
              </a:rPr>
              <a:t>genome</a:t>
            </a:r>
            <a:r>
              <a:rPr lang="pt-PT" sz="4000" dirty="0" smtClean="0">
                <a:solidFill>
                  <a:srgbClr val="000000"/>
                </a:solidFill>
                <a:latin typeface="Leelawadee UI Semilight" panose="020B0402040204020203" pitchFamily="34" charset="-34"/>
                <a:cs typeface="Leelawadee UI Semilight" panose="020B0402040204020203" pitchFamily="34" charset="-34"/>
              </a:rPr>
              <a:t>.</a:t>
            </a:r>
            <a:endParaRPr lang="en-GB" sz="4000" dirty="0">
              <a:solidFill>
                <a:srgbClr val="000000"/>
              </a:solidFill>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3856764575"/>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377</TotalTime>
  <Words>919</Words>
  <Application>Microsoft Office PowerPoint</Application>
  <PresentationFormat>Personalizados</PresentationFormat>
  <Paragraphs>29</Paragraphs>
  <Slides>2</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2</vt:i4>
      </vt:variant>
    </vt:vector>
  </HeadingPairs>
  <TitlesOfParts>
    <vt:vector size="8" baseType="lpstr">
      <vt:lpstr>Arial</vt:lpstr>
      <vt:lpstr>Calibri</vt:lpstr>
      <vt:lpstr>Calibri Light</vt:lpstr>
      <vt:lpstr>Leelawadee UI Semilight</vt:lpstr>
      <vt:lpstr>Times New Roman</vt:lpstr>
      <vt:lpstr>Tema do Office</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Sónia Rubina Mendes Serrão</dc:creator>
  <cp:lastModifiedBy>Sónia Rubina Mendes Serrão</cp:lastModifiedBy>
  <cp:revision>16</cp:revision>
  <dcterms:created xsi:type="dcterms:W3CDTF">2018-03-24T10:13:42Z</dcterms:created>
  <dcterms:modified xsi:type="dcterms:W3CDTF">2018-03-24T16:30:45Z</dcterms:modified>
</cp:coreProperties>
</file>