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1" r:id="rId9"/>
    <p:sldId id="265" r:id="rId10"/>
    <p:sldId id="262" r:id="rId11"/>
    <p:sldId id="263" r:id="rId12"/>
    <p:sldId id="264" r:id="rId13"/>
    <p:sldId id="266" r:id="rId14"/>
    <p:sldId id="267" r:id="rId15"/>
    <p:sldId id="268" r:id="rId16"/>
    <p:sldId id="276" r:id="rId17"/>
    <p:sldId id="269" r:id="rId18"/>
    <p:sldId id="270"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27/07/2020</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27/07/2020</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mmunity.exchange.se.com/t5/Geo-SCADA-Expert-Forum/bd-p/ecostruxure-geo-scada-expert-fo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lnSpcReduction="10000"/>
          </a:bodyPr>
          <a:lstStyle/>
          <a:p>
            <a:r>
              <a:rPr lang="en-GB" dirty="0"/>
              <a:t>Demonstration code </a:t>
            </a:r>
          </a:p>
          <a:p>
            <a:endParaRPr lang="en-GB" dirty="0"/>
          </a:p>
          <a:p>
            <a:r>
              <a:rPr lang="en-GB" dirty="0"/>
              <a:t>Provided by Schneider Electric</a:t>
            </a:r>
          </a:p>
          <a:p>
            <a:r>
              <a:rPr lang="en-GB" sz="1600" dirty="0"/>
              <a:t>Notify and Redirector source sample code 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 – for the outgoing calls</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cxnSp>
        <p:nvCxnSpPr>
          <p:cNvPr id="7" name="Straight Arrow Connector 6">
            <a:extLst>
              <a:ext uri="{FF2B5EF4-FFF2-40B4-BE49-F238E27FC236}">
                <a16:creationId xmlns:a16="http://schemas.microsoft.com/office/drawing/2014/main" id="{96A6EA43-3FD5-4A51-B5A1-A716DAC9EE7E}"/>
              </a:ext>
            </a:extLst>
          </p:cNvPr>
          <p:cNvCxnSpPr>
            <a:cxnSpLocks/>
          </p:cNvCxnSpPr>
          <p:nvPr/>
        </p:nvCxnSpPr>
        <p:spPr>
          <a:xfrm flipH="1" flipV="1">
            <a:off x="3852775" y="2897157"/>
            <a:ext cx="361006" cy="844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
        <p:nvSpPr>
          <p:cNvPr id="3" name="Speech Bubble: Rectangle 2">
            <a:extLst>
              <a:ext uri="{FF2B5EF4-FFF2-40B4-BE49-F238E27FC236}">
                <a16:creationId xmlns:a16="http://schemas.microsoft.com/office/drawing/2014/main" id="{F5A3BAA9-6848-4B63-9FDB-94BC538DCDED}"/>
              </a:ext>
            </a:extLst>
          </p:cNvPr>
          <p:cNvSpPr/>
          <p:nvPr/>
        </p:nvSpPr>
        <p:spPr>
          <a:xfrm>
            <a:off x="8031673" y="51410"/>
            <a:ext cx="4070071" cy="1202418"/>
          </a:xfrm>
          <a:prstGeom prst="wedgeRectCallout">
            <a:avLst>
              <a:gd name="adj1" fmla="val -54185"/>
              <a:gd name="adj2" fmla="val 22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A full flow has been produced for this. See the JSON representation of the flow within the repo – file ‘DemoTwilioFlowV1.json’ You can paste this into Twilio.</a:t>
            </a:r>
          </a:p>
        </p:txBody>
      </p:sp>
    </p:spTree>
    <p:extLst>
      <p:ext uri="{BB962C8B-B14F-4D97-AF65-F5344CB8AC3E}">
        <p14:creationId xmlns:p14="http://schemas.microsoft.com/office/powerpoint/2010/main" val="34653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17B-FE6F-412F-9A85-284630D2F1E7}"/>
              </a:ext>
            </a:extLst>
          </p:cNvPr>
          <p:cNvSpPr>
            <a:spLocks noGrp="1"/>
          </p:cNvSpPr>
          <p:nvPr>
            <p:ph type="title"/>
          </p:nvPr>
        </p:nvSpPr>
        <p:spPr/>
        <p:txBody>
          <a:bodyPr/>
          <a:lstStyle/>
          <a:p>
            <a:r>
              <a:rPr lang="en-GB" dirty="0"/>
              <a:t>Twilio Full Flow Details</a:t>
            </a:r>
          </a:p>
        </p:txBody>
      </p:sp>
      <p:sp>
        <p:nvSpPr>
          <p:cNvPr id="3" name="Content Placeholder 2">
            <a:extLst>
              <a:ext uri="{FF2B5EF4-FFF2-40B4-BE49-F238E27FC236}">
                <a16:creationId xmlns:a16="http://schemas.microsoft.com/office/drawing/2014/main" id="{155C57EC-E8E4-4E85-9107-1A95F59D91B0}"/>
              </a:ext>
            </a:extLst>
          </p:cNvPr>
          <p:cNvSpPr>
            <a:spLocks noGrp="1"/>
          </p:cNvSpPr>
          <p:nvPr>
            <p:ph idx="1"/>
          </p:nvPr>
        </p:nvSpPr>
        <p:spPr/>
        <p:txBody>
          <a:bodyPr/>
          <a:lstStyle/>
          <a:p>
            <a:r>
              <a:rPr lang="en-GB" dirty="0"/>
              <a:t>See the JSON representation of the flow within the repo – file ‘DemoTwilioFlowV1.json’</a:t>
            </a:r>
          </a:p>
          <a:p>
            <a:r>
              <a:rPr lang="en-GB" dirty="0"/>
              <a:t>You can use this to work out what widgets and flow configuration are needed, or import directly</a:t>
            </a:r>
          </a:p>
          <a:p>
            <a:r>
              <a:rPr lang="en-GB" dirty="0"/>
              <a:t>To import, create a new flow, add a name then scroll to the end of the list to see ‘Import JSON’</a:t>
            </a:r>
          </a:p>
          <a:p>
            <a:r>
              <a:rPr lang="en-GB" dirty="0"/>
              <a:t>Flow has been edited, and items within &lt;&lt; &gt;&gt; need to be adjusted for your environment, e.g. your web service endpoint URL</a:t>
            </a:r>
          </a:p>
          <a:p>
            <a:endParaRPr lang="en-GB" dirty="0"/>
          </a:p>
        </p:txBody>
      </p:sp>
    </p:spTree>
    <p:extLst>
      <p:ext uri="{BB962C8B-B14F-4D97-AF65-F5344CB8AC3E}">
        <p14:creationId xmlns:p14="http://schemas.microsoft.com/office/powerpoint/2010/main" val="24300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E661AF-4A33-4998-9459-2A99C0726B72}"/>
              </a:ext>
            </a:extLst>
          </p:cNvPr>
          <p:cNvPicPr>
            <a:picLocks noChangeAspect="1"/>
          </p:cNvPicPr>
          <p:nvPr/>
        </p:nvPicPr>
        <p:blipFill>
          <a:blip r:embed="rId2"/>
          <a:stretch>
            <a:fillRect/>
          </a:stretch>
        </p:blipFill>
        <p:spPr>
          <a:xfrm>
            <a:off x="7780232" y="3429000"/>
            <a:ext cx="4054191" cy="3261643"/>
          </a:xfrm>
          <a:prstGeom prst="rect">
            <a:avLst/>
          </a:prstGeom>
        </p:spPr>
      </p:pic>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database object of the Redirector</a:t>
            </a:r>
          </a:p>
          <a:p>
            <a:pPr lvl="1"/>
            <a:r>
              <a:rPr lang="en-GB" dirty="0"/>
              <a:t>Also your Account SID and Outgoing number (formatted as E.164 phone number format, e.g. +1xxxxxxxxxx)</a:t>
            </a:r>
            <a:br>
              <a:rPr lang="en-GB" dirty="0"/>
            </a:br>
            <a:r>
              <a:rPr lang="en-GB" dirty="0"/>
              <a:t>and Flow ID</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3"/>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4"/>
          <a:stretch>
            <a:fillRect/>
          </a:stretch>
        </p:blipFill>
        <p:spPr>
          <a:xfrm>
            <a:off x="5879452" y="2776538"/>
            <a:ext cx="2019300" cy="704850"/>
          </a:xfrm>
          <a:prstGeom prst="rect">
            <a:avLst/>
          </a:prstGeom>
        </p:spPr>
      </p:pic>
      <p:cxnSp>
        <p:nvCxnSpPr>
          <p:cNvPr id="9" name="Straight Arrow Connector 8">
            <a:extLst>
              <a:ext uri="{FF2B5EF4-FFF2-40B4-BE49-F238E27FC236}">
                <a16:creationId xmlns:a16="http://schemas.microsoft.com/office/drawing/2014/main" id="{CEC6DCC9-D8D3-4DEA-878D-EBA683051009}"/>
              </a:ext>
            </a:extLst>
          </p:cNvPr>
          <p:cNvCxnSpPr>
            <a:cxnSpLocks/>
          </p:cNvCxnSpPr>
          <p:nvPr/>
        </p:nvCxnSpPr>
        <p:spPr>
          <a:xfrm>
            <a:off x="6038422" y="5653736"/>
            <a:ext cx="2191178" cy="633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8A3BA0-2FA1-4064-8E29-5ECD6355FC3C}"/>
              </a:ext>
            </a:extLst>
          </p:cNvPr>
          <p:cNvCxnSpPr>
            <a:cxnSpLocks/>
          </p:cNvCxnSpPr>
          <p:nvPr/>
        </p:nvCxnSpPr>
        <p:spPr>
          <a:xfrm>
            <a:off x="4374037" y="4871673"/>
            <a:ext cx="3912124" cy="69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7F8B83-F4D5-4FD0-9563-D39D96927DF7}"/>
              </a:ext>
            </a:extLst>
          </p:cNvPr>
          <p:cNvCxnSpPr>
            <a:cxnSpLocks/>
          </p:cNvCxnSpPr>
          <p:nvPr/>
        </p:nvCxnSpPr>
        <p:spPr>
          <a:xfrm>
            <a:off x="6330099" y="5480800"/>
            <a:ext cx="2135171" cy="33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24DC70-C37E-4B18-904B-89C7D0EC4188}"/>
              </a:ext>
            </a:extLst>
          </p:cNvPr>
          <p:cNvCxnSpPr/>
          <p:nvPr/>
        </p:nvCxnSpPr>
        <p:spPr>
          <a:xfrm>
            <a:off x="3478491" y="5911886"/>
            <a:ext cx="5119863" cy="11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5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Modify and build the driver</a:t>
            </a:r>
          </a:p>
          <a:p>
            <a:pPr marL="971550" lvl="1" indent="-514350">
              <a:buFont typeface="+mj-lt"/>
              <a:buAutoNum type="arabicPeriod"/>
            </a:pPr>
            <a:r>
              <a:rPr lang="en-GB" dirty="0"/>
              <a:t>Build and copy the driver .exe and .</a:t>
            </a:r>
            <a:r>
              <a:rPr lang="en-GB" dirty="0" err="1"/>
              <a:t>dll</a:t>
            </a:r>
            <a:r>
              <a:rPr lang="en-GB" dirty="0"/>
              <a:t> to the Geo SCADA server</a:t>
            </a:r>
          </a:p>
          <a:p>
            <a:pPr marL="971550" lvl="1" indent="-514350">
              <a:buFont typeface="+mj-lt"/>
              <a:buAutoNum type="arabicPeriod"/>
            </a:pPr>
            <a:r>
              <a:rPr lang="en-GB" dirty="0"/>
              <a:t>import the registry file from the code sample to make Geo SCADA run the driver.</a:t>
            </a:r>
          </a:p>
          <a:p>
            <a:pPr marL="514350" indent="-514350">
              <a:buFont typeface="+mj-lt"/>
              <a:buAutoNum type="arabicPeriod"/>
            </a:pPr>
            <a:r>
              <a:rPr lang="en-GB" dirty="0"/>
              <a:t>Modify and build the redirector </a:t>
            </a:r>
          </a:p>
          <a:p>
            <a:pPr marL="971550" lvl="1" indent="-514350">
              <a:buFont typeface="+mj-lt"/>
              <a:buAutoNum type="arabicPeriod"/>
            </a:pPr>
            <a:r>
              <a:rPr lang="en-GB" dirty="0"/>
              <a:t>Build the installer for the redirector, copy the .</a:t>
            </a:r>
            <a:r>
              <a:rPr lang="en-GB" dirty="0" err="1"/>
              <a:t>msi</a:t>
            </a:r>
            <a:r>
              <a:rPr lang="en-GB" dirty="0"/>
              <a:t> to the target and run it</a:t>
            </a:r>
          </a:p>
          <a:p>
            <a:pPr marL="971550" lvl="1" indent="-514350">
              <a:buFont typeface="+mj-lt"/>
              <a:buAutoNum type="arabicPeriod"/>
            </a:pPr>
            <a:r>
              <a:rPr lang="en-GB" dirty="0"/>
              <a:t>Set up/change .config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77500" lnSpcReduction="20000"/>
          </a:bodyPr>
          <a:lstStyle/>
          <a:p>
            <a:r>
              <a:rPr lang="en-GB" dirty="0"/>
              <a:t>Send SMS and Voice alarm notifications from Geo SCADA</a:t>
            </a:r>
          </a:p>
          <a:p>
            <a:r>
              <a:rPr lang="en-GB" dirty="0"/>
              <a:t>It uses the Twilio cloud service to manage notifications</a:t>
            </a:r>
          </a:p>
          <a:p>
            <a:pPr lvl="1"/>
            <a:r>
              <a:rPr lang="en-GB" dirty="0"/>
              <a:t>Other services could be easily added</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earlier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pPr lvl="1"/>
            <a:r>
              <a:rPr lang="en-GB" dirty="0"/>
              <a:t>You can customise the application for your language and choice of services.</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many possible fields. You may wish to omit many of them.</a:t>
            </a:r>
          </a:p>
          <a:p>
            <a:r>
              <a:rPr lang="en-GB" dirty="0"/>
              <a:t>For </a:t>
            </a:r>
            <a:r>
              <a:rPr lang="en-GB" dirty="0" err="1"/>
              <a:t>NotifyMessageVoice</a:t>
            </a:r>
            <a:r>
              <a:rPr lang="en-GB" dirty="0"/>
              <a:t>, omit the last ‘cookie’ parameter.</a:t>
            </a:r>
          </a:p>
          <a:p>
            <a:endParaRPr lang="en-GB" dirty="0"/>
          </a:p>
          <a:p>
            <a:pPr marL="0" indent="0">
              <a:buNone/>
            </a:pPr>
            <a:r>
              <a:rPr lang="en-GB" sz="2000" dirty="0" err="1">
                <a:latin typeface="Arial monospaced for SAP" panose="020B0609020202030204" pitchFamily="49" charset="0"/>
              </a:rPr>
              <a:t>NotifyAlarmVoice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'VOICE', '</a:t>
            </a:r>
            <a:r>
              <a:rPr lang="en-GB" sz="2000" dirty="0"/>
              <a:t>%</a:t>
            </a:r>
            <a:r>
              <a:rPr lang="en-GB" sz="2000" dirty="0" err="1"/>
              <a:t>ACookie</a:t>
            </a:r>
            <a:r>
              <a:rPr lang="en-GB" sz="2000" dirty="0"/>
              <a:t>%</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a:p>
            <a:r>
              <a:rPr lang="en-GB" dirty="0">
                <a:hlinkClick r:id="rId2"/>
              </a:rPr>
              <a:t>https://community.exchange.se.com/t5/Geo-SCADA-Expert-Forum/bd-p/ecostruxure-geo-scada-expert-forum</a:t>
            </a:r>
            <a:endParaRPr lang="en-GB" dirty="0"/>
          </a:p>
        </p:txBody>
      </p:sp>
    </p:spTree>
    <p:extLst>
      <p:ext uri="{BB962C8B-B14F-4D97-AF65-F5344CB8AC3E}">
        <p14:creationId xmlns:p14="http://schemas.microsoft.com/office/powerpoint/2010/main" val="128397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Driver to Redirector</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lstStyle/>
          <a:p>
            <a:r>
              <a:rPr lang="en-GB" dirty="0"/>
              <a:t>Web service hosted on /</a:t>
            </a:r>
            <a:r>
              <a:rPr lang="en-GB" dirty="0" err="1"/>
              <a:t>NotifyRequest</a:t>
            </a:r>
            <a:r>
              <a:rPr lang="en-GB" dirty="0"/>
              <a:t>/</a:t>
            </a:r>
          </a:p>
          <a:p>
            <a:pPr lvl="1"/>
            <a:r>
              <a:rPr lang="en-GB" dirty="0"/>
              <a:t>Data sent in query string parameters</a:t>
            </a:r>
          </a:p>
          <a:p>
            <a:pPr lvl="1"/>
            <a:r>
              <a:rPr lang="en-GB" dirty="0"/>
              <a:t>If type is ‘SMS’ or ‘VOICE’ this is a request to make a call or message</a:t>
            </a:r>
          </a:p>
          <a:p>
            <a:pPr lvl="2"/>
            <a:r>
              <a:rPr lang="en-GB" dirty="0"/>
              <a:t>key is the Twilio service key, phone message and cookie are used to make the call</a:t>
            </a:r>
          </a:p>
          <a:p>
            <a:pPr lvl="1"/>
            <a:r>
              <a:rPr lang="en-GB" dirty="0"/>
              <a:t>If type is ‘STATUS’ this is used to request feedback from Twilio, such as call failure – the responses are buffered (see next page) and fed back as lines in the response body</a:t>
            </a:r>
          </a:p>
          <a:p>
            <a:pPr lvl="1"/>
            <a:r>
              <a:rPr lang="en-GB" dirty="0"/>
              <a:t>If type is ‘STATUS’ and alarm acknowledgements are set up in Twilio, and the #define feature ‘FEATURE_ALARM_ACK’ is enabled then the request message sends alarm acknowledgement status messages to the Redirector</a:t>
            </a:r>
          </a:p>
          <a:p>
            <a:endParaRPr lang="en-GB" dirty="0"/>
          </a:p>
        </p:txBody>
      </p:sp>
      <p:sp>
        <p:nvSpPr>
          <p:cNvPr id="4" name="Rectangle 3">
            <a:extLst>
              <a:ext uri="{FF2B5EF4-FFF2-40B4-BE49-F238E27FC236}">
                <a16:creationId xmlns:a16="http://schemas.microsoft.com/office/drawing/2014/main" id="{0EC49DDA-87CF-4731-8FAC-927492E0FAA7}"/>
              </a:ext>
            </a:extLst>
          </p:cNvPr>
          <p:cNvSpPr/>
          <p:nvPr/>
        </p:nvSpPr>
        <p:spPr>
          <a:xfrm>
            <a:off x="7491486" y="56184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5" name="Rectangle 4">
            <a:extLst>
              <a:ext uri="{FF2B5EF4-FFF2-40B4-BE49-F238E27FC236}">
                <a16:creationId xmlns:a16="http://schemas.microsoft.com/office/drawing/2014/main" id="{0CC14131-CFD4-414A-88DB-12CCD88741DF}"/>
              </a:ext>
            </a:extLst>
          </p:cNvPr>
          <p:cNvSpPr/>
          <p:nvPr/>
        </p:nvSpPr>
        <p:spPr>
          <a:xfrm>
            <a:off x="10253347" y="56184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6" name="Straight Arrow Connector 5">
            <a:extLst>
              <a:ext uri="{FF2B5EF4-FFF2-40B4-BE49-F238E27FC236}">
                <a16:creationId xmlns:a16="http://schemas.microsoft.com/office/drawing/2014/main" id="{B992EB3A-101D-45DA-BC8C-E18F4FF3EE57}"/>
              </a:ext>
            </a:extLst>
          </p:cNvPr>
          <p:cNvCxnSpPr>
            <a:cxnSpLocks/>
            <a:stCxn id="4" idx="3"/>
            <a:endCxn id="5" idx="1"/>
          </p:cNvCxnSpPr>
          <p:nvPr/>
        </p:nvCxnSpPr>
        <p:spPr>
          <a:xfrm>
            <a:off x="8741787" y="128963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6FFC4F-9649-49CB-8504-E42F160E9791}"/>
              </a:ext>
            </a:extLst>
          </p:cNvPr>
          <p:cNvSpPr txBox="1"/>
          <p:nvPr/>
        </p:nvSpPr>
        <p:spPr>
          <a:xfrm>
            <a:off x="7491486" y="145085"/>
            <a:ext cx="1355566" cy="369332"/>
          </a:xfrm>
          <a:prstGeom prst="rect">
            <a:avLst/>
          </a:prstGeom>
          <a:noFill/>
        </p:spPr>
        <p:txBody>
          <a:bodyPr wrap="square" rtlCol="0">
            <a:spAutoFit/>
          </a:bodyPr>
          <a:lstStyle/>
          <a:p>
            <a:r>
              <a:rPr lang="en-GB" dirty="0"/>
              <a:t>Web client</a:t>
            </a:r>
          </a:p>
        </p:txBody>
      </p:sp>
      <p:sp>
        <p:nvSpPr>
          <p:cNvPr id="8" name="TextBox 7">
            <a:extLst>
              <a:ext uri="{FF2B5EF4-FFF2-40B4-BE49-F238E27FC236}">
                <a16:creationId xmlns:a16="http://schemas.microsoft.com/office/drawing/2014/main" id="{8C07664E-CC09-4620-8B4F-FAEE5BF23EC0}"/>
              </a:ext>
            </a:extLst>
          </p:cNvPr>
          <p:cNvSpPr txBox="1"/>
          <p:nvPr/>
        </p:nvSpPr>
        <p:spPr>
          <a:xfrm>
            <a:off x="10174022" y="147496"/>
            <a:ext cx="1355566" cy="369332"/>
          </a:xfrm>
          <a:prstGeom prst="rect">
            <a:avLst/>
          </a:prstGeom>
          <a:noFill/>
        </p:spPr>
        <p:txBody>
          <a:bodyPr wrap="square" rtlCol="0">
            <a:spAutoFit/>
          </a:bodyPr>
          <a:lstStyle/>
          <a:p>
            <a:r>
              <a:rPr lang="en-GB" dirty="0"/>
              <a:t>Web server</a:t>
            </a:r>
          </a:p>
        </p:txBody>
      </p:sp>
    </p:spTree>
    <p:extLst>
      <p:ext uri="{BB962C8B-B14F-4D97-AF65-F5344CB8AC3E}">
        <p14:creationId xmlns:p14="http://schemas.microsoft.com/office/powerpoint/2010/main" val="150592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Redirector to Twilio</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normAutofit/>
          </a:bodyPr>
          <a:lstStyle/>
          <a:p>
            <a:r>
              <a:rPr lang="en-GB" dirty="0"/>
              <a:t>Web client uses API key and parameters to request calls/SMS as a flow</a:t>
            </a:r>
          </a:p>
          <a:p>
            <a:r>
              <a:rPr lang="en-GB" dirty="0"/>
              <a:t>Web service hosted on /</a:t>
            </a:r>
            <a:r>
              <a:rPr lang="en-GB" dirty="0" err="1"/>
              <a:t>TwilioRequest</a:t>
            </a:r>
            <a:r>
              <a:rPr lang="en-GB" dirty="0"/>
              <a:t>/</a:t>
            </a:r>
          </a:p>
          <a:p>
            <a:pPr lvl="1"/>
            <a:r>
              <a:rPr lang="en-GB" dirty="0"/>
              <a:t>Data sent in query string parameters</a:t>
            </a:r>
          </a:p>
          <a:p>
            <a:pPr lvl="1"/>
            <a:r>
              <a:rPr lang="en-GB" dirty="0"/>
              <a:t>The Redirector receives and adds these parameters to a list, for forwarding back in responses to the Driver</a:t>
            </a:r>
          </a:p>
          <a:p>
            <a:pPr lvl="1"/>
            <a:r>
              <a:rPr lang="en-GB" dirty="0"/>
              <a:t>If type is ‘ACKCHECK’ and alarm acknowledgements are set up in Twilio, and the #define feature ‘FEATURE_ALARM_ACK’ is enabled then the request message sends alarm acknowledgement status messages to the Twilio Flow</a:t>
            </a:r>
          </a:p>
          <a:p>
            <a:endParaRPr lang="en-GB" dirty="0"/>
          </a:p>
        </p:txBody>
      </p:sp>
      <p:sp>
        <p:nvSpPr>
          <p:cNvPr id="7" name="TextBox 6">
            <a:extLst>
              <a:ext uri="{FF2B5EF4-FFF2-40B4-BE49-F238E27FC236}">
                <a16:creationId xmlns:a16="http://schemas.microsoft.com/office/drawing/2014/main" id="{306FFC4F-9649-49CB-8504-E42F160E9791}"/>
              </a:ext>
            </a:extLst>
          </p:cNvPr>
          <p:cNvSpPr txBox="1"/>
          <p:nvPr/>
        </p:nvSpPr>
        <p:spPr>
          <a:xfrm>
            <a:off x="5846716" y="-26858"/>
            <a:ext cx="2190052" cy="369332"/>
          </a:xfrm>
          <a:prstGeom prst="rect">
            <a:avLst/>
          </a:prstGeom>
          <a:noFill/>
        </p:spPr>
        <p:txBody>
          <a:bodyPr wrap="square" rtlCol="0">
            <a:spAutoFit/>
          </a:bodyPr>
          <a:lstStyle/>
          <a:p>
            <a:r>
              <a:rPr lang="en-GB" dirty="0"/>
              <a:t>Web client &amp; Server</a:t>
            </a:r>
          </a:p>
        </p:txBody>
      </p:sp>
      <p:sp>
        <p:nvSpPr>
          <p:cNvPr id="8" name="TextBox 7">
            <a:extLst>
              <a:ext uri="{FF2B5EF4-FFF2-40B4-BE49-F238E27FC236}">
                <a16:creationId xmlns:a16="http://schemas.microsoft.com/office/drawing/2014/main" id="{8C07664E-CC09-4620-8B4F-FAEE5BF23EC0}"/>
              </a:ext>
            </a:extLst>
          </p:cNvPr>
          <p:cNvSpPr txBox="1"/>
          <p:nvPr/>
        </p:nvSpPr>
        <p:spPr>
          <a:xfrm>
            <a:off x="9871785" y="-49509"/>
            <a:ext cx="2244016" cy="369332"/>
          </a:xfrm>
          <a:prstGeom prst="rect">
            <a:avLst/>
          </a:prstGeom>
          <a:noFill/>
        </p:spPr>
        <p:txBody>
          <a:bodyPr wrap="square" rtlCol="0">
            <a:spAutoFit/>
          </a:bodyPr>
          <a:lstStyle/>
          <a:p>
            <a:r>
              <a:rPr lang="en-GB" dirty="0"/>
              <a:t>Web server &amp; Client</a:t>
            </a:r>
          </a:p>
        </p:txBody>
      </p:sp>
      <p:sp>
        <p:nvSpPr>
          <p:cNvPr id="9" name="Rectangle 8">
            <a:extLst>
              <a:ext uri="{FF2B5EF4-FFF2-40B4-BE49-F238E27FC236}">
                <a16:creationId xmlns:a16="http://schemas.microsoft.com/office/drawing/2014/main" id="{F179DD1C-9132-4D7D-B333-2534A28D5C13}"/>
              </a:ext>
            </a:extLst>
          </p:cNvPr>
          <p:cNvSpPr/>
          <p:nvPr/>
        </p:nvSpPr>
        <p:spPr>
          <a:xfrm>
            <a:off x="5956041" y="279447"/>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sp>
        <p:nvSpPr>
          <p:cNvPr id="10" name="Rectangle 9">
            <a:extLst>
              <a:ext uri="{FF2B5EF4-FFF2-40B4-BE49-F238E27FC236}">
                <a16:creationId xmlns:a16="http://schemas.microsoft.com/office/drawing/2014/main" id="{09E3A0B9-052C-4B0F-95FC-B5CCE0DC7664}"/>
              </a:ext>
            </a:extLst>
          </p:cNvPr>
          <p:cNvSpPr/>
          <p:nvPr/>
        </p:nvSpPr>
        <p:spPr>
          <a:xfrm>
            <a:off x="9790923" y="279446"/>
            <a:ext cx="2324878"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a:t>
            </a:r>
          </a:p>
        </p:txBody>
      </p:sp>
      <p:sp>
        <p:nvSpPr>
          <p:cNvPr id="11" name="Rectangle 10">
            <a:extLst>
              <a:ext uri="{FF2B5EF4-FFF2-40B4-BE49-F238E27FC236}">
                <a16:creationId xmlns:a16="http://schemas.microsoft.com/office/drawing/2014/main" id="{CDC8734A-FA57-4426-BBC8-C6A1027C73A4}"/>
              </a:ext>
            </a:extLst>
          </p:cNvPr>
          <p:cNvSpPr/>
          <p:nvPr/>
        </p:nvSpPr>
        <p:spPr>
          <a:xfrm>
            <a:off x="10014857" y="471462"/>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2" name="Straight Arrow Connector 11">
            <a:extLst>
              <a:ext uri="{FF2B5EF4-FFF2-40B4-BE49-F238E27FC236}">
                <a16:creationId xmlns:a16="http://schemas.microsoft.com/office/drawing/2014/main" id="{9A0311CA-0E33-4AD7-BC45-3055C489F3D6}"/>
              </a:ext>
            </a:extLst>
          </p:cNvPr>
          <p:cNvCxnSpPr>
            <a:cxnSpLocks/>
            <a:stCxn id="9" idx="3"/>
            <a:endCxn id="10" idx="1"/>
          </p:cNvCxnSpPr>
          <p:nvPr/>
        </p:nvCxnSpPr>
        <p:spPr>
          <a:xfrm flipV="1">
            <a:off x="7663543" y="1007234"/>
            <a:ext cx="21273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CCD117-CED1-4308-8D69-970C7D3F4EF5}"/>
              </a:ext>
            </a:extLst>
          </p:cNvPr>
          <p:cNvSpPr txBox="1"/>
          <p:nvPr/>
        </p:nvSpPr>
        <p:spPr>
          <a:xfrm>
            <a:off x="7973167" y="334846"/>
            <a:ext cx="1380930" cy="646331"/>
          </a:xfrm>
          <a:prstGeom prst="rect">
            <a:avLst/>
          </a:prstGeom>
          <a:noFill/>
        </p:spPr>
        <p:txBody>
          <a:bodyPr wrap="square" rtlCol="0">
            <a:spAutoFit/>
          </a:bodyPr>
          <a:lstStyle/>
          <a:p>
            <a:r>
              <a:rPr lang="en-GB" dirty="0"/>
              <a:t>Requests to start flow</a:t>
            </a:r>
          </a:p>
        </p:txBody>
      </p:sp>
      <p:cxnSp>
        <p:nvCxnSpPr>
          <p:cNvPr id="14" name="Straight Arrow Connector 13">
            <a:extLst>
              <a:ext uri="{FF2B5EF4-FFF2-40B4-BE49-F238E27FC236}">
                <a16:creationId xmlns:a16="http://schemas.microsoft.com/office/drawing/2014/main" id="{CDA3C34F-FAAB-4F2E-BD10-772A2FDE6B08}"/>
              </a:ext>
            </a:extLst>
          </p:cNvPr>
          <p:cNvCxnSpPr>
            <a:cxnSpLocks/>
          </p:cNvCxnSpPr>
          <p:nvPr/>
        </p:nvCxnSpPr>
        <p:spPr>
          <a:xfrm flipH="1">
            <a:off x="7663544" y="1371127"/>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DEB24D-1C69-4986-BCC5-33E12C2F12B7}"/>
              </a:ext>
            </a:extLst>
          </p:cNvPr>
          <p:cNvSpPr txBox="1"/>
          <p:nvPr/>
        </p:nvSpPr>
        <p:spPr>
          <a:xfrm>
            <a:off x="7973167" y="1366658"/>
            <a:ext cx="1909665" cy="369332"/>
          </a:xfrm>
          <a:prstGeom prst="rect">
            <a:avLst/>
          </a:prstGeom>
          <a:noFill/>
        </p:spPr>
        <p:txBody>
          <a:bodyPr wrap="square" rtlCol="0">
            <a:spAutoFit/>
          </a:bodyPr>
          <a:lstStyle/>
          <a:p>
            <a:r>
              <a:rPr lang="en-GB" dirty="0"/>
              <a:t>Status updates</a:t>
            </a:r>
          </a:p>
        </p:txBody>
      </p:sp>
    </p:spTree>
    <p:extLst>
      <p:ext uri="{BB962C8B-B14F-4D97-AF65-F5344CB8AC3E}">
        <p14:creationId xmlns:p14="http://schemas.microsoft.com/office/powerpoint/2010/main" val="23443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27368"/>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1550</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monospaced for SAP</vt:lpstr>
      <vt:lpstr>Calibri</vt:lpstr>
      <vt:lpstr>Calibri Light</vt:lpstr>
      <vt:lpstr>Office Theme</vt:lpstr>
      <vt:lpstr>Alarm Notifications from  Geo SCADA</vt:lpstr>
      <vt:lpstr>What the demonstration can do?</vt:lpstr>
      <vt:lpstr>Architecture</vt:lpstr>
      <vt:lpstr>How it works – the Driver</vt:lpstr>
      <vt:lpstr>How it works – the Redirector</vt:lpstr>
      <vt:lpstr>Driver to Redirector</vt:lpstr>
      <vt:lpstr>Redirector to Twilio</vt:lpstr>
      <vt:lpstr>Setting up Twilio</vt:lpstr>
      <vt:lpstr>Twilio – Set up an account</vt:lpstr>
      <vt:lpstr>Twilio – Buy a Number – for the outgoing calls</vt:lpstr>
      <vt:lpstr>Twilio – Verified Caller IDs</vt:lpstr>
      <vt:lpstr>Twilio – Creating a Flow </vt:lpstr>
      <vt:lpstr>Twilio – Add a call</vt:lpstr>
      <vt:lpstr>Twilio – Add ‘Say’</vt:lpstr>
      <vt:lpstr>Twilio – reporting back status</vt:lpstr>
      <vt:lpstr>Twilio Full Flow Details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29</cp:revision>
  <dcterms:created xsi:type="dcterms:W3CDTF">2019-08-29T16:44:14Z</dcterms:created>
  <dcterms:modified xsi:type="dcterms:W3CDTF">2020-07-27T20:17:43Z</dcterms:modified>
</cp:coreProperties>
</file>