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Griffy"/>
      <p:regular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Homemade Appl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8oOKELEsE7YBMvilnu0UH/t0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Griffy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font" Target="fonts/RobotoMonoSemiBold-regular.fntdata"/><Relationship Id="rId35" Type="http://schemas.openxmlformats.org/officeDocument/2006/relationships/font" Target="fonts/HomemadeApple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font" Target="fonts/RobotoMonoSemiBold-italic.fntdata"/><Relationship Id="rId14" Type="http://schemas.openxmlformats.org/officeDocument/2006/relationships/font" Target="fonts/RobotoMonoSemiBold-bold.fntdata"/><Relationship Id="rId36" Type="http://customschemas.google.com/relationships/presentationmetadata" Target="metadata"/><Relationship Id="rId17" Type="http://schemas.openxmlformats.org/officeDocument/2006/relationships/font" Target="fonts/Roboto-regular.fntdata"/><Relationship Id="rId16" Type="http://schemas.openxmlformats.org/officeDocument/2006/relationships/font" Target="fonts/RobotoMono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9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9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p9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3" name="Google Shape;23;p9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9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9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9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9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9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85" name="Google Shape;185;p1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18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" type="subTitle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2" type="subTitle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3" type="subTitle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4" type="body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9" name="Google Shape;209;p19"/>
          <p:cNvSpPr txBox="1"/>
          <p:nvPr>
            <p:ph idx="5" type="body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0" name="Google Shape;210;p19"/>
          <p:cNvSpPr txBox="1"/>
          <p:nvPr>
            <p:ph idx="6" type="body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9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9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9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9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9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27" name="Google Shape;227;p19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0" name="Google Shape;230;p19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0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20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0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0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0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47" name="Google Shape;247;p20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0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20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2" name="Google Shape;252;p20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1189050" y="9743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4" name="Google Shape;254;p20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20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6" name="Google Shape;256;p20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8" name="Google Shape;258;p20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2"/>
          <p:cNvGrpSpPr/>
          <p:nvPr/>
        </p:nvGrpSpPr>
        <p:grpSpPr>
          <a:xfrm>
            <a:off x="8251500" y="2275398"/>
            <a:ext cx="3271244" cy="3330073"/>
            <a:chOff x="8144875" y="2055723"/>
            <a:chExt cx="3271244" cy="3330073"/>
          </a:xfrm>
        </p:grpSpPr>
        <p:sp>
          <p:nvSpPr>
            <p:cNvPr id="265" name="Google Shape;265;p22"/>
            <p:cNvSpPr/>
            <p:nvPr/>
          </p:nvSpPr>
          <p:spPr>
            <a:xfrm>
              <a:off x="814487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26701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22"/>
          <p:cNvGrpSpPr/>
          <p:nvPr/>
        </p:nvGrpSpPr>
        <p:grpSpPr>
          <a:xfrm>
            <a:off x="4460375" y="2275398"/>
            <a:ext cx="3271244" cy="3330073"/>
            <a:chOff x="4231600" y="2055723"/>
            <a:chExt cx="3271244" cy="3330073"/>
          </a:xfrm>
        </p:grpSpPr>
        <p:sp>
          <p:nvSpPr>
            <p:cNvPr id="268" name="Google Shape;268;p22"/>
            <p:cNvSpPr/>
            <p:nvPr/>
          </p:nvSpPr>
          <p:spPr>
            <a:xfrm>
              <a:off x="4231600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353744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2"/>
          <p:cNvGrpSpPr/>
          <p:nvPr/>
        </p:nvGrpSpPr>
        <p:grpSpPr>
          <a:xfrm>
            <a:off x="669250" y="2275398"/>
            <a:ext cx="3271244" cy="3330073"/>
            <a:chOff x="562625" y="2055723"/>
            <a:chExt cx="3271244" cy="3330073"/>
          </a:xfrm>
        </p:grpSpPr>
        <p:sp>
          <p:nvSpPr>
            <p:cNvPr id="271" name="Google Shape;271;p22"/>
            <p:cNvSpPr/>
            <p:nvPr/>
          </p:nvSpPr>
          <p:spPr>
            <a:xfrm>
              <a:off x="562625" y="2196796"/>
              <a:ext cx="3149100" cy="3189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684769" y="2055723"/>
              <a:ext cx="3149100" cy="3189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2"/>
          <p:cNvSpPr txBox="1"/>
          <p:nvPr>
            <p:ph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74" name="Google Shape;274;p22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75" name="Google Shape;275;p22"/>
          <p:cNvSpPr txBox="1"/>
          <p:nvPr>
            <p:ph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76" name="Google Shape;276;p22"/>
          <p:cNvSpPr txBox="1"/>
          <p:nvPr>
            <p:ph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78" name="Google Shape;278;p22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79" name="Google Shape;279;p22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2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22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2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2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22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96" name="Google Shape;296;p2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>
            <p:ph idx="1" type="subTitle"/>
          </p:nvPr>
        </p:nvSpPr>
        <p:spPr>
          <a:xfrm>
            <a:off x="1240925" y="2045838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3" name="Google Shape;303;p23"/>
          <p:cNvSpPr txBox="1"/>
          <p:nvPr>
            <p:ph idx="2" type="subTitle"/>
          </p:nvPr>
        </p:nvSpPr>
        <p:spPr>
          <a:xfrm>
            <a:off x="1240925" y="3902562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4" name="Google Shape;304;p23"/>
          <p:cNvSpPr txBox="1"/>
          <p:nvPr>
            <p:ph idx="3" type="subTitle"/>
          </p:nvPr>
        </p:nvSpPr>
        <p:spPr>
          <a:xfrm>
            <a:off x="8149857" y="2055218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5" name="Google Shape;305;p23"/>
          <p:cNvSpPr txBox="1"/>
          <p:nvPr>
            <p:ph idx="4" type="subTitle"/>
          </p:nvPr>
        </p:nvSpPr>
        <p:spPr>
          <a:xfrm>
            <a:off x="4714052" y="2063187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6" name="Google Shape;306;p23"/>
          <p:cNvSpPr txBox="1"/>
          <p:nvPr>
            <p:ph idx="5" type="subTitle"/>
          </p:nvPr>
        </p:nvSpPr>
        <p:spPr>
          <a:xfrm>
            <a:off x="4714052" y="3902562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7" name="Google Shape;307;p23"/>
          <p:cNvSpPr txBox="1"/>
          <p:nvPr>
            <p:ph idx="6" type="subTitle"/>
          </p:nvPr>
        </p:nvSpPr>
        <p:spPr>
          <a:xfrm>
            <a:off x="8149857" y="3884018"/>
            <a:ext cx="2931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 b="1" sz="20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240925" y="1009013"/>
            <a:ext cx="984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9" name="Google Shape;309;p23"/>
          <p:cNvSpPr txBox="1"/>
          <p:nvPr>
            <p:ph idx="7" type="body"/>
          </p:nvPr>
        </p:nvSpPr>
        <p:spPr>
          <a:xfrm>
            <a:off x="4714052" y="24720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0" name="Google Shape;310;p23"/>
          <p:cNvSpPr txBox="1"/>
          <p:nvPr>
            <p:ph idx="8" type="body"/>
          </p:nvPr>
        </p:nvSpPr>
        <p:spPr>
          <a:xfrm>
            <a:off x="8149857" y="43008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1" name="Google Shape;311;p23"/>
          <p:cNvSpPr txBox="1"/>
          <p:nvPr>
            <p:ph idx="9" type="body"/>
          </p:nvPr>
        </p:nvSpPr>
        <p:spPr>
          <a:xfrm>
            <a:off x="4714052" y="43008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2" name="Google Shape;312;p23"/>
          <p:cNvSpPr txBox="1"/>
          <p:nvPr>
            <p:ph idx="13" type="body"/>
          </p:nvPr>
        </p:nvSpPr>
        <p:spPr>
          <a:xfrm>
            <a:off x="1240925" y="24720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3" name="Google Shape;313;p23"/>
          <p:cNvSpPr txBox="1"/>
          <p:nvPr>
            <p:ph idx="14" type="body"/>
          </p:nvPr>
        </p:nvSpPr>
        <p:spPr>
          <a:xfrm>
            <a:off x="8149857" y="24720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4" name="Google Shape;314;p23"/>
          <p:cNvSpPr txBox="1"/>
          <p:nvPr>
            <p:ph idx="15" type="body"/>
          </p:nvPr>
        </p:nvSpPr>
        <p:spPr>
          <a:xfrm>
            <a:off x="1240925" y="4300838"/>
            <a:ext cx="29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6" name="Google Shape;316;p23"/>
          <p:cNvCxnSpPr/>
          <p:nvPr/>
        </p:nvCxnSpPr>
        <p:spPr>
          <a:xfrm rot="10800000">
            <a:off x="3358463" y="59113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23"/>
          <p:cNvSpPr/>
          <p:nvPr/>
        </p:nvSpPr>
        <p:spPr>
          <a:xfrm>
            <a:off x="2334858" y="56984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1212621" y="56953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713430" y="56953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2378299" y="56086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1256062" y="56055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756872" y="56055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23"/>
          <p:cNvGrpSpPr/>
          <p:nvPr/>
        </p:nvGrpSpPr>
        <p:grpSpPr>
          <a:xfrm>
            <a:off x="11439575" y="-2450"/>
            <a:ext cx="737725" cy="887475"/>
            <a:chOff x="4038950" y="1664675"/>
            <a:chExt cx="737725" cy="887475"/>
          </a:xfrm>
        </p:grpSpPr>
        <p:sp>
          <p:nvSpPr>
            <p:cNvPr id="324" name="Google Shape;324;p23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29" name="Google Shape;329;p24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1" name="Google Shape;331;p24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2" name="Google Shape;332;p24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3" name="Google Shape;333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4" name="Google Shape;334;p24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4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25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5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25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25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57" name="Google Shape;357;p25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58" name="Google Shape;358;p25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59" name="Google Shape;359;p25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0" name="Google Shape;360;p25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61" name="Google Shape;361;p25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2" name="Google Shape;362;p25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3" name="Google Shape;363;p25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4" name="Google Shape;364;p25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5" name="Google Shape;365;p25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6" name="Google Shape;366;p25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7" name="Google Shape;367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8" name="Google Shape;368;p25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369" name="Google Shape;369;p2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/>
          <p:nvPr/>
        </p:nvSpPr>
        <p:spPr>
          <a:xfrm>
            <a:off x="101701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101701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26"/>
          <p:cNvCxnSpPr/>
          <p:nvPr/>
        </p:nvCxnSpPr>
        <p:spPr>
          <a:xfrm rot="10800000">
            <a:off x="107433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26"/>
          <p:cNvSpPr/>
          <p:nvPr/>
        </p:nvSpPr>
        <p:spPr>
          <a:xfrm>
            <a:off x="102463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102463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6"/>
          <p:cNvCxnSpPr/>
          <p:nvPr/>
        </p:nvCxnSpPr>
        <p:spPr>
          <a:xfrm>
            <a:off x="11630525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26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6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6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7" name="Google Shape;387;p26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8" name="Google Shape;388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26"/>
          <p:cNvGrpSpPr/>
          <p:nvPr/>
        </p:nvGrpSpPr>
        <p:grpSpPr>
          <a:xfrm>
            <a:off x="10338575" y="246050"/>
            <a:ext cx="737725" cy="887475"/>
            <a:chOff x="4038950" y="1664675"/>
            <a:chExt cx="737725" cy="887475"/>
          </a:xfrm>
        </p:grpSpPr>
        <p:sp>
          <p:nvSpPr>
            <p:cNvPr id="390" name="Google Shape;390;p26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5" name="Google Shape;395;p27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6" name="Google Shape;396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125075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951875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10970525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9004025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8126825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7"/>
          <p:cNvCxnSpPr/>
          <p:nvPr/>
        </p:nvCxnSpPr>
        <p:spPr>
          <a:xfrm rot="10800000">
            <a:off x="1448825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27"/>
          <p:cNvSpPr/>
          <p:nvPr/>
        </p:nvSpPr>
        <p:spPr>
          <a:xfrm>
            <a:off x="201275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028075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27"/>
          <p:cNvCxnSpPr/>
          <p:nvPr/>
        </p:nvCxnSpPr>
        <p:spPr>
          <a:xfrm rot="10800000">
            <a:off x="75300" y="5106200"/>
            <a:ext cx="486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7"/>
          <p:cNvCxnSpPr/>
          <p:nvPr/>
        </p:nvCxnSpPr>
        <p:spPr>
          <a:xfrm rot="10800000">
            <a:off x="2631500" y="670025"/>
            <a:ext cx="5168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27"/>
          <p:cNvSpPr/>
          <p:nvPr/>
        </p:nvSpPr>
        <p:spPr>
          <a:xfrm>
            <a:off x="11046725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9080225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8203025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7"/>
          <p:cNvGrpSpPr/>
          <p:nvPr/>
        </p:nvGrpSpPr>
        <p:grpSpPr>
          <a:xfrm>
            <a:off x="1064500" y="430025"/>
            <a:ext cx="737725" cy="887475"/>
            <a:chOff x="4038950" y="1664675"/>
            <a:chExt cx="737725" cy="887475"/>
          </a:xfrm>
        </p:grpSpPr>
        <p:sp>
          <p:nvSpPr>
            <p:cNvPr id="411" name="Google Shape;411;p27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10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0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0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0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CUSTOM_2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8"/>
          <p:cNvGrpSpPr/>
          <p:nvPr/>
        </p:nvGrpSpPr>
        <p:grpSpPr>
          <a:xfrm>
            <a:off x="1475250" y="3929325"/>
            <a:ext cx="7873500" cy="883800"/>
            <a:chOff x="1374000" y="4005525"/>
            <a:chExt cx="7873500" cy="883800"/>
          </a:xfrm>
        </p:grpSpPr>
        <p:sp>
          <p:nvSpPr>
            <p:cNvPr id="416" name="Google Shape;416;p28"/>
            <p:cNvSpPr/>
            <p:nvPr/>
          </p:nvSpPr>
          <p:spPr>
            <a:xfrm>
              <a:off x="1374000" y="41579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450200" y="4005525"/>
              <a:ext cx="7797300" cy="731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8" name="Google Shape;418;p28"/>
          <p:cNvCxnSpPr/>
          <p:nvPr/>
        </p:nvCxnSpPr>
        <p:spPr>
          <a:xfrm>
            <a:off x="1657500" y="3232455"/>
            <a:ext cx="7509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9" name="Google Shape;419;p28"/>
          <p:cNvGrpSpPr/>
          <p:nvPr/>
        </p:nvGrpSpPr>
        <p:grpSpPr>
          <a:xfrm>
            <a:off x="972211" y="5680698"/>
            <a:ext cx="8879638" cy="0"/>
            <a:chOff x="1007625" y="5986750"/>
            <a:chExt cx="10198275" cy="0"/>
          </a:xfrm>
        </p:grpSpPr>
        <p:cxnSp>
          <p:nvCxnSpPr>
            <p:cNvPr id="420" name="Google Shape;420;p28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2" name="Google Shape;422;p28"/>
          <p:cNvSpPr/>
          <p:nvPr/>
        </p:nvSpPr>
        <p:spPr>
          <a:xfrm>
            <a:off x="303900" y="3945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1443600" y="3892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3410100" y="3892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8"/>
          <p:cNvCxnSpPr/>
          <p:nvPr/>
        </p:nvCxnSpPr>
        <p:spPr>
          <a:xfrm>
            <a:off x="4654225" y="5938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28"/>
          <p:cNvSpPr/>
          <p:nvPr/>
        </p:nvSpPr>
        <p:spPr>
          <a:xfrm>
            <a:off x="380100" y="2421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519800" y="2368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3486300" y="236825"/>
            <a:ext cx="731400" cy="731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10093950" y="58897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10093950" y="48263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10170150" y="57373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10170150" y="46739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28"/>
          <p:cNvCxnSpPr/>
          <p:nvPr/>
        </p:nvCxnSpPr>
        <p:spPr>
          <a:xfrm rot="10800000">
            <a:off x="106671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28"/>
          <p:cNvCxnSpPr/>
          <p:nvPr/>
        </p:nvCxnSpPr>
        <p:spPr>
          <a:xfrm>
            <a:off x="11384400" y="51824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8"/>
          <p:cNvCxnSpPr/>
          <p:nvPr/>
        </p:nvCxnSpPr>
        <p:spPr>
          <a:xfrm rot="10800000">
            <a:off x="416075" y="6331675"/>
            <a:ext cx="925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6" name="Google Shape;436;p28"/>
          <p:cNvGrpSpPr/>
          <p:nvPr/>
        </p:nvGrpSpPr>
        <p:grpSpPr>
          <a:xfrm>
            <a:off x="10271975" y="343650"/>
            <a:ext cx="737725" cy="887475"/>
            <a:chOff x="4038950" y="1664675"/>
            <a:chExt cx="737725" cy="887475"/>
          </a:xfrm>
        </p:grpSpPr>
        <p:sp>
          <p:nvSpPr>
            <p:cNvPr id="437" name="Google Shape;437;p28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2" name="Google Shape;442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444" name="Google Shape;444;p2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445" name="Google Shape;445;p2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2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450" name="Google Shape;450;p29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61" name="Google Shape;61;p11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2" type="subTitle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b="1" sz="2100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3" type="body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4" type="body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88" name="Google Shape;88;p1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13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94" name="Google Shape;94;p13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12950" y="1438131"/>
            <a:ext cx="11332800" cy="43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65959" y="1161125"/>
            <a:ext cx="11332800" cy="4308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745425" y="1873525"/>
            <a:ext cx="109083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61000" y="4528000"/>
            <a:ext cx="10908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13700" y="1230075"/>
            <a:ext cx="8843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4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4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" name="Google Shape;125;p14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26" name="Google Shape;126;p14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5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5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5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5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" name="Google Shape;144;p15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145" name="Google Shape;145;p15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160" name="Google Shape;160;p17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3" type="body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4" type="body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5" type="title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6" type="title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7" type="title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8" type="title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9" type="body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3" type="body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4" type="title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5" type="title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b="0" i="0" sz="4000" u="none" cap="none" strike="noStrik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b="0" i="0" sz="19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8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"/>
          <p:cNvSpPr txBox="1"/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Machine Learning Challenge</a:t>
            </a:r>
            <a:endParaRPr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1"/>
          <p:cNvSpPr txBox="1"/>
          <p:nvPr>
            <p:ph idx="1" type="subTitle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/>
              <a:t>Object Recognition</a:t>
            </a:r>
            <a:endParaRPr/>
          </a:p>
        </p:txBody>
      </p:sp>
      <p:sp>
        <p:nvSpPr>
          <p:cNvPr id="460" name="Google Shape;460;p1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b="1" i="0" sz="1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"/>
          <p:cNvSpPr/>
          <p:nvPr/>
        </p:nvSpPr>
        <p:spPr>
          <a:xfrm>
            <a:off x="1159850" y="2178946"/>
            <a:ext cx="3149100" cy="3189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"/>
          <p:cNvSpPr/>
          <p:nvPr/>
        </p:nvSpPr>
        <p:spPr>
          <a:xfrm>
            <a:off x="1281994" y="2037873"/>
            <a:ext cx="3149100" cy="3189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"/>
          <p:cNvSpPr/>
          <p:nvPr/>
        </p:nvSpPr>
        <p:spPr>
          <a:xfrm>
            <a:off x="5050200" y="2013350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"/>
          <p:cNvSpPr txBox="1"/>
          <p:nvPr>
            <p:ph type="title"/>
          </p:nvPr>
        </p:nvSpPr>
        <p:spPr>
          <a:xfrm>
            <a:off x="5481025" y="1885475"/>
            <a:ext cx="53226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470" name="Google Shape;470;p2"/>
          <p:cNvSpPr txBox="1"/>
          <p:nvPr>
            <p:ph idx="1" type="body"/>
          </p:nvPr>
        </p:nvSpPr>
        <p:spPr>
          <a:xfrm>
            <a:off x="5050200" y="3057875"/>
            <a:ext cx="62442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>
                <a:solidFill>
                  <a:srgbClr val="000000"/>
                </a:solidFill>
                <a:highlight>
                  <a:srgbClr val="FEDA60"/>
                </a:highlight>
                <a:latin typeface="Roboto"/>
                <a:ea typeface="Roboto"/>
                <a:cs typeface="Roboto"/>
                <a:sym typeface="Roboto"/>
              </a:rPr>
              <a:t>Georgia, an experienced teacher ….</a:t>
            </a:r>
            <a:endParaRPr sz="2200">
              <a:solidFill>
                <a:schemeClr val="lt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Who currently looking into switching careers.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Passionate about Data Analysis!</a:t>
            </a:r>
            <a:endParaRPr/>
          </a:p>
        </p:txBody>
      </p:sp>
      <p:grpSp>
        <p:nvGrpSpPr>
          <p:cNvPr id="471" name="Google Shape;471;p2"/>
          <p:cNvGrpSpPr/>
          <p:nvPr/>
        </p:nvGrpSpPr>
        <p:grpSpPr>
          <a:xfrm>
            <a:off x="4075525" y="1568350"/>
            <a:ext cx="737725" cy="887475"/>
            <a:chOff x="4038950" y="1664675"/>
            <a:chExt cx="737725" cy="887475"/>
          </a:xfrm>
        </p:grpSpPr>
        <p:sp>
          <p:nvSpPr>
            <p:cNvPr id="472" name="Google Shape;472;p2"/>
            <p:cNvSpPr/>
            <p:nvPr/>
          </p:nvSpPr>
          <p:spPr>
            <a:xfrm>
              <a:off x="4038950" y="22551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233150" y="1664675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506675" y="2089550"/>
              <a:ext cx="270000" cy="297000"/>
            </a:xfrm>
            <a:custGeom>
              <a:rect b="b" l="l" r="r" t="t"/>
              <a:pathLst>
                <a:path extrusionOk="0" h="2160000" w="216000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001" y="2057823"/>
            <a:ext cx="3149100" cy="31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"/>
          <p:cNvSpPr/>
          <p:nvPr/>
        </p:nvSpPr>
        <p:spPr>
          <a:xfrm>
            <a:off x="2364400" y="1058988"/>
            <a:ext cx="62442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"/>
          <p:cNvSpPr txBox="1"/>
          <p:nvPr>
            <p:ph type="title"/>
          </p:nvPr>
        </p:nvSpPr>
        <p:spPr>
          <a:xfrm>
            <a:off x="2607500" y="1042950"/>
            <a:ext cx="517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483" name="Google Shape;483;p3"/>
          <p:cNvSpPr txBox="1"/>
          <p:nvPr>
            <p:ph idx="1" type="subTitle"/>
          </p:nvPr>
        </p:nvSpPr>
        <p:spPr>
          <a:xfrm>
            <a:off x="2364400" y="1924600"/>
            <a:ext cx="779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/>
              <a:t>Object Recognition</a:t>
            </a:r>
            <a:endParaRPr/>
          </a:p>
        </p:txBody>
      </p:sp>
      <p:sp>
        <p:nvSpPr>
          <p:cNvPr id="484" name="Google Shape;484;p3"/>
          <p:cNvSpPr txBox="1"/>
          <p:nvPr>
            <p:ph idx="2" type="body"/>
          </p:nvPr>
        </p:nvSpPr>
        <p:spPr>
          <a:xfrm>
            <a:off x="1728275" y="2543125"/>
            <a:ext cx="98883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</a:pPr>
            <a:r>
              <a:rPr b="1" lang="en" sz="1500">
                <a:solidFill>
                  <a:srgbClr val="000000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We are going to be identifying objects within a series of images. The objects we need to identify are:</a:t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45720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Laptop, Monitor, Keyboard, Mouse, Football Ball (Soccer Ball), Bee, Train, Letter M, Letter T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500">
                <a:solidFill>
                  <a:srgbClr val="000000"/>
                </a:solidFill>
                <a:highlight>
                  <a:schemeClr val="lt2"/>
                </a:highlight>
                <a:latin typeface="Barlow"/>
                <a:ea typeface="Barlow"/>
                <a:cs typeface="Barlow"/>
                <a:sym typeface="Barlow"/>
              </a:rPr>
              <a:t>The goals are:</a:t>
            </a:r>
            <a:endParaRPr b="1" sz="1500">
              <a:solidFill>
                <a:srgbClr val="000000"/>
              </a:solidFill>
              <a:highlight>
                <a:schemeClr val="lt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Identify as many as you can of these items or letters explicitly in any image provided.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Make it easy to supply in new images and report visible objects from the list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Bonus goals: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Determine the number of each of these items in a picture.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Identify other items outside of the list.</a:t>
            </a:r>
            <a:endParaRPr b="1" sz="15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5" name="Google Shape;48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3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"/>
          <p:cNvSpPr txBox="1"/>
          <p:nvPr/>
        </p:nvSpPr>
        <p:spPr>
          <a:xfrm>
            <a:off x="915375" y="17904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Challenge</a:t>
            </a:r>
            <a:endParaRPr b="1" i="0" sz="1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494" name="Google Shape;494;p4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497" name="Google Shape;497;p4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4"/>
          <p:cNvSpPr txBox="1"/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Use of ImageAI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00" name="Google Shape;500;p4"/>
          <p:cNvSpPr txBox="1"/>
          <p:nvPr>
            <p:ph idx="4" type="body"/>
          </p:nvPr>
        </p:nvSpPr>
        <p:spPr>
          <a:xfrm>
            <a:off x="6266450" y="2739050"/>
            <a:ext cx="53937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object detection model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 = ObjectDetection()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model_path = 'Machine_Learning_Dataset'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detector.setModelTypeAsYOLOv3()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detector.setModelPath("yolov3.pt")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detector.loadModel()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objects_to_detect = [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"laptop", "monitor", "keyboard", "mouse", "football", "bee", "train", “letter m”, “letter t”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01" name="Google Shape;501;p4"/>
          <p:cNvSpPr txBox="1"/>
          <p:nvPr>
            <p:ph idx="3" type="body"/>
          </p:nvPr>
        </p:nvSpPr>
        <p:spPr>
          <a:xfrm>
            <a:off x="797150" y="2543750"/>
            <a:ext cx="49608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imageai.Detection import ObjectDetection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tensorflow_datasets as tfds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 Load EMNIST dataset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emnist_dataset = tfds.load('emnist', split='balanced', as_supervised=True)</a:t>
            </a:r>
            <a:endParaRPr b="1" sz="17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502" name="Google Shape;502;p4"/>
          <p:cNvSpPr txBox="1"/>
          <p:nvPr>
            <p:ph idx="1" type="subTitle"/>
          </p:nvPr>
        </p:nvSpPr>
        <p:spPr>
          <a:xfrm>
            <a:off x="1025751" y="1737575"/>
            <a:ext cx="4424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lang="en" sz="1900">
                <a:solidFill>
                  <a:schemeClr val="lt1"/>
                </a:solidFill>
              </a:rPr>
              <a:t>Identify Objects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3" name="Google Shape;503;p4"/>
          <p:cNvSpPr txBox="1"/>
          <p:nvPr>
            <p:ph idx="2" type="subTitle"/>
          </p:nvPr>
        </p:nvSpPr>
        <p:spPr>
          <a:xfrm>
            <a:off x="6692750" y="1744475"/>
            <a:ext cx="4716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List of Objects to detect</a:t>
            </a:r>
            <a:endParaRPr/>
          </a:p>
        </p:txBody>
      </p:sp>
      <p:sp>
        <p:nvSpPr>
          <p:cNvPr id="504" name="Google Shape;504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5" name="Google Shape;505;p4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"/>
          <p:cNvSpPr txBox="1"/>
          <p:nvPr>
            <p:ph type="title"/>
          </p:nvPr>
        </p:nvSpPr>
        <p:spPr>
          <a:xfrm>
            <a:off x="641850" y="1209200"/>
            <a:ext cx="11206800" cy="42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def detect_objects(image_path):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detections = detector.detectObjectsFromImage(input_image=image_path, output_image_path="image-new.jpg",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minimum_percentage_probability=30)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detected_objects = []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object_count = {obj: 0 for obj in objects_to_detect}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#Objects we detect that are not in our list of objects</a:t>
            </a:r>
            <a:endParaRPr b="1" sz="11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other_objects= []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for eachObject in detections: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object_name = eachObject["name"].lower()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# Store objects from the specified list by using .append() method to add the items in the list detected_objects</a:t>
            </a:r>
            <a:endParaRPr b="1" sz="11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detected_objects.append(object_name)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# Count objects from the specified list</a:t>
            </a:r>
            <a:endParaRPr b="1" sz="11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if object_name in objects_to_detect: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object_count[object_name] += 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 # Store objects that are not from the specified list by using .append() method in the list other_objects</a:t>
            </a:r>
            <a:endParaRPr b="1" sz="11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    other_objects.append(object_name)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# The len() funtion counts the number of items in the list "other_objects"</a:t>
            </a:r>
            <a:endParaRPr b="1" sz="11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object_count["Other"] = len(other_objects)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return detected_objects, object_count, other_objects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"/>
          <p:cNvSpPr txBox="1"/>
          <p:nvPr>
            <p:ph idx="1" type="subTitle"/>
          </p:nvPr>
        </p:nvSpPr>
        <p:spPr>
          <a:xfrm>
            <a:off x="641850" y="5928422"/>
            <a:ext cx="10908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>
                <a:solidFill>
                  <a:schemeClr val="dk1"/>
                </a:solidFill>
              </a:rPr>
              <a:t>Function to detect objects in an image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512" name="Google Shape;512;p5"/>
          <p:cNvGrpSpPr/>
          <p:nvPr/>
        </p:nvGrpSpPr>
        <p:grpSpPr>
          <a:xfrm rot="10800000">
            <a:off x="5477077" y="111951"/>
            <a:ext cx="1237846" cy="872004"/>
            <a:chOff x="621403" y="597265"/>
            <a:chExt cx="1588204" cy="1118814"/>
          </a:xfrm>
        </p:grpSpPr>
        <p:sp>
          <p:nvSpPr>
            <p:cNvPr id="513" name="Google Shape;513;p5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"/>
          <p:cNvSpPr txBox="1"/>
          <p:nvPr>
            <p:ph type="title"/>
          </p:nvPr>
        </p:nvSpPr>
        <p:spPr>
          <a:xfrm>
            <a:off x="1413700" y="1230075"/>
            <a:ext cx="88431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image_path = "Machine_Learning_Dataset"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detected_objects, object_count, other_objects = detect_objects(image_path)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t/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print("Detected Objects:")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print(detected_objects)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t/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print("\nObject Count:")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obj, count in object_count.items():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print(f"{obj.capitalize()}: {count}")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t/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 ("\nOther Objects Detected not present in the list:")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" sz="25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 (other_objects)</a:t>
            </a:r>
            <a:endParaRPr b="1" sz="2500">
              <a:solidFill>
                <a:schemeClr val="accent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"/>
          <p:cNvSpPr txBox="1"/>
          <p:nvPr>
            <p:ph type="title"/>
          </p:nvPr>
        </p:nvSpPr>
        <p:spPr>
          <a:xfrm>
            <a:off x="837300" y="2456250"/>
            <a:ext cx="6308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7" name="Google Shape;527;p7"/>
          <p:cNvSpPr txBox="1"/>
          <p:nvPr>
            <p:ph idx="1" type="subTitle"/>
          </p:nvPr>
        </p:nvSpPr>
        <p:spPr>
          <a:xfrm>
            <a:off x="837300" y="3084300"/>
            <a:ext cx="4630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28" name="Google Shape;528;p7"/>
          <p:cNvSpPr txBox="1"/>
          <p:nvPr>
            <p:ph idx="2" type="body"/>
          </p:nvPr>
        </p:nvSpPr>
        <p:spPr>
          <a:xfrm>
            <a:off x="837350" y="3568100"/>
            <a:ext cx="46305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sp>
        <p:nvSpPr>
          <p:cNvPr id="529" name="Google Shape;529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7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b="1" i="0" sz="1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b="1" i="0" sz="1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