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Griffy"/>
      <p:regular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Homemade Appl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Griffy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font" Target="fonts/RobotoMonoSemiBold-regular.fntdata"/><Relationship Id="rId35" Type="http://schemas.openxmlformats.org/officeDocument/2006/relationships/font" Target="fonts/HomemadeApple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font" Target="fonts/RobotoMonoSemiBold-italic.fntdata"/><Relationship Id="rId14" Type="http://schemas.openxmlformats.org/officeDocument/2006/relationships/font" Target="fonts/RobotoMono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ono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073618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a073618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2" type="subTitle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idx="3" type="subTitle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4" type="body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11"/>
          <p:cNvSpPr txBox="1"/>
          <p:nvPr>
            <p:ph idx="5" type="body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7" name="Google Shape;187;p11"/>
          <p:cNvSpPr txBox="1"/>
          <p:nvPr>
            <p:ph idx="6" type="body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24" name="Google Shape;224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8" name="Google Shape;228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9" name="Google Shape;229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1189050" y="9743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2" name="Google Shape;232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3" name="Google Shape;233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12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4"/>
          <p:cNvGrpSpPr/>
          <p:nvPr/>
        </p:nvGrpSpPr>
        <p:grpSpPr>
          <a:xfrm>
            <a:off x="8251500" y="2275398"/>
            <a:ext cx="3271244" cy="3330073"/>
            <a:chOff x="8144875" y="2055723"/>
            <a:chExt cx="3271244" cy="3330073"/>
          </a:xfrm>
        </p:grpSpPr>
        <p:sp>
          <p:nvSpPr>
            <p:cNvPr id="242" name="Google Shape;242;p14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4460375" y="2275398"/>
            <a:ext cx="3271244" cy="3330073"/>
            <a:chOff x="4231600" y="2055723"/>
            <a:chExt cx="3271244" cy="3330073"/>
          </a:xfrm>
        </p:grpSpPr>
        <p:sp>
          <p:nvSpPr>
            <p:cNvPr id="245" name="Google Shape;245;p14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669250" y="2275398"/>
            <a:ext cx="3271244" cy="3330073"/>
            <a:chOff x="562625" y="2055723"/>
            <a:chExt cx="3271244" cy="3330073"/>
          </a:xfrm>
        </p:grpSpPr>
        <p:sp>
          <p:nvSpPr>
            <p:cNvPr id="248" name="Google Shape;248;p14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73" name="Google Shape;273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2" type="subTitle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3" type="subTitle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5" type="subTitle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6" type="subTitle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7" type="body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7" name="Google Shape;287;p15"/>
          <p:cNvSpPr txBox="1"/>
          <p:nvPr>
            <p:ph idx="8" type="body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8" name="Google Shape;288;p15"/>
          <p:cNvSpPr txBox="1"/>
          <p:nvPr>
            <p:ph idx="9" type="body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15"/>
          <p:cNvSpPr txBox="1"/>
          <p:nvPr>
            <p:ph idx="13" type="body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15"/>
          <p:cNvSpPr txBox="1"/>
          <p:nvPr>
            <p:ph idx="14" type="body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15"/>
          <p:cNvSpPr txBox="1"/>
          <p:nvPr>
            <p:ph idx="15" type="body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7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0" name="Google Shape;340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1" name="Google Shape;341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2" name="Google Shape;342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3" name="Google Shape;343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346" name="Google Shape;346;p1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1" name="Google Shape;411;p20"/>
          <p:cNvSpPr txBox="1"/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475250" y="3929325"/>
            <a:ext cx="7873500" cy="883800"/>
            <a:chOff x="1374000" y="4005525"/>
            <a:chExt cx="7873500" cy="883800"/>
          </a:xfrm>
        </p:grpSpPr>
        <p:sp>
          <p:nvSpPr>
            <p:cNvPr id="416" name="Google Shape;416;p21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1"/>
          <p:cNvCxnSpPr/>
          <p:nvPr/>
        </p:nvCxnSpPr>
        <p:spPr>
          <a:xfrm>
            <a:off x="1657500" y="3232455"/>
            <a:ext cx="750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1"/>
          <p:cNvGrpSpPr/>
          <p:nvPr/>
        </p:nvGrpSpPr>
        <p:grpSpPr>
          <a:xfrm>
            <a:off x="972211" y="5680698"/>
            <a:ext cx="8879638" cy="0"/>
            <a:chOff x="1007625" y="5986750"/>
            <a:chExt cx="10198275" cy="0"/>
          </a:xfrm>
        </p:grpSpPr>
        <p:cxnSp>
          <p:nvCxnSpPr>
            <p:cNvPr id="420" name="Google Shape;420;p21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1"/>
          <p:cNvSpPr/>
          <p:nvPr/>
        </p:nvSpPr>
        <p:spPr>
          <a:xfrm>
            <a:off x="303900" y="3945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443600" y="3892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3410100" y="3892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1"/>
          <p:cNvCxnSpPr/>
          <p:nvPr/>
        </p:nvCxnSpPr>
        <p:spPr>
          <a:xfrm>
            <a:off x="4654225" y="5938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1"/>
          <p:cNvSpPr/>
          <p:nvPr/>
        </p:nvSpPr>
        <p:spPr>
          <a:xfrm>
            <a:off x="380100" y="2421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1519800" y="2368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486300" y="236825"/>
            <a:ext cx="731400" cy="731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0093950" y="58897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0093950" y="48263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10170150" y="57373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0170150" y="46739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/>
          <p:nvPr/>
        </p:nvCxnSpPr>
        <p:spPr>
          <a:xfrm rot="10800000">
            <a:off x="106671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>
            <a:off x="11384400" y="51824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/>
          <p:nvPr/>
        </p:nvCxnSpPr>
        <p:spPr>
          <a:xfrm rot="10800000">
            <a:off x="416075" y="6331675"/>
            <a:ext cx="925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10271975" y="343650"/>
            <a:ext cx="737725" cy="887475"/>
            <a:chOff x="4038950" y="1664675"/>
            <a:chExt cx="737725" cy="887475"/>
          </a:xfrm>
        </p:grpSpPr>
        <p:sp>
          <p:nvSpPr>
            <p:cNvPr id="437" name="Google Shape;437;p2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5" name="Google Shape;445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title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6" type="title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9" type="body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3" type="body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4" type="title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2" type="subTitle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3" type="body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Challenge</a:t>
            </a: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Recognition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5050200" y="2013350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title"/>
          </p:nvPr>
        </p:nvSpPr>
        <p:spPr>
          <a:xfrm>
            <a:off x="5481025" y="1885475"/>
            <a:ext cx="5322600" cy="8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470" name="Google Shape;470;p24"/>
          <p:cNvSpPr txBox="1"/>
          <p:nvPr>
            <p:ph idx="1" type="body"/>
          </p:nvPr>
        </p:nvSpPr>
        <p:spPr>
          <a:xfrm>
            <a:off x="5050200" y="3057875"/>
            <a:ext cx="62442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EDA60"/>
                </a:highlight>
                <a:latin typeface="Roboto"/>
                <a:ea typeface="Roboto"/>
                <a:cs typeface="Roboto"/>
                <a:sym typeface="Roboto"/>
              </a:rPr>
              <a:t>Georgia, an experienced teacher ….</a:t>
            </a:r>
            <a:endParaRPr sz="22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Who currently looking into switching careers.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Passionate about Data Analysis!</a:t>
            </a:r>
            <a:endParaRPr/>
          </a:p>
        </p:txBody>
      </p:sp>
      <p:grpSp>
        <p:nvGrpSpPr>
          <p:cNvPr id="471" name="Google Shape;471;p24"/>
          <p:cNvGrpSpPr/>
          <p:nvPr/>
        </p:nvGrpSpPr>
        <p:grpSpPr>
          <a:xfrm>
            <a:off x="4075525" y="1568350"/>
            <a:ext cx="737725" cy="887475"/>
            <a:chOff x="4038950" y="1664675"/>
            <a:chExt cx="737725" cy="887475"/>
          </a:xfrm>
        </p:grpSpPr>
        <p:sp>
          <p:nvSpPr>
            <p:cNvPr id="472" name="Google Shape;472;p2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01" y="2057823"/>
            <a:ext cx="3149100" cy="3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/>
          <p:nvPr/>
        </p:nvSpPr>
        <p:spPr>
          <a:xfrm>
            <a:off x="2364400" y="1058988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 txBox="1"/>
          <p:nvPr>
            <p:ph type="title"/>
          </p:nvPr>
        </p:nvSpPr>
        <p:spPr>
          <a:xfrm>
            <a:off x="2607500" y="1042950"/>
            <a:ext cx="5175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483" name="Google Shape;483;p25"/>
          <p:cNvSpPr txBox="1"/>
          <p:nvPr>
            <p:ph idx="1" type="subTitle"/>
          </p:nvPr>
        </p:nvSpPr>
        <p:spPr>
          <a:xfrm>
            <a:off x="2364400" y="1924600"/>
            <a:ext cx="7794000" cy="618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Object Recognition</a:t>
            </a:r>
            <a:endParaRPr/>
          </a:p>
        </p:txBody>
      </p:sp>
      <p:sp>
        <p:nvSpPr>
          <p:cNvPr id="484" name="Google Shape;484;p25"/>
          <p:cNvSpPr txBox="1"/>
          <p:nvPr>
            <p:ph idx="2" type="body"/>
          </p:nvPr>
        </p:nvSpPr>
        <p:spPr>
          <a:xfrm>
            <a:off x="1728275" y="2543125"/>
            <a:ext cx="9888300" cy="400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We are going to be identifying objects within a series of images. The objects we need to identify are:</a:t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Laptop, Monitor, Keyboard, Mouse, Football Ball (Soccer Ball), Bee, Train, Letter M, Letter T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The goals are:</a:t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Identify as many as you can of these items or letters explicitly in any image provided.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Make it easy to supply in new images and report visible objects from the list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Bonus goals: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Determine the number of each of these items in a picture.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Identify other items outside of the list.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5" name="Google Shape;485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25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915375" y="17904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Challenge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6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494" name="Google Shape;494;p26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6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497" name="Google Shape;497;p26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26"/>
          <p:cNvSpPr txBox="1"/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Use of ImageAI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00" name="Google Shape;500;p26"/>
          <p:cNvSpPr txBox="1"/>
          <p:nvPr>
            <p:ph idx="4" type="body"/>
          </p:nvPr>
        </p:nvSpPr>
        <p:spPr>
          <a:xfrm>
            <a:off x="6266450" y="2739050"/>
            <a:ext cx="53937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object detection model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 = ObjectDetection()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model_path = 'Machine_Learning_Dataset'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detector.setModelTypeAsYOLOv3()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detector.setModelPath("yolov3.pt")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detector.loadModel()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objects_to_detect = [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"laptop", "monitor", "keyboard", "mouse", "football", "bee", "train"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1" name="Google Shape;501;p26"/>
          <p:cNvSpPr txBox="1"/>
          <p:nvPr>
            <p:ph idx="3" type="body"/>
          </p:nvPr>
        </p:nvSpPr>
        <p:spPr>
          <a:xfrm>
            <a:off x="797150" y="2543750"/>
            <a:ext cx="4960800" cy="35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imageai.Detection import ObjectDetection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tensorflow_datasets as tfds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 Load EMNIST dataset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emnist_dataset = tfds.load('emnist', split='balanced', as_supervised=True)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02" name="Google Shape;502;p26"/>
          <p:cNvSpPr txBox="1"/>
          <p:nvPr>
            <p:ph idx="1" type="subTitle"/>
          </p:nvPr>
        </p:nvSpPr>
        <p:spPr>
          <a:xfrm>
            <a:off x="1025751" y="1737575"/>
            <a:ext cx="44244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dk1"/>
                </a:solidFill>
              </a:rPr>
              <a:t>Identify Objects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26"/>
          <p:cNvSpPr txBox="1"/>
          <p:nvPr>
            <p:ph idx="2" type="subTitle"/>
          </p:nvPr>
        </p:nvSpPr>
        <p:spPr>
          <a:xfrm>
            <a:off x="6692750" y="1744475"/>
            <a:ext cx="4716300" cy="70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Objects to detect</a:t>
            </a:r>
            <a:endParaRPr/>
          </a:p>
        </p:txBody>
      </p:sp>
      <p:sp>
        <p:nvSpPr>
          <p:cNvPr id="504" name="Google Shape;504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5" name="Google Shape;505;p26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61000" y="1209200"/>
            <a:ext cx="10908300" cy="351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def detect_objects(image_path):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detections = detector.detectObjectsFromImage(input_image=image_path, output_image_path="image-new.jpg",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minimum_percentage_probability=30)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detected_objects = []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object_count = {obj: 0 for obj in objects_to_detect}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for eachObject in detections: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object_name = eachObject["name"].lower()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detected_objects.append(object_name)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# Count objects from the specified list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if object_name in objects_to_detect: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object_count[object_name] +=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return detected_objects, object_count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61000" y="4720900"/>
            <a:ext cx="10908300" cy="525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―Function to detect objects in an image</a:t>
            </a:r>
            <a:endParaRPr b="1"/>
          </a:p>
        </p:txBody>
      </p:sp>
      <p:grpSp>
        <p:nvGrpSpPr>
          <p:cNvPr id="512" name="Google Shape;512;p27"/>
          <p:cNvGrpSpPr/>
          <p:nvPr/>
        </p:nvGrpSpPr>
        <p:grpSpPr>
          <a:xfrm rot="10800000">
            <a:off x="5477077" y="111951"/>
            <a:ext cx="1237846" cy="872004"/>
            <a:chOff x="621403" y="597265"/>
            <a:chExt cx="1588204" cy="1118814"/>
          </a:xfrm>
        </p:grpSpPr>
        <p:sp>
          <p:nvSpPr>
            <p:cNvPr id="513" name="Google Shape;513;p27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image_path = "Machine_Learning_Dataset"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detected_objects, object_count = detect_objects(image_path)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print("Detected Objects:")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print(detected_objects)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print("\nObject Count:")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obj, count in object_count.items():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print(f"{obj.capitalize()}: {count}")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"/>
          <p:cNvSpPr txBox="1"/>
          <p:nvPr>
            <p:ph type="title"/>
          </p:nvPr>
        </p:nvSpPr>
        <p:spPr>
          <a:xfrm>
            <a:off x="837300" y="2456250"/>
            <a:ext cx="63084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7" name="Google Shape;527;p29"/>
          <p:cNvSpPr txBox="1"/>
          <p:nvPr>
            <p:ph idx="1" type="subTitle"/>
          </p:nvPr>
        </p:nvSpPr>
        <p:spPr>
          <a:xfrm>
            <a:off x="837300" y="3084300"/>
            <a:ext cx="4630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28" name="Google Shape;528;p29"/>
          <p:cNvSpPr txBox="1"/>
          <p:nvPr>
            <p:ph idx="2" type="body"/>
          </p:nvPr>
        </p:nvSpPr>
        <p:spPr>
          <a:xfrm>
            <a:off x="837350" y="3568100"/>
            <a:ext cx="4630500" cy="10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29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