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8F030D-5AE1-4F41-8937-EE8B1FF03CA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2F0F88D-ECEF-413C-8F3D-C12DAD53EDE6}">
      <dgm:prSet/>
      <dgm:spPr/>
      <dgm:t>
        <a:bodyPr/>
        <a:lstStyle/>
        <a:p>
          <a:r>
            <a:rPr lang="en-US" b="1" dirty="0"/>
            <a:t>Create minute wise annotations of the users’ activities</a:t>
          </a:r>
          <a:r>
            <a:rPr lang="en-US" dirty="0"/>
            <a:t> w.r.t socialization or exercise plan, which is achieved by performing “</a:t>
          </a:r>
          <a:r>
            <a:rPr lang="en-US" b="1" dirty="0"/>
            <a:t>Image Retrieval using deep learning</a:t>
          </a:r>
          <a:r>
            <a:rPr lang="en-US" dirty="0"/>
            <a:t>” followed by “</a:t>
          </a:r>
          <a:r>
            <a:rPr lang="en-US" b="1" dirty="0"/>
            <a:t>fusion of multi-modality sensory data using a retrieval model trained on ground truth data</a:t>
          </a:r>
          <a:r>
            <a:rPr lang="en-US" dirty="0"/>
            <a:t>”</a:t>
          </a:r>
          <a:r>
            <a:rPr lang="en-US" b="1" dirty="0"/>
            <a:t>.</a:t>
          </a:r>
          <a:endParaRPr lang="en-US" dirty="0"/>
        </a:p>
      </dgm:t>
    </dgm:pt>
    <dgm:pt modelId="{F39AC4FD-0986-49CF-B4B3-581037AFE47E}" type="parTrans" cxnId="{7173A7F9-E8C5-4C56-B227-A32A98EBEB69}">
      <dgm:prSet/>
      <dgm:spPr/>
      <dgm:t>
        <a:bodyPr/>
        <a:lstStyle/>
        <a:p>
          <a:endParaRPr lang="en-US"/>
        </a:p>
      </dgm:t>
    </dgm:pt>
    <dgm:pt modelId="{90192C2D-A199-428B-98B3-A95B1107935A}" type="sibTrans" cxnId="{7173A7F9-E8C5-4C56-B227-A32A98EBEB6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6F8DE59-1128-4679-B33F-8F17489FF924}">
      <dgm:prSet/>
      <dgm:spPr/>
      <dgm:t>
        <a:bodyPr/>
        <a:lstStyle/>
        <a:p>
          <a:r>
            <a:rPr lang="en-US" b="1"/>
            <a:t>Generate Insights of users’ activities</a:t>
          </a:r>
          <a:r>
            <a:rPr lang="en-US"/>
            <a:t> that include facts of </a:t>
          </a:r>
          <a:r>
            <a:rPr lang="en-US" i="1" u="sng"/>
            <a:t>activity occurrence, temporal and spatial patterns, associations among multiple activities etc</a:t>
          </a:r>
          <a:r>
            <a:rPr lang="en-US"/>
            <a:t>.</a:t>
          </a:r>
        </a:p>
      </dgm:t>
    </dgm:pt>
    <dgm:pt modelId="{38C04D92-FE03-4D8B-804A-038107B97995}" type="parTrans" cxnId="{957C6B54-222E-4A86-8F91-011D9B5A4763}">
      <dgm:prSet/>
      <dgm:spPr/>
      <dgm:t>
        <a:bodyPr/>
        <a:lstStyle/>
        <a:p>
          <a:endParaRPr lang="en-US"/>
        </a:p>
      </dgm:t>
    </dgm:pt>
    <dgm:pt modelId="{1D67E44D-9099-4C57-AAFF-5F2F570974C8}" type="sibTrans" cxnId="{957C6B54-222E-4A86-8F91-011D9B5A476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0AC7FEB-4358-453A-808C-CBD4D692A834}">
      <dgm:prSet/>
      <dgm:spPr/>
      <dgm:t>
        <a:bodyPr/>
        <a:lstStyle/>
        <a:p>
          <a:r>
            <a:rPr lang="en-US" b="1" dirty="0"/>
            <a:t>Build prototype mobile app to visualize the insights allowing users to search and browse information as well as being advised on healthy lifestyle</a:t>
          </a:r>
          <a:r>
            <a:rPr lang="en-US" dirty="0"/>
            <a:t> according to selected themes.</a:t>
          </a:r>
        </a:p>
      </dgm:t>
    </dgm:pt>
    <dgm:pt modelId="{4732B4B1-0C66-4310-B059-CCA9E9A51152}" type="parTrans" cxnId="{D316CFB5-8969-4711-A794-F5BD4A527FAC}">
      <dgm:prSet/>
      <dgm:spPr/>
      <dgm:t>
        <a:bodyPr/>
        <a:lstStyle/>
        <a:p>
          <a:endParaRPr lang="en-US"/>
        </a:p>
      </dgm:t>
    </dgm:pt>
    <dgm:pt modelId="{6D6AD581-4389-495C-A3AF-1BECC9E0A0B0}" type="sibTrans" cxnId="{D316CFB5-8969-4711-A794-F5BD4A527FA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13BFB02-2AB4-4C91-A3EE-A112BA506803}" type="pres">
      <dgm:prSet presAssocID="{488F030D-5AE1-4F41-8937-EE8B1FF03CA6}" presName="Name0" presStyleCnt="0">
        <dgm:presLayoutVars>
          <dgm:animLvl val="lvl"/>
          <dgm:resizeHandles val="exact"/>
        </dgm:presLayoutVars>
      </dgm:prSet>
      <dgm:spPr/>
    </dgm:pt>
    <dgm:pt modelId="{7C58A53A-A2B1-4695-85C7-6E2713D91CB2}" type="pres">
      <dgm:prSet presAssocID="{F2F0F88D-ECEF-413C-8F3D-C12DAD53EDE6}" presName="compositeNode" presStyleCnt="0">
        <dgm:presLayoutVars>
          <dgm:bulletEnabled val="1"/>
        </dgm:presLayoutVars>
      </dgm:prSet>
      <dgm:spPr/>
    </dgm:pt>
    <dgm:pt modelId="{4F383FD6-6519-4C95-991F-754BDB59B060}" type="pres">
      <dgm:prSet presAssocID="{F2F0F88D-ECEF-413C-8F3D-C12DAD53EDE6}" presName="bgRect" presStyleLbl="bgAccFollowNode1" presStyleIdx="0" presStyleCnt="3"/>
      <dgm:spPr/>
    </dgm:pt>
    <dgm:pt modelId="{32F80F47-E3A5-4CF0-8B05-AB81D0452B6A}" type="pres">
      <dgm:prSet presAssocID="{90192C2D-A199-428B-98B3-A95B1107935A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8A53A31-6553-4BA1-93E6-60EA3DE05E11}" type="pres">
      <dgm:prSet presAssocID="{F2F0F88D-ECEF-413C-8F3D-C12DAD53EDE6}" presName="bottomLine" presStyleLbl="alignNode1" presStyleIdx="1" presStyleCnt="6">
        <dgm:presLayoutVars/>
      </dgm:prSet>
      <dgm:spPr/>
    </dgm:pt>
    <dgm:pt modelId="{517C1264-D7AF-4EE4-B453-03704C61129E}" type="pres">
      <dgm:prSet presAssocID="{F2F0F88D-ECEF-413C-8F3D-C12DAD53EDE6}" presName="nodeText" presStyleLbl="bgAccFollowNode1" presStyleIdx="0" presStyleCnt="3">
        <dgm:presLayoutVars>
          <dgm:bulletEnabled val="1"/>
        </dgm:presLayoutVars>
      </dgm:prSet>
      <dgm:spPr/>
    </dgm:pt>
    <dgm:pt modelId="{D874F065-068C-43F6-9213-53783730D170}" type="pres">
      <dgm:prSet presAssocID="{90192C2D-A199-428B-98B3-A95B1107935A}" presName="sibTrans" presStyleCnt="0"/>
      <dgm:spPr/>
    </dgm:pt>
    <dgm:pt modelId="{6B7B8668-D096-45D7-8D8D-CE92684D64D2}" type="pres">
      <dgm:prSet presAssocID="{06F8DE59-1128-4679-B33F-8F17489FF924}" presName="compositeNode" presStyleCnt="0">
        <dgm:presLayoutVars>
          <dgm:bulletEnabled val="1"/>
        </dgm:presLayoutVars>
      </dgm:prSet>
      <dgm:spPr/>
    </dgm:pt>
    <dgm:pt modelId="{050EC130-5A2C-4DFE-9C71-205028DBDA7F}" type="pres">
      <dgm:prSet presAssocID="{06F8DE59-1128-4679-B33F-8F17489FF924}" presName="bgRect" presStyleLbl="bgAccFollowNode1" presStyleIdx="1" presStyleCnt="3"/>
      <dgm:spPr/>
    </dgm:pt>
    <dgm:pt modelId="{AB4A48A7-5C39-4A09-B4DA-505D4BD3C3A9}" type="pres">
      <dgm:prSet presAssocID="{1D67E44D-9099-4C57-AAFF-5F2F570974C8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C27AAD1-55B9-4046-BD1B-350D783E0720}" type="pres">
      <dgm:prSet presAssocID="{06F8DE59-1128-4679-B33F-8F17489FF924}" presName="bottomLine" presStyleLbl="alignNode1" presStyleIdx="3" presStyleCnt="6">
        <dgm:presLayoutVars/>
      </dgm:prSet>
      <dgm:spPr/>
    </dgm:pt>
    <dgm:pt modelId="{505522F8-827D-4A51-BC7E-A8724854A534}" type="pres">
      <dgm:prSet presAssocID="{06F8DE59-1128-4679-B33F-8F17489FF924}" presName="nodeText" presStyleLbl="bgAccFollowNode1" presStyleIdx="1" presStyleCnt="3">
        <dgm:presLayoutVars>
          <dgm:bulletEnabled val="1"/>
        </dgm:presLayoutVars>
      </dgm:prSet>
      <dgm:spPr/>
    </dgm:pt>
    <dgm:pt modelId="{565F3792-B997-4586-81BE-09911E7EDF36}" type="pres">
      <dgm:prSet presAssocID="{1D67E44D-9099-4C57-AAFF-5F2F570974C8}" presName="sibTrans" presStyleCnt="0"/>
      <dgm:spPr/>
    </dgm:pt>
    <dgm:pt modelId="{2F687E7D-CAFF-4777-B385-A5C4300134F3}" type="pres">
      <dgm:prSet presAssocID="{50AC7FEB-4358-453A-808C-CBD4D692A834}" presName="compositeNode" presStyleCnt="0">
        <dgm:presLayoutVars>
          <dgm:bulletEnabled val="1"/>
        </dgm:presLayoutVars>
      </dgm:prSet>
      <dgm:spPr/>
    </dgm:pt>
    <dgm:pt modelId="{C4389FF7-5AD3-4FA4-8CED-A7436F79FC1D}" type="pres">
      <dgm:prSet presAssocID="{50AC7FEB-4358-453A-808C-CBD4D692A834}" presName="bgRect" presStyleLbl="bgAccFollowNode1" presStyleIdx="2" presStyleCnt="3"/>
      <dgm:spPr/>
    </dgm:pt>
    <dgm:pt modelId="{C3FC3686-4542-4829-AFD8-9FBF7EB0B793}" type="pres">
      <dgm:prSet presAssocID="{6D6AD581-4389-495C-A3AF-1BECC9E0A0B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D3988587-FFE4-4B84-BBC9-63692AEBEB8F}" type="pres">
      <dgm:prSet presAssocID="{50AC7FEB-4358-453A-808C-CBD4D692A834}" presName="bottomLine" presStyleLbl="alignNode1" presStyleIdx="5" presStyleCnt="6">
        <dgm:presLayoutVars/>
      </dgm:prSet>
      <dgm:spPr/>
    </dgm:pt>
    <dgm:pt modelId="{FEB8F644-1073-4E83-B40B-3DB904F66BCC}" type="pres">
      <dgm:prSet presAssocID="{50AC7FEB-4358-453A-808C-CBD4D692A83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6797A12-B075-4156-AC65-7B295647A531}" type="presOf" srcId="{06F8DE59-1128-4679-B33F-8F17489FF924}" destId="{505522F8-827D-4A51-BC7E-A8724854A534}" srcOrd="1" destOrd="0" presId="urn:microsoft.com/office/officeart/2016/7/layout/BasicLinearProcessNumbered"/>
    <dgm:cxn modelId="{957C6B54-222E-4A86-8F91-011D9B5A4763}" srcId="{488F030D-5AE1-4F41-8937-EE8B1FF03CA6}" destId="{06F8DE59-1128-4679-B33F-8F17489FF924}" srcOrd="1" destOrd="0" parTransId="{38C04D92-FE03-4D8B-804A-038107B97995}" sibTransId="{1D67E44D-9099-4C57-AAFF-5F2F570974C8}"/>
    <dgm:cxn modelId="{808A5677-0374-4AFF-80A1-4E001F8740BB}" type="presOf" srcId="{90192C2D-A199-428B-98B3-A95B1107935A}" destId="{32F80F47-E3A5-4CF0-8B05-AB81D0452B6A}" srcOrd="0" destOrd="0" presId="urn:microsoft.com/office/officeart/2016/7/layout/BasicLinearProcessNumbered"/>
    <dgm:cxn modelId="{583D8A57-6C74-465A-BB56-CDBBDFF5A43D}" type="presOf" srcId="{06F8DE59-1128-4679-B33F-8F17489FF924}" destId="{050EC130-5A2C-4DFE-9C71-205028DBDA7F}" srcOrd="0" destOrd="0" presId="urn:microsoft.com/office/officeart/2016/7/layout/BasicLinearProcessNumbered"/>
    <dgm:cxn modelId="{0C82BE78-5E07-413D-8AC1-78EF12FAF60B}" type="presOf" srcId="{488F030D-5AE1-4F41-8937-EE8B1FF03CA6}" destId="{213BFB02-2AB4-4C91-A3EE-A112BA506803}" srcOrd="0" destOrd="0" presId="urn:microsoft.com/office/officeart/2016/7/layout/BasicLinearProcessNumbered"/>
    <dgm:cxn modelId="{F8C39D7F-54D2-49D0-98BE-5A1CB7EC2BE4}" type="presOf" srcId="{6D6AD581-4389-495C-A3AF-1BECC9E0A0B0}" destId="{C3FC3686-4542-4829-AFD8-9FBF7EB0B793}" srcOrd="0" destOrd="0" presId="urn:microsoft.com/office/officeart/2016/7/layout/BasicLinearProcessNumbered"/>
    <dgm:cxn modelId="{6796C087-8CB2-4DA9-8A99-DA7C3600EF47}" type="presOf" srcId="{1D67E44D-9099-4C57-AAFF-5F2F570974C8}" destId="{AB4A48A7-5C39-4A09-B4DA-505D4BD3C3A9}" srcOrd="0" destOrd="0" presId="urn:microsoft.com/office/officeart/2016/7/layout/BasicLinearProcessNumbered"/>
    <dgm:cxn modelId="{7B19F08A-EC18-4DCB-9645-3E8C8BE3285C}" type="presOf" srcId="{F2F0F88D-ECEF-413C-8F3D-C12DAD53EDE6}" destId="{4F383FD6-6519-4C95-991F-754BDB59B060}" srcOrd="0" destOrd="0" presId="urn:microsoft.com/office/officeart/2016/7/layout/BasicLinearProcessNumbered"/>
    <dgm:cxn modelId="{60F74197-FC28-4502-A2F9-A102E17789D6}" type="presOf" srcId="{50AC7FEB-4358-453A-808C-CBD4D692A834}" destId="{C4389FF7-5AD3-4FA4-8CED-A7436F79FC1D}" srcOrd="0" destOrd="0" presId="urn:microsoft.com/office/officeart/2016/7/layout/BasicLinearProcessNumbered"/>
    <dgm:cxn modelId="{AC107DAB-AA51-4A37-B330-D97EEAD54921}" type="presOf" srcId="{50AC7FEB-4358-453A-808C-CBD4D692A834}" destId="{FEB8F644-1073-4E83-B40B-3DB904F66BCC}" srcOrd="1" destOrd="0" presId="urn:microsoft.com/office/officeart/2016/7/layout/BasicLinearProcessNumbered"/>
    <dgm:cxn modelId="{D316CFB5-8969-4711-A794-F5BD4A527FAC}" srcId="{488F030D-5AE1-4F41-8937-EE8B1FF03CA6}" destId="{50AC7FEB-4358-453A-808C-CBD4D692A834}" srcOrd="2" destOrd="0" parTransId="{4732B4B1-0C66-4310-B059-CCA9E9A51152}" sibTransId="{6D6AD581-4389-495C-A3AF-1BECC9E0A0B0}"/>
    <dgm:cxn modelId="{FF2117E2-54C3-45F7-9363-E57A3BC9AC1D}" type="presOf" srcId="{F2F0F88D-ECEF-413C-8F3D-C12DAD53EDE6}" destId="{517C1264-D7AF-4EE4-B453-03704C61129E}" srcOrd="1" destOrd="0" presId="urn:microsoft.com/office/officeart/2016/7/layout/BasicLinearProcessNumbered"/>
    <dgm:cxn modelId="{7173A7F9-E8C5-4C56-B227-A32A98EBEB69}" srcId="{488F030D-5AE1-4F41-8937-EE8B1FF03CA6}" destId="{F2F0F88D-ECEF-413C-8F3D-C12DAD53EDE6}" srcOrd="0" destOrd="0" parTransId="{F39AC4FD-0986-49CF-B4B3-581037AFE47E}" sibTransId="{90192C2D-A199-428B-98B3-A95B1107935A}"/>
    <dgm:cxn modelId="{46AAA578-268F-43CD-AEB6-C86DD266066E}" type="presParOf" srcId="{213BFB02-2AB4-4C91-A3EE-A112BA506803}" destId="{7C58A53A-A2B1-4695-85C7-6E2713D91CB2}" srcOrd="0" destOrd="0" presId="urn:microsoft.com/office/officeart/2016/7/layout/BasicLinearProcessNumbered"/>
    <dgm:cxn modelId="{6BB4E4AA-2450-49D2-97A4-452974620447}" type="presParOf" srcId="{7C58A53A-A2B1-4695-85C7-6E2713D91CB2}" destId="{4F383FD6-6519-4C95-991F-754BDB59B060}" srcOrd="0" destOrd="0" presId="urn:microsoft.com/office/officeart/2016/7/layout/BasicLinearProcessNumbered"/>
    <dgm:cxn modelId="{71265432-2EBD-4E38-837B-14817367779C}" type="presParOf" srcId="{7C58A53A-A2B1-4695-85C7-6E2713D91CB2}" destId="{32F80F47-E3A5-4CF0-8B05-AB81D0452B6A}" srcOrd="1" destOrd="0" presId="urn:microsoft.com/office/officeart/2016/7/layout/BasicLinearProcessNumbered"/>
    <dgm:cxn modelId="{10BE6EAD-2085-44D8-9170-74AF5804165A}" type="presParOf" srcId="{7C58A53A-A2B1-4695-85C7-6E2713D91CB2}" destId="{68A53A31-6553-4BA1-93E6-60EA3DE05E11}" srcOrd="2" destOrd="0" presId="urn:microsoft.com/office/officeart/2016/7/layout/BasicLinearProcessNumbered"/>
    <dgm:cxn modelId="{2911BA30-E320-446C-AAE2-2D005823B907}" type="presParOf" srcId="{7C58A53A-A2B1-4695-85C7-6E2713D91CB2}" destId="{517C1264-D7AF-4EE4-B453-03704C61129E}" srcOrd="3" destOrd="0" presId="urn:microsoft.com/office/officeart/2016/7/layout/BasicLinearProcessNumbered"/>
    <dgm:cxn modelId="{6A980131-8A67-4D93-8EC1-CE580AEA7EBF}" type="presParOf" srcId="{213BFB02-2AB4-4C91-A3EE-A112BA506803}" destId="{D874F065-068C-43F6-9213-53783730D170}" srcOrd="1" destOrd="0" presId="urn:microsoft.com/office/officeart/2016/7/layout/BasicLinearProcessNumbered"/>
    <dgm:cxn modelId="{501C0F41-1FC7-4B59-AC44-1119FEFE514D}" type="presParOf" srcId="{213BFB02-2AB4-4C91-A3EE-A112BA506803}" destId="{6B7B8668-D096-45D7-8D8D-CE92684D64D2}" srcOrd="2" destOrd="0" presId="urn:microsoft.com/office/officeart/2016/7/layout/BasicLinearProcessNumbered"/>
    <dgm:cxn modelId="{A8A01DC0-AB93-483A-865D-73644251F081}" type="presParOf" srcId="{6B7B8668-D096-45D7-8D8D-CE92684D64D2}" destId="{050EC130-5A2C-4DFE-9C71-205028DBDA7F}" srcOrd="0" destOrd="0" presId="urn:microsoft.com/office/officeart/2016/7/layout/BasicLinearProcessNumbered"/>
    <dgm:cxn modelId="{9C5415B0-ECAC-4480-AED7-51D6EE9945AA}" type="presParOf" srcId="{6B7B8668-D096-45D7-8D8D-CE92684D64D2}" destId="{AB4A48A7-5C39-4A09-B4DA-505D4BD3C3A9}" srcOrd="1" destOrd="0" presId="urn:microsoft.com/office/officeart/2016/7/layout/BasicLinearProcessNumbered"/>
    <dgm:cxn modelId="{3CF7489B-A530-466E-96E8-25137D3E9316}" type="presParOf" srcId="{6B7B8668-D096-45D7-8D8D-CE92684D64D2}" destId="{BC27AAD1-55B9-4046-BD1B-350D783E0720}" srcOrd="2" destOrd="0" presId="urn:microsoft.com/office/officeart/2016/7/layout/BasicLinearProcessNumbered"/>
    <dgm:cxn modelId="{3A549976-A095-4CFF-9AC2-0A9A6976E801}" type="presParOf" srcId="{6B7B8668-D096-45D7-8D8D-CE92684D64D2}" destId="{505522F8-827D-4A51-BC7E-A8724854A534}" srcOrd="3" destOrd="0" presId="urn:microsoft.com/office/officeart/2016/7/layout/BasicLinearProcessNumbered"/>
    <dgm:cxn modelId="{96D6D842-C2B5-4B97-B7D6-1BF6AE6031A4}" type="presParOf" srcId="{213BFB02-2AB4-4C91-A3EE-A112BA506803}" destId="{565F3792-B997-4586-81BE-09911E7EDF36}" srcOrd="3" destOrd="0" presId="urn:microsoft.com/office/officeart/2016/7/layout/BasicLinearProcessNumbered"/>
    <dgm:cxn modelId="{DD6917FF-6720-4149-8034-7FFE622B354B}" type="presParOf" srcId="{213BFB02-2AB4-4C91-A3EE-A112BA506803}" destId="{2F687E7D-CAFF-4777-B385-A5C4300134F3}" srcOrd="4" destOrd="0" presId="urn:microsoft.com/office/officeart/2016/7/layout/BasicLinearProcessNumbered"/>
    <dgm:cxn modelId="{A0D8566B-A5A2-411A-93EA-6BEEAE73BEB8}" type="presParOf" srcId="{2F687E7D-CAFF-4777-B385-A5C4300134F3}" destId="{C4389FF7-5AD3-4FA4-8CED-A7436F79FC1D}" srcOrd="0" destOrd="0" presId="urn:microsoft.com/office/officeart/2016/7/layout/BasicLinearProcessNumbered"/>
    <dgm:cxn modelId="{B9A835BA-02CE-4442-9145-7BF261E0289E}" type="presParOf" srcId="{2F687E7D-CAFF-4777-B385-A5C4300134F3}" destId="{C3FC3686-4542-4829-AFD8-9FBF7EB0B793}" srcOrd="1" destOrd="0" presId="urn:microsoft.com/office/officeart/2016/7/layout/BasicLinearProcessNumbered"/>
    <dgm:cxn modelId="{5DFC35DB-BD94-4F87-BBA6-EC8CDCFF26C9}" type="presParOf" srcId="{2F687E7D-CAFF-4777-B385-A5C4300134F3}" destId="{D3988587-FFE4-4B84-BBC9-63692AEBEB8F}" srcOrd="2" destOrd="0" presId="urn:microsoft.com/office/officeart/2016/7/layout/BasicLinearProcessNumbered"/>
    <dgm:cxn modelId="{C26C9A0A-F985-407A-A1B1-41E91C42DFE2}" type="presParOf" srcId="{2F687E7D-CAFF-4777-B385-A5C4300134F3}" destId="{FEB8F644-1073-4E83-B40B-3DB904F66BC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83FD6-6519-4C95-991F-754BDB59B060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Create minute wise annotations of the users’ activities</a:t>
          </a:r>
          <a:r>
            <a:rPr lang="en-US" sz="1500" kern="1200" dirty="0"/>
            <a:t> w.r.t socialization or exercise plan, which is achieved by performing “</a:t>
          </a:r>
          <a:r>
            <a:rPr lang="en-US" sz="1500" b="1" kern="1200" dirty="0"/>
            <a:t>Image Retrieval using deep learning</a:t>
          </a:r>
          <a:r>
            <a:rPr lang="en-US" sz="1500" kern="1200" dirty="0"/>
            <a:t>” followed by “</a:t>
          </a:r>
          <a:r>
            <a:rPr lang="en-US" sz="1500" b="1" kern="1200" dirty="0"/>
            <a:t>fusion of multi-modality sensory data using a retrieval model trained on ground truth data</a:t>
          </a:r>
          <a:r>
            <a:rPr lang="en-US" sz="1500" kern="1200" dirty="0"/>
            <a:t>”</a:t>
          </a:r>
          <a:r>
            <a:rPr lang="en-US" sz="1500" b="1" kern="1200" dirty="0"/>
            <a:t>.</a:t>
          </a:r>
          <a:endParaRPr lang="en-US" sz="1500" kern="1200" dirty="0"/>
        </a:p>
      </dsp:txBody>
      <dsp:txXfrm>
        <a:off x="0" y="1653508"/>
        <a:ext cx="3286125" cy="2610802"/>
      </dsp:txXfrm>
    </dsp:sp>
    <dsp:sp modelId="{32F80F47-E3A5-4CF0-8B05-AB81D0452B6A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68A53A31-6553-4BA1-93E6-60EA3DE05E11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4">
            <a:hueOff val="1960178"/>
            <a:satOff val="-8155"/>
            <a:lumOff val="1922"/>
            <a:alphaOff val="0"/>
          </a:schemeClr>
        </a:solidFill>
        <a:ln w="12700" cap="flat" cmpd="sng" algn="ctr">
          <a:solidFill>
            <a:schemeClr val="accent4">
              <a:hueOff val="1960178"/>
              <a:satOff val="-8155"/>
              <a:lumOff val="1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EC130-5A2C-4DFE-9C71-205028DBDA7F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4">
            <a:tint val="40000"/>
            <a:alpha val="90000"/>
            <a:hueOff val="5430963"/>
            <a:satOff val="-25622"/>
            <a:lumOff val="-92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430963"/>
              <a:satOff val="-25622"/>
              <a:lumOff val="-9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Generate Insights of users’ activities</a:t>
          </a:r>
          <a:r>
            <a:rPr lang="en-US" sz="1500" kern="1200"/>
            <a:t> that include facts of </a:t>
          </a:r>
          <a:r>
            <a:rPr lang="en-US" sz="1500" i="1" u="sng" kern="1200"/>
            <a:t>activity occurrence, temporal and spatial patterns, associations among multiple activities etc</a:t>
          </a:r>
          <a:r>
            <a:rPr lang="en-US" sz="1500" kern="1200"/>
            <a:t>.</a:t>
          </a:r>
        </a:p>
      </dsp:txBody>
      <dsp:txXfrm>
        <a:off x="3614737" y="1653508"/>
        <a:ext cx="3286125" cy="2610802"/>
      </dsp:txXfrm>
    </dsp:sp>
    <dsp:sp modelId="{AB4A48A7-5C39-4A09-B4DA-505D4BD3C3A9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4">
            <a:hueOff val="3920356"/>
            <a:satOff val="-16311"/>
            <a:lumOff val="3843"/>
            <a:alphaOff val="0"/>
          </a:schemeClr>
        </a:solidFill>
        <a:ln w="12700" cap="flat" cmpd="sng" algn="ctr">
          <a:solidFill>
            <a:schemeClr val="accent4">
              <a:hueOff val="3920356"/>
              <a:satOff val="-16311"/>
              <a:lumOff val="3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BC27AAD1-55B9-4046-BD1B-350D783E0720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4">
            <a:hueOff val="5880535"/>
            <a:satOff val="-24466"/>
            <a:lumOff val="5765"/>
            <a:alphaOff val="0"/>
          </a:schemeClr>
        </a:solidFill>
        <a:ln w="12700" cap="flat" cmpd="sng" algn="ctr">
          <a:solidFill>
            <a:schemeClr val="accent4">
              <a:hueOff val="5880535"/>
              <a:satOff val="-24466"/>
              <a:lumOff val="5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89FF7-5AD3-4FA4-8CED-A7436F79FC1D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Build prototype mobile app to visualize the insights allowing users to search and browse information as well as being advised on healthy lifestyle</a:t>
          </a:r>
          <a:r>
            <a:rPr lang="en-US" sz="1500" kern="1200" dirty="0"/>
            <a:t> according to selected themes.</a:t>
          </a:r>
        </a:p>
      </dsp:txBody>
      <dsp:txXfrm>
        <a:off x="7229475" y="1653508"/>
        <a:ext cx="3286125" cy="2610802"/>
      </dsp:txXfrm>
    </dsp:sp>
    <dsp:sp modelId="{C3FC3686-4542-4829-AFD8-9FBF7EB0B793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4">
            <a:hueOff val="7840713"/>
            <a:satOff val="-32622"/>
            <a:lumOff val="7686"/>
            <a:alphaOff val="0"/>
          </a:schemeClr>
        </a:solidFill>
        <a:ln w="12700" cap="flat" cmpd="sng" algn="ctr">
          <a:solidFill>
            <a:schemeClr val="accent4">
              <a:hueOff val="7840713"/>
              <a:satOff val="-32622"/>
              <a:lumOff val="76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D3988587-FFE4-4B84-BBC9-63692AEBEB8F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E2DC-C503-4C24-A1C5-041C3095F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CC1B7-E4A4-4346-9288-7C771ED5D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E8214-D856-4621-A178-28D2FEEE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2D034-202F-4759-87A3-31EBFB9B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76631-E18B-464E-B191-90C0CE1A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BB62-E4D0-4677-A9B0-50CA70A4A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A61A-7B20-41D1-A367-9FCAC7F3A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528FE-15EA-418C-A852-C643A9ED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92F82-B4E3-4E66-832F-1A1FF041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EF53F-5671-4357-A86E-05158492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8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6E0E0B-E60D-43D7-A5A1-1526304B5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F3E49-B81C-4795-9A1A-015520181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EC71D-2FEB-44C5-8068-28C1B73B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12DCF-0D50-440A-8B9F-3B91422F8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ECD7E-8D0A-43D0-9D95-70C28322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7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75EE-A431-4D2B-8A00-8B51FFD6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9C31-0C0F-486E-BA10-363F60233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B3013-6F71-4D2E-BF40-AE2F5FC7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81403-0A9A-4473-B4DF-6132FF47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621E5-3B9A-4C21-9A12-63DB2215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8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3CDD-A83F-456B-BF71-D1A2B776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9E98B-1A97-4C34-B70E-860FF53F4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08DA4-A640-4A03-9AD6-927E2738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06905-8E2A-4FF1-A610-A68862F2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6E13E-C029-4342-98A0-B9E3616B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2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F988-D2F8-4C7A-A23D-59EF6409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A1100-52D8-44B4-8698-726E74E51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1EA86-EC8E-40C7-AB15-B7F5E8240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1E1D5-8875-498D-9931-598DBDB0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15DF6-D9C1-410B-967C-F2A0457B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F9960-6623-4A4B-8118-7E103BAE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382B-ED24-4794-891A-2210CDF9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D6C7E-BE35-4083-9873-D8D962787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DD093-2409-415C-8B93-9E8E08E71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64459-2FC7-4197-80BE-0F1402CEC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3457A-3656-4766-9D43-A72AF6E5F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273962-FD42-411C-A0E0-F9EFE1F2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29677-E8D5-4BEA-8FE8-F4DBCDE0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1827B7-E321-4D14-B203-C1878819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4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F54E-3A6A-41A3-89BD-7BA39E30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972E1-7866-4E92-92AD-F8AFCBB2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D77BE-4B90-43A0-9D54-8D574362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8060D-0E3C-46B0-8B2A-07D5F4DD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8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F5F5CC-4F57-4F2B-88F7-17A74C4C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AA000-3D06-4087-AA5E-BFEB7547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0857B-0A28-4C72-9009-ABC99BDE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6DE7-38BE-488E-B168-07C7A131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6F0F4-7F24-49B6-81A0-AE418FA39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CBF36-AC84-4C11-AB2D-25209CCB6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95701-88F8-426D-989C-28F353E7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8A204-A70E-47D8-A4F1-459D8615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3658D-BFAC-4D81-8780-67EAECEC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9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8A5B-0834-43F9-88DD-B07EAF7F5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C81B0-30C4-40B6-A34B-C1456711C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369EA-01E5-4DE1-A659-442974381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DD3E0-CE3A-40A1-B39B-67A6EBC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E2E6-9869-4BBC-95BC-889F8603557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F4F82-2408-4873-96A9-97580960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4B779-9B8C-42E1-B830-1E52D36A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7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3D41C-E8AB-4A46-A072-B7E7F5A9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AB38E-75AC-4AFE-86F0-F30AEE022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4DEE-4CEC-4E6E-82F4-C9BDA8A8A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0E2E6-9869-4BBC-95BC-889F8603557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21F77-769C-4701-BE9C-A285BAF1B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8645E-AA7F-4B8F-8890-D4777A480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1A524-E0EE-4307-95A9-4B36F336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5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3FA8-2CD6-4803-AB45-62082AD75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Visualizing Personal Lifelog Data for Deeper Insights</a:t>
            </a:r>
            <a:br>
              <a:rPr lang="en-US" b="1" dirty="0"/>
            </a:br>
            <a:r>
              <a:rPr lang="en-US" b="1" dirty="0"/>
              <a:t>at the NTCIR-13 Lifelog-2 Task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9E1F4-CDB8-4A6C-B240-8D6574E51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0664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/>
              <a:t> </a:t>
            </a:r>
          </a:p>
          <a:p>
            <a:pPr algn="r"/>
            <a:r>
              <a:rPr lang="en-US" b="1" dirty="0"/>
              <a:t>Team 5 – 2</a:t>
            </a:r>
          </a:p>
          <a:p>
            <a:pPr algn="r"/>
            <a:r>
              <a:rPr lang="en-US" b="1" dirty="0"/>
              <a:t>PRANOOP MUTHA</a:t>
            </a:r>
          </a:p>
          <a:p>
            <a:pPr algn="r"/>
            <a:r>
              <a:rPr lang="en-US" b="1" dirty="0"/>
              <a:t>GEOVANNI WEST</a:t>
            </a:r>
          </a:p>
        </p:txBody>
      </p:sp>
    </p:spTree>
    <p:extLst>
      <p:ext uri="{BB962C8B-B14F-4D97-AF65-F5344CB8AC3E}">
        <p14:creationId xmlns:p14="http://schemas.microsoft.com/office/powerpoint/2010/main" val="1781115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C180-54EA-40A5-99A4-93157E5C1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Affinity Map</a:t>
            </a:r>
          </a:p>
        </p:txBody>
      </p:sp>
      <p:pic>
        <p:nvPicPr>
          <p:cNvPr id="5" name="Content Placeholder 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DEF82D95-28CD-4611-B939-1F2F36888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12" y="1209820"/>
            <a:ext cx="11444491" cy="5078437"/>
          </a:xfrm>
        </p:spPr>
      </p:pic>
    </p:spTree>
    <p:extLst>
      <p:ext uri="{BB962C8B-B14F-4D97-AF65-F5344CB8AC3E}">
        <p14:creationId xmlns:p14="http://schemas.microsoft.com/office/powerpoint/2010/main" val="2036110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26F6-351F-4FAB-A588-78A9F726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DB563-C228-44BD-AE4D-5EB2834F2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glycemic load?</a:t>
            </a:r>
          </a:p>
          <a:p>
            <a:endParaRPr lang="en-US" dirty="0"/>
          </a:p>
          <a:p>
            <a:r>
              <a:rPr lang="en-US" dirty="0"/>
              <a:t>What clustering methodologies were used, K-Means or Tree based?</a:t>
            </a:r>
          </a:p>
          <a:p>
            <a:endParaRPr lang="en-US" dirty="0"/>
          </a:p>
          <a:p>
            <a:r>
              <a:rPr lang="en-US" dirty="0"/>
              <a:t>How good is the lifelog analysis if the user is not religious in frequently supplying data?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2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9FB5-CB6E-4954-A56E-E53C55A5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5428-9FFE-4FD6-8281-BAEF295AF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Life Logging: </a:t>
            </a:r>
            <a:r>
              <a:rPr lang="en-US" sz="2000" dirty="0"/>
              <a:t>“A form of pervasive computing, consisting of a unified digital record of the totality of an individual’s experiences, captured multi-modally through digital sensors and stored permanently as a personal multimedia archive”.</a:t>
            </a:r>
          </a:p>
          <a:p>
            <a:r>
              <a:rPr lang="en-US" sz="2000" b="1" dirty="0"/>
              <a:t>Quantified – Self (QS): </a:t>
            </a:r>
            <a:r>
              <a:rPr lang="en-US" sz="2000" dirty="0"/>
              <a:t>Visualization of knowledge generated from self-tracking data to provide knowledge of the self in numbers.</a:t>
            </a:r>
          </a:p>
          <a:p>
            <a:r>
              <a:rPr lang="en-US" sz="2000" b="1" dirty="0"/>
              <a:t>Insights: </a:t>
            </a:r>
            <a:r>
              <a:rPr lang="en-US" sz="2000" dirty="0"/>
              <a:t>capacity to gain an accurate and deep intuitive understanding of a person or thing.</a:t>
            </a:r>
            <a:endParaRPr lang="en-US" sz="20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6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BEFC-172D-4B6C-BCB2-CCE1E6E7F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 Generation and Visualization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A9FF89F-BCE5-4BAE-B044-D5A80FA97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848" y="1785086"/>
            <a:ext cx="8793578" cy="4048529"/>
          </a:xfrm>
        </p:spPr>
      </p:pic>
    </p:spTree>
    <p:extLst>
      <p:ext uri="{BB962C8B-B14F-4D97-AF65-F5344CB8AC3E}">
        <p14:creationId xmlns:p14="http://schemas.microsoft.com/office/powerpoint/2010/main" val="398715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E43C-302B-40D8-ADFF-A9B8B851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Steps of Implementation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463312-72DA-4AE9-94DC-20BE6324A0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3918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313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5BF3-8101-4CD0-AC08-69CFBFFA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Annotation Topics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C4CF2E1-976A-408E-B565-20D1143CC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36" y="1560922"/>
            <a:ext cx="8679767" cy="4446777"/>
          </a:xfrm>
        </p:spPr>
      </p:pic>
    </p:spTree>
    <p:extLst>
      <p:ext uri="{BB962C8B-B14F-4D97-AF65-F5344CB8AC3E}">
        <p14:creationId xmlns:p14="http://schemas.microsoft.com/office/powerpoint/2010/main" val="2888912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573E-BF3B-434D-9342-7C1A8CFD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Insights</a:t>
            </a:r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61CA8047-F477-4195-8DAF-8FEB2D8C9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3372"/>
            <a:ext cx="10515600" cy="4643592"/>
          </a:xfrm>
        </p:spPr>
      </p:pic>
    </p:spTree>
    <p:extLst>
      <p:ext uri="{BB962C8B-B14F-4D97-AF65-F5344CB8AC3E}">
        <p14:creationId xmlns:p14="http://schemas.microsoft.com/office/powerpoint/2010/main" val="116140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585E657-8A35-406D-91A9-676A49383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644" y="492573"/>
            <a:ext cx="6157901" cy="58807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027A468-D691-4242-A3D4-F86F4024E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Mobile UI for Lifelogging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46319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84EB-21AF-436C-8DAE-04F1A36E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5B2588B-CACC-4FCC-9CE7-21CAF9034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2" y="1666794"/>
            <a:ext cx="6003085" cy="4183054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D8BFA0-0FD2-4CD1-B006-91178B8E2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294" y="1772359"/>
            <a:ext cx="57150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9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563A-DBC2-49E2-A4CF-6FE507ED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Contd..</a:t>
            </a:r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6C968E8A-E5DA-4681-82C3-1B6A134FB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9" y="1826589"/>
            <a:ext cx="5229225" cy="4124325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9F2E6BF-4DFA-4106-8917-BA0FA644A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5149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2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255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Visualizing Personal Lifelog Data for Deeper Insights at the NTCIR-13 Lifelog-2 Task</vt:lpstr>
      <vt:lpstr>Terminology</vt:lpstr>
      <vt:lpstr>Insight Generation and Visualization</vt:lpstr>
      <vt:lpstr>Steps of Implementation</vt:lpstr>
      <vt:lpstr>Annotation Topics</vt:lpstr>
      <vt:lpstr>Strategies for Insights</vt:lpstr>
      <vt:lpstr>Mobile UI for Lifelogging Visualization</vt:lpstr>
      <vt:lpstr>Results</vt:lpstr>
      <vt:lpstr>Results Contd..</vt:lpstr>
      <vt:lpstr>Affinity Map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Personal Lifelog Data for Deeper Insights at the NTCIR-13 Lifelog-2 Task</dc:title>
  <dc:creator>Mutha, Naga Venkata Satya Pranoop (UMKC-Student)</dc:creator>
  <cp:lastModifiedBy>Geovanni West</cp:lastModifiedBy>
  <cp:revision>33</cp:revision>
  <dcterms:created xsi:type="dcterms:W3CDTF">2018-03-13T01:50:47Z</dcterms:created>
  <dcterms:modified xsi:type="dcterms:W3CDTF">2018-03-13T03:50:36Z</dcterms:modified>
</cp:coreProperties>
</file>