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5" r:id="rId5"/>
    <p:sldId id="260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58" r:id="rId1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4959"/>
    <a:srgbClr val="999999"/>
    <a:srgbClr val="CCCCCC"/>
    <a:srgbClr val="BAD2B9"/>
    <a:srgbClr val="D7F3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1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DC8FB-8683-46D9-A4B5-5B7BECDF090C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C4571-673B-4D7A-AFB1-2EE8EDF6F8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4571-673B-4D7A-AFB1-2EE8EDF6F8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45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94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84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68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4571-673B-4D7A-AFB1-2EE8EDF6F8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7628384" cy="1181993"/>
          </a:xfrm>
        </p:spPr>
        <p:txBody>
          <a:bodyPr/>
          <a:lstStyle>
            <a:lvl1pPr>
              <a:defRPr>
                <a:solidFill>
                  <a:srgbClr val="004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077072"/>
            <a:ext cx="4608512" cy="984705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EB Meeting 28-29/11/2017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 </a:t>
            </a:r>
            <a:fld id="{C97DAF90-7404-4307-A5DA-49B1C54F026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92696"/>
            <a:ext cx="3613817" cy="140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>
                <a:solidFill>
                  <a:srgbClr val="004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>
                <a:solidFill>
                  <a:srgbClr val="303030"/>
                </a:solidFill>
              </a:defRPr>
            </a:lvl1pPr>
            <a:lvl2pPr>
              <a:defRPr>
                <a:solidFill>
                  <a:srgbClr val="303030"/>
                </a:solidFill>
              </a:defRPr>
            </a:lvl2pPr>
            <a:lvl3pPr>
              <a:defRPr>
                <a:solidFill>
                  <a:srgbClr val="303030"/>
                </a:solidFill>
              </a:defRPr>
            </a:lvl3pPr>
            <a:lvl4pPr>
              <a:defRPr>
                <a:solidFill>
                  <a:srgbClr val="303030"/>
                </a:solidFill>
              </a:defRPr>
            </a:lvl4pPr>
            <a:lvl5pPr>
              <a:defRPr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07904" y="6335074"/>
            <a:ext cx="1939636" cy="365125"/>
          </a:xfrm>
        </p:spPr>
        <p:txBody>
          <a:bodyPr/>
          <a:lstStyle/>
          <a:p>
            <a:r>
              <a:rPr lang="fr-FR" dirty="0"/>
              <a:t>EB Meeting 28-29/11/2017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68344" y="6309320"/>
            <a:ext cx="991331" cy="365125"/>
          </a:xfrm>
        </p:spPr>
        <p:txBody>
          <a:bodyPr/>
          <a:lstStyle/>
          <a:p>
            <a:r>
              <a:rPr lang="en-GB" dirty="0"/>
              <a:t>Page  </a:t>
            </a:r>
            <a:fld id="{C97DAF90-7404-4307-A5DA-49B1C54F026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7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7904" y="6335074"/>
            <a:ext cx="19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03030"/>
                </a:solidFill>
              </a:defRPr>
            </a:lvl1pPr>
          </a:lstStyle>
          <a:p>
            <a:r>
              <a:rPr lang="fr-FR" dirty="0"/>
              <a:t>EB Meeting 28-29/11/2017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8344" y="6309320"/>
            <a:ext cx="991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03030"/>
                </a:solidFill>
              </a:defRPr>
            </a:lvl1pPr>
          </a:lstStyle>
          <a:p>
            <a:r>
              <a:rPr lang="en-GB" dirty="0"/>
              <a:t>Page </a:t>
            </a:r>
            <a:fld id="{C97DAF90-7404-4307-A5DA-49B1C54F0264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37312"/>
            <a:ext cx="1440160" cy="5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44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4959"/>
                </a:solidFill>
              </a:rPr>
              <a:t>WP7 </a:t>
            </a:r>
            <a:r>
              <a:rPr lang="en-GB" dirty="0">
                <a:solidFill>
                  <a:srgbClr val="004959"/>
                </a:solidFill>
              </a:rPr>
              <a:t>Internal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077072"/>
            <a:ext cx="7272808" cy="129614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rgbClr val="999999"/>
                </a:solidFill>
              </a:rPr>
              <a:t>Speakers SIS: Michael Dose, Irena </a:t>
            </a:r>
            <a:r>
              <a:rPr lang="en-GB" dirty="0" err="1" smtClean="0">
                <a:solidFill>
                  <a:srgbClr val="999999"/>
                </a:solidFill>
              </a:rPr>
              <a:t>Stevanovic</a:t>
            </a:r>
            <a:r>
              <a:rPr lang="en-GB" dirty="0" smtClean="0">
                <a:solidFill>
                  <a:srgbClr val="999999"/>
                </a:solidFill>
              </a:rPr>
              <a:t>, André </a:t>
            </a:r>
            <a:r>
              <a:rPr lang="en-GB" dirty="0" err="1" smtClean="0">
                <a:solidFill>
                  <a:srgbClr val="999999"/>
                </a:solidFill>
              </a:rPr>
              <a:t>Garstka</a:t>
            </a:r>
            <a:endParaRPr lang="en-GB" dirty="0" smtClean="0">
              <a:solidFill>
                <a:srgbClr val="999999"/>
              </a:solidFill>
            </a:endParaRPr>
          </a:p>
          <a:p>
            <a:r>
              <a:rPr lang="en-GB" dirty="0" smtClean="0"/>
              <a:t>Speakers THA: </a:t>
            </a:r>
            <a:r>
              <a:rPr lang="en-GB" dirty="0"/>
              <a:t>Christian </a:t>
            </a:r>
            <a:r>
              <a:rPr lang="en-GB" dirty="0" err="1"/>
              <a:t>Fedorczak</a:t>
            </a:r>
            <a:endParaRPr lang="en-GB" dirty="0"/>
          </a:p>
          <a:p>
            <a:r>
              <a:rPr lang="en-GB" dirty="0"/>
              <a:t>Speakers IRIT: Florence Sedes</a:t>
            </a:r>
          </a:p>
          <a:p>
            <a:r>
              <a:rPr lang="en-GB" dirty="0" smtClean="0">
                <a:solidFill>
                  <a:srgbClr val="999999"/>
                </a:solidFill>
              </a:rPr>
              <a:t>28/11/2017</a:t>
            </a:r>
            <a:endParaRPr lang="en-GB" dirty="0">
              <a:solidFill>
                <a:srgbClr val="9999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AF90-7404-4307-A5DA-49B1C54F02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004959"/>
              </a:buClr>
              <a:buSzPts val="4000"/>
              <a:buFont typeface="Calibri"/>
              <a:buNone/>
            </a:pPr>
            <a:r>
              <a:rPr lang="en-GB" sz="4000" b="0" i="0" u="none" strike="noStrike" cap="none">
                <a:solidFill>
                  <a:srgbClr val="004959"/>
                </a:solidFill>
                <a:latin typeface="Calibri"/>
                <a:ea typeface="Calibri"/>
                <a:cs typeface="Calibri"/>
                <a:sym typeface="Calibri"/>
              </a:rPr>
              <a:t>T7.2: User interface Metadata generic modelling and querying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68719"/>
            <a:ext cx="8229600" cy="477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560"/>
              </a:spcBef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</a:rPr>
              <a:t>Planning of the implementation work for the next months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chemeClr val="dk1"/>
                </a:solidFill>
              </a:rPr>
              <a:t>Modeling from D2.1 scenarios &amp; Metadata from other WPs 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>
                <a:solidFill>
                  <a:schemeClr val="dk1"/>
                </a:solidFill>
              </a:rPr>
              <a:t>Model feeding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chemeClr val="dk1"/>
                </a:solidFill>
              </a:rPr>
              <a:t>How to integrate outputs from other WP ?</a:t>
            </a:r>
          </a:p>
          <a:p>
            <a:pPr lvl="3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GB" sz="2000">
                <a:solidFill>
                  <a:schemeClr val="dk1"/>
                </a:solidFill>
              </a:rPr>
              <a:t>audio analysis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000">
                <a:solidFill>
                  <a:schemeClr val="dk1"/>
                </a:solidFill>
              </a:rPr>
              <a:t>video analysis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2000">
                <a:solidFill>
                  <a:schemeClr val="dk1"/>
                </a:solidFill>
              </a:rPr>
              <a:t>visual analysis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640"/>
              </a:spcBef>
              <a:buClr>
                <a:srgbClr val="30303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707904" y="6335074"/>
            <a:ext cx="1939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EB Meeting 28-29/11/2017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668344" y="6309320"/>
            <a:ext cx="991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Page  </a:t>
            </a:r>
            <a:fld id="{00000000-1234-1234-1234-123412341234}" type="slidenum"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200" b="0" i="0" u="none" strike="noStrike" cap="none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69043" y="3143750"/>
            <a:ext cx="8360457" cy="3113288"/>
            <a:chOff x="6395043" y="1758375"/>
            <a:chExt cx="8360457" cy="3113288"/>
          </a:xfrm>
        </p:grpSpPr>
        <p:cxnSp>
          <p:nvCxnSpPr>
            <p:cNvPr id="132" name="Shape 132"/>
            <p:cNvCxnSpPr/>
            <p:nvPr/>
          </p:nvCxnSpPr>
          <p:spPr>
            <a:xfrm>
              <a:off x="73098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76146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79194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82242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85290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88338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91386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26438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13024800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Shape 141"/>
            <p:cNvSpPr/>
            <p:nvPr/>
          </p:nvSpPr>
          <p:spPr>
            <a:xfrm rot="5400000">
              <a:off x="8618850" y="3912413"/>
              <a:ext cx="874200" cy="873300"/>
            </a:xfrm>
            <a:prstGeom prst="bentUpArrow">
              <a:avLst>
                <a:gd name="adj1" fmla="val 8404"/>
                <a:gd name="adj2" fmla="val 8818"/>
                <a:gd name="adj3" fmla="val 13351"/>
              </a:avLst>
            </a:prstGeom>
            <a:solidFill>
              <a:srgbClr val="C9DAF8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727177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57657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788137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818617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8484637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M5</a:t>
              </a:r>
            </a:p>
          </p:txBody>
        </p:sp>
        <p:cxnSp>
          <p:nvCxnSpPr>
            <p:cNvPr id="147" name="Shape 147"/>
            <p:cNvCxnSpPr/>
            <p:nvPr/>
          </p:nvCxnSpPr>
          <p:spPr>
            <a:xfrm>
              <a:off x="10315719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10696719" y="2851463"/>
              <a:ext cx="0" cy="202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Shape 149"/>
            <p:cNvSpPr txBox="1"/>
            <p:nvPr/>
          </p:nvSpPr>
          <p:spPr>
            <a:xfrm>
              <a:off x="879577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7309800" y="3275189"/>
              <a:ext cx="1828800" cy="177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6821887" y="3225445"/>
              <a:ext cx="557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WP2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828084" y="3447565"/>
              <a:ext cx="557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WP4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6828084" y="3676165"/>
              <a:ext cx="557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WP5</a:t>
              </a: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6828084" y="3904765"/>
              <a:ext cx="557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WP6</a:t>
              </a: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6395043" y="4285763"/>
              <a:ext cx="990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WP7 T7.2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7614600" y="3498113"/>
              <a:ext cx="5410200" cy="1776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8529000" y="3726713"/>
              <a:ext cx="4495800" cy="1776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8224200" y="3955313"/>
              <a:ext cx="4800600" cy="177600"/>
            </a:xfrm>
            <a:prstGeom prst="rect">
              <a:avLst/>
            </a:prstGeom>
            <a:solidFill>
              <a:srgbClr val="B4A7D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529000" y="4321113"/>
              <a:ext cx="3509100" cy="1776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000"/>
                <a:t>GENERIC MODEL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571450" y="3394963"/>
              <a:ext cx="182400" cy="926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876250" y="3628162"/>
              <a:ext cx="182400" cy="682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9CB9C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024800" y="1758375"/>
              <a:ext cx="1730700" cy="507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200"/>
                <a:t>Operational Scenarios</a:t>
              </a:r>
            </a:p>
            <a:p>
              <a:pPr lvl="0" algn="ctr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0000"/>
                  </a:solidFill>
                </a:rPr>
                <a:t>D2.1</a:t>
              </a:r>
            </a:p>
          </p:txBody>
        </p:sp>
        <p:cxnSp>
          <p:nvCxnSpPr>
            <p:cNvPr id="163" name="Shape 163"/>
            <p:cNvCxnSpPr>
              <a:stCxn id="160" idx="0"/>
              <a:endCxn id="162" idx="1"/>
            </p:cNvCxnSpPr>
            <p:nvPr/>
          </p:nvCxnSpPr>
          <p:spPr>
            <a:xfrm rot="10800000" flipH="1">
              <a:off x="8662650" y="2011963"/>
              <a:ext cx="4362300" cy="1383000"/>
            </a:xfrm>
            <a:prstGeom prst="straightConnector1">
              <a:avLst/>
            </a:prstGeom>
            <a:noFill/>
            <a:ln w="9525" cap="flat" cmpd="sng">
              <a:solidFill>
                <a:srgbClr val="30303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13158588" y="2415400"/>
              <a:ext cx="1528200" cy="507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200"/>
                <a:t>Overall Architecture</a:t>
              </a:r>
            </a:p>
            <a:p>
              <a:pPr lvl="0" algn="ctr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0000"/>
                  </a:solidFill>
                </a:rPr>
                <a:t>D4.2</a:t>
              </a:r>
            </a:p>
          </p:txBody>
        </p:sp>
        <p:cxnSp>
          <p:nvCxnSpPr>
            <p:cNvPr id="165" name="Shape 165"/>
            <p:cNvCxnSpPr>
              <a:stCxn id="164" idx="1"/>
              <a:endCxn id="161" idx="0"/>
            </p:cNvCxnSpPr>
            <p:nvPr/>
          </p:nvCxnSpPr>
          <p:spPr>
            <a:xfrm flipH="1">
              <a:off x="8967588" y="2669050"/>
              <a:ext cx="4191000" cy="959100"/>
            </a:xfrm>
            <a:prstGeom prst="straightConnector1">
              <a:avLst/>
            </a:prstGeom>
            <a:noFill/>
            <a:ln w="9525" cap="flat" cmpd="sng">
              <a:solidFill>
                <a:srgbClr val="30303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10400250" y="3848637"/>
              <a:ext cx="182400" cy="462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A9999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405800" y="3020625"/>
              <a:ext cx="1323000" cy="507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Video analysis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D5.1-4</a:t>
              </a:r>
            </a:p>
          </p:txBody>
        </p:sp>
        <p:cxnSp>
          <p:nvCxnSpPr>
            <p:cNvPr id="168" name="Shape 168"/>
            <p:cNvCxnSpPr>
              <a:stCxn id="166" idx="0"/>
              <a:endCxn id="167" idx="1"/>
            </p:cNvCxnSpPr>
            <p:nvPr/>
          </p:nvCxnSpPr>
          <p:spPr>
            <a:xfrm rot="10800000" flipH="1">
              <a:off x="10491450" y="3274137"/>
              <a:ext cx="2914500" cy="574500"/>
            </a:xfrm>
            <a:prstGeom prst="straightConnector1">
              <a:avLst/>
            </a:prstGeom>
            <a:noFill/>
            <a:ln w="9525" cap="flat" cmpd="sng">
              <a:solidFill>
                <a:srgbClr val="30303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10533300" y="4097160"/>
              <a:ext cx="182400" cy="192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4A7D6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9515925" y="4618313"/>
              <a:ext cx="3509100" cy="1776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000"/>
                <a:t>QUERYING PATTERN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918086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001906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11314465" y="2914163"/>
              <a:ext cx="386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12605775" y="2914163"/>
              <a:ext cx="4743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GB" sz="1000"/>
                <a:t>34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10243575" y="2922692"/>
              <a:ext cx="528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63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GB" sz="1000"/>
                <a:t>18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3405800" y="3777875"/>
              <a:ext cx="1323000" cy="5073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D7.3 v1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10415025" y="4498036"/>
              <a:ext cx="182400" cy="120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3C47D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8" name="Shape 178"/>
            <p:cNvCxnSpPr>
              <a:stCxn id="177" idx="2"/>
              <a:endCxn id="176" idx="1"/>
            </p:cNvCxnSpPr>
            <p:nvPr/>
          </p:nvCxnSpPr>
          <p:spPr>
            <a:xfrm rot="10800000" flipH="1">
              <a:off x="10506225" y="4031536"/>
              <a:ext cx="2899500" cy="586800"/>
            </a:xfrm>
            <a:prstGeom prst="straightConnector1">
              <a:avLst/>
            </a:prstGeom>
            <a:noFill/>
            <a:ln w="9525" cap="flat" cmpd="sng">
              <a:solidFill>
                <a:srgbClr val="30303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86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481B-C75F-4721-AACE-5431C493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 status – M1-M9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E708C-56D3-4578-A116-59EC31EA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26247"/>
              </p:ext>
            </p:extLst>
          </p:nvPr>
        </p:nvGraphicFramePr>
        <p:xfrm>
          <a:off x="457200" y="1052736"/>
          <a:ext cx="8229600" cy="310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537532970"/>
                    </a:ext>
                  </a:extLst>
                </a:gridCol>
                <a:gridCol w="860648">
                  <a:extLst>
                    <a:ext uri="{9D8B030D-6E8A-4147-A177-3AD203B41FA5}">
                      <a16:colId xmlns:a16="http://schemas.microsoft.com/office/drawing/2014/main" val="2162659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306007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0513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12404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699971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DEL n° &amp;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Leader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Initital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due date (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DoA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Date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submitted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assurance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responsible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Comments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extLst>
                  <a:ext uri="{0D108BD9-81ED-4DB2-BD59-A6C34878D82A}">
                    <a16:rowId xmlns:a16="http://schemas.microsoft.com/office/drawing/2014/main" val="23332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85750" algn="l"/>
                        </a:tabLst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D7.1: Backbone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SIS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1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85750" algn="l"/>
                        </a:tabLst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D7.2: Graphical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Interface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SIS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9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85750" algn="l"/>
                        </a:tabLst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D7.3: Advanced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 querying mechanism for VAP prototype V1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IRIT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2769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18C5-E7E3-457D-AA0F-B653F7BB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EB Meeting 28-29/11/2017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E947-092E-42A8-83E0-342223FE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 </a:t>
            </a:r>
            <a:fld id="{C97DAF90-7404-4307-A5DA-49B1C54F026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5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E73F-A386-4E6E-A4E9-96AE9E15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 status – M1-M9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1433-D1F8-4F41-A2A5-91962CF2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EB Meeting 28-29/11/2017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F1D1-173D-465D-B7A3-C893FA8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 </a:t>
            </a:r>
            <a:fld id="{C97DAF90-7404-4307-A5DA-49B1C54F0264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D02409-EDB4-457C-BFF4-2B1AC4278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172534"/>
              </p:ext>
            </p:extLst>
          </p:nvPr>
        </p:nvGraphicFramePr>
        <p:xfrm>
          <a:off x="457200" y="1124744"/>
          <a:ext cx="8229600" cy="268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62">
                  <a:extLst>
                    <a:ext uri="{9D8B030D-6E8A-4147-A177-3AD203B41FA5}">
                      <a16:colId xmlns:a16="http://schemas.microsoft.com/office/drawing/2014/main" val="537532970"/>
                    </a:ext>
                  </a:extLst>
                </a:gridCol>
                <a:gridCol w="847626">
                  <a:extLst>
                    <a:ext uri="{9D8B030D-6E8A-4147-A177-3AD203B41FA5}">
                      <a16:colId xmlns:a16="http://schemas.microsoft.com/office/drawing/2014/main" val="21626593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306007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60513155"/>
                    </a:ext>
                  </a:extLst>
                </a:gridCol>
                <a:gridCol w="3178696">
                  <a:extLst>
                    <a:ext uri="{9D8B030D-6E8A-4147-A177-3AD203B41FA5}">
                      <a16:colId xmlns:a16="http://schemas.microsoft.com/office/drawing/2014/main" val="41699971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MS n° &amp;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Leader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Initital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due date (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DoA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4A87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Date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submitted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200">
                          <a:solidFill>
                            <a:srgbClr val="660033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20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6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33"/>
                        </a:buClr>
                        <a:defRPr sz="1400">
                          <a:solidFill>
                            <a:srgbClr val="660033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Comments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Means</a:t>
                      </a:r>
                      <a:r>
                        <a:rPr kumimoji="0" lang="fr-FR" altLang="fr-F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of </a:t>
                      </a:r>
                      <a:r>
                        <a:rPr kumimoji="0" lang="fr-FR" altLang="fr-FR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verification</a:t>
                      </a:r>
                      <a:endParaRPr kumimoji="0" lang="fr-FR" altLang="fr-F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73139" marR="73139" marT="45718" marB="45718" horzOverflow="overflow"/>
                </a:tc>
                <a:extLst>
                  <a:ext uri="{0D108BD9-81ED-4DB2-BD59-A6C34878D82A}">
                    <a16:rowId xmlns:a16="http://schemas.microsoft.com/office/drawing/2014/main" val="23332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1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9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2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6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769F-50A3-4565-9FE7-F26AF87B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481CAA-C8C0-43BE-BBEB-6FBEBEE47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62653"/>
              </p:ext>
            </p:extLst>
          </p:nvPr>
        </p:nvGraphicFramePr>
        <p:xfrm>
          <a:off x="0" y="1196752"/>
          <a:ext cx="9144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56">
                  <a:extLst>
                    <a:ext uri="{9D8B030D-6E8A-4147-A177-3AD203B41FA5}">
                      <a16:colId xmlns:a16="http://schemas.microsoft.com/office/drawing/2014/main" val="1086639819"/>
                    </a:ext>
                  </a:extLst>
                </a:gridCol>
                <a:gridCol w="2240248">
                  <a:extLst>
                    <a:ext uri="{9D8B030D-6E8A-4147-A177-3AD203B41FA5}">
                      <a16:colId xmlns:a16="http://schemas.microsoft.com/office/drawing/2014/main" val="3195820510"/>
                    </a:ext>
                  </a:extLst>
                </a:gridCol>
                <a:gridCol w="2674596">
                  <a:extLst>
                    <a:ext uri="{9D8B030D-6E8A-4147-A177-3AD203B41FA5}">
                      <a16:colId xmlns:a16="http://schemas.microsoft.com/office/drawing/2014/main" val="34336629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0635081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3438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Impact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Mitigation 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Owner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8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WP7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Possible delays and changes due to risks identified in WP4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Required revision of specifications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Fast dummy implementation within WP5, WP7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658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E299-0671-40FF-9183-0968D369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EB Meeting 28-29/11/2017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F3807-36FC-4185-BC5B-3702598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 </a:t>
            </a:r>
            <a:fld id="{C97DAF90-7404-4307-A5DA-49B1C54F0264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55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536587" cy="1296144"/>
          </a:xfrm>
          <a:solidFill>
            <a:srgbClr val="CCCCC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3600" dirty="0">
                <a:solidFill>
                  <a:srgbClr val="004959"/>
                </a:solidFill>
              </a:rPr>
              <a:t>Thank you for your attention! </a:t>
            </a:r>
            <a:br>
              <a:rPr lang="en-GB" sz="3600" dirty="0">
                <a:solidFill>
                  <a:srgbClr val="004959"/>
                </a:solidFill>
              </a:rPr>
            </a:br>
            <a:r>
              <a:rPr lang="en-GB" sz="3600" dirty="0">
                <a:solidFill>
                  <a:srgbClr val="004959"/>
                </a:solidFill>
              </a:rPr>
              <a:t>Any questions?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536" y="476672"/>
            <a:ext cx="4983272" cy="830997"/>
            <a:chOff x="2829088" y="6129984"/>
            <a:chExt cx="4983272" cy="83099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088" y="6199025"/>
              <a:ext cx="833668" cy="56644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" name="TextBox 3"/>
            <p:cNvSpPr txBox="1"/>
            <p:nvPr/>
          </p:nvSpPr>
          <p:spPr>
            <a:xfrm>
              <a:off x="3662756" y="6129984"/>
              <a:ext cx="41496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1"/>
                  </a:solidFill>
                </a:rPr>
                <a:t>This project has received funding from the European Union’s Horizon 2020 research and innovation programme under grant agreement No740754</a:t>
              </a:r>
            </a:p>
            <a:p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0214"/>
            <a:ext cx="2947280" cy="81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323453" y="6381328"/>
            <a:ext cx="1090464" cy="365125"/>
          </a:xfrm>
        </p:spPr>
        <p:txBody>
          <a:bodyPr/>
          <a:lstStyle/>
          <a:p>
            <a:fld id="{C97DAF90-7404-4307-A5DA-49B1C54F026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3347864" y="6381328"/>
            <a:ext cx="2133600" cy="365125"/>
          </a:xfrm>
        </p:spPr>
        <p:txBody>
          <a:bodyPr/>
          <a:lstStyle/>
          <a:p>
            <a:r>
              <a:rPr lang="fr-FR" dirty="0"/>
              <a:t>EB Meeting 28-29/11/2017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2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</a:t>
            </a:r>
            <a:r>
              <a:rPr lang="fr-FR" dirty="0" smtClean="0"/>
              <a:t>WP7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 </a:t>
            </a:r>
            <a:fld id="{C97DAF90-7404-4307-A5DA-49B1C54F02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FE4CF634-0C2E-4010-9C66-430676F7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12875"/>
            <a:ext cx="7118350" cy="2447925"/>
          </a:xfrm>
          <a:prstGeom prst="roundRect">
            <a:avLst>
              <a:gd name="adj" fmla="val 4602"/>
            </a:avLst>
          </a:prstGeom>
          <a:solidFill>
            <a:schemeClr val="bg1">
              <a:alpha val="7882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36000" tIns="18000" rIns="36000" bIns="1800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fr-FR" sz="1800" b="1" dirty="0">
                <a:solidFill>
                  <a:srgbClr val="303030"/>
                </a:solidFill>
                <a:latin typeface="+mn-lt"/>
                <a:ea typeface="+mn-ea"/>
              </a:rPr>
              <a:t>Status at M36: Main achievements: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1800" b="1" dirty="0" smtClean="0">
                <a:solidFill>
                  <a:srgbClr val="303030"/>
                </a:solidFill>
                <a:latin typeface="+mn-lt"/>
                <a:ea typeface="+mn-ea"/>
              </a:rPr>
              <a:t>WP7 kick-off meeting done (combined with the EB-Meeting)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1800" b="1" dirty="0" smtClean="0">
                <a:solidFill>
                  <a:srgbClr val="303030"/>
                </a:solidFill>
                <a:latin typeface="+mn-lt"/>
                <a:ea typeface="+mn-ea"/>
              </a:rPr>
              <a:t>Work on WP7 started (T7.1 and T7.2)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fr-FR" sz="1800" b="1" dirty="0">
              <a:solidFill>
                <a:srgbClr val="303030"/>
              </a:solidFill>
              <a:latin typeface="+mn-lt"/>
              <a:ea typeface="+mn-ea"/>
            </a:endParaRPr>
          </a:p>
          <a:p>
            <a:pPr eaLnBrk="1" hangingPunct="1">
              <a:defRPr/>
            </a:pPr>
            <a:endParaRPr lang="en-US" altLang="fr-FR" sz="1800" b="1" dirty="0">
              <a:solidFill>
                <a:srgbClr val="303030"/>
              </a:solidFill>
              <a:latin typeface="+mn-lt"/>
              <a:ea typeface="+mn-ea"/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236B9FE-EEA2-4B89-BF0A-0F4E6A16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078288"/>
            <a:ext cx="4616450" cy="2198687"/>
          </a:xfrm>
          <a:prstGeom prst="roundRect">
            <a:avLst>
              <a:gd name="adj" fmla="val 4569"/>
            </a:avLst>
          </a:prstGeom>
          <a:solidFill>
            <a:schemeClr val="bg1">
              <a:alpha val="7882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36000" tIns="18000" rIns="36000" bIns="1800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rgbClr val="303030"/>
                </a:solidFill>
              </a:rPr>
              <a:t>Added value generated at M6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b="0" dirty="0" smtClean="0">
                <a:solidFill>
                  <a:srgbClr val="303030"/>
                </a:solidFill>
              </a:rPr>
              <a:t>WP7 recently started at M5 </a:t>
            </a:r>
            <a:endParaRPr lang="en-GB" sz="1600" b="0" dirty="0">
              <a:solidFill>
                <a:srgbClr val="303030"/>
              </a:solidFill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BCA70C0A-9590-4AAE-B986-2F95320D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847" y="1428750"/>
            <a:ext cx="1547812" cy="4864100"/>
          </a:xfrm>
          <a:prstGeom prst="roundRect">
            <a:avLst>
              <a:gd name="adj" fmla="val 4787"/>
            </a:avLst>
          </a:prstGeom>
          <a:solidFill>
            <a:schemeClr val="bg1">
              <a:alpha val="7882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36000" tIns="18000" rIns="36000" bIns="1800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fr-FR" sz="1800" b="1" dirty="0">
                <a:solidFill>
                  <a:srgbClr val="303030"/>
                </a:solidFill>
                <a:latin typeface="+mn-lt"/>
                <a:ea typeface="+mn-ea"/>
              </a:rPr>
              <a:t>Future objectives and upcoming events</a:t>
            </a:r>
          </a:p>
          <a:p>
            <a:pPr eaLnBrk="1" hangingPunct="1">
              <a:defRPr/>
            </a:pPr>
            <a:r>
              <a:rPr lang="en-GB" altLang="fr-FR" sz="1800" b="1" dirty="0">
                <a:solidFill>
                  <a:srgbClr val="303030"/>
                </a:solidFill>
                <a:latin typeface="+mn-lt"/>
                <a:ea typeface="+mn-ea"/>
              </a:rPr>
              <a:t>(M6+):</a:t>
            </a:r>
          </a:p>
          <a:p>
            <a:pPr marL="179388" indent="-179388" eaLnBrk="1" hangingPunct="1">
              <a:buFont typeface="Arial" panose="020B0604020202020204" pitchFamily="34" charset="0"/>
              <a:buChar char="•"/>
              <a:defRPr/>
            </a:pPr>
            <a:r>
              <a:rPr lang="en-GB" altLang="fr-FR" sz="1800" dirty="0" err="1" smtClean="0">
                <a:solidFill>
                  <a:srgbClr val="303030"/>
                </a:solidFill>
                <a:latin typeface="+mn-lt"/>
                <a:ea typeface="+mn-ea"/>
              </a:rPr>
              <a:t>Impl</a:t>
            </a:r>
            <a:r>
              <a:rPr lang="en-GB" altLang="fr-FR" sz="1800" dirty="0" smtClean="0">
                <a:solidFill>
                  <a:srgbClr val="303030"/>
                </a:solidFill>
                <a:latin typeface="+mn-lt"/>
                <a:ea typeface="+mn-ea"/>
              </a:rPr>
              <a:t>. of interfaces for analytics / matching provider</a:t>
            </a:r>
          </a:p>
          <a:p>
            <a:pPr marL="179388" indent="-179388" eaLnBrk="1" hangingPunct="1">
              <a:buFont typeface="Arial" panose="020B0604020202020204" pitchFamily="34" charset="0"/>
              <a:buChar char="•"/>
              <a:defRPr/>
            </a:pPr>
            <a:r>
              <a:rPr lang="en-GB" altLang="fr-FR" sz="1800" dirty="0" err="1" smtClean="0">
                <a:solidFill>
                  <a:srgbClr val="303030"/>
                </a:solidFill>
                <a:latin typeface="+mn-lt"/>
                <a:ea typeface="+mn-ea"/>
              </a:rPr>
              <a:t>Impl</a:t>
            </a:r>
            <a:r>
              <a:rPr lang="en-GB" altLang="fr-FR" sz="1800" dirty="0" smtClean="0">
                <a:solidFill>
                  <a:srgbClr val="303030"/>
                </a:solidFill>
                <a:latin typeface="+mn-lt"/>
                <a:ea typeface="+mn-ea"/>
              </a:rPr>
              <a:t>. of task scheduler</a:t>
            </a:r>
          </a:p>
          <a:p>
            <a:pPr marL="179388" indent="-179388" eaLnBrk="1" hangingPunct="1">
              <a:buFont typeface="Arial" panose="020B0604020202020204" pitchFamily="34" charset="0"/>
              <a:buChar char="•"/>
              <a:defRPr/>
            </a:pPr>
            <a:r>
              <a:rPr lang="en-GB" altLang="fr-FR" sz="1800" dirty="0" smtClean="0">
                <a:solidFill>
                  <a:srgbClr val="303030"/>
                </a:solidFill>
                <a:latin typeface="+mn-lt"/>
                <a:ea typeface="+mn-ea"/>
              </a:rPr>
              <a:t>Work on generic model</a:t>
            </a:r>
            <a:endParaRPr lang="en-GB" altLang="fr-FR" sz="1800" dirty="0">
              <a:solidFill>
                <a:srgbClr val="303030"/>
              </a:solidFill>
              <a:latin typeface="+mn-lt"/>
              <a:ea typeface="+mn-ea"/>
            </a:endParaRPr>
          </a:p>
          <a:p>
            <a:pPr eaLnBrk="1" hangingPunct="1">
              <a:buClr>
                <a:srgbClr val="FF9933"/>
              </a:buClr>
              <a:buFontTx/>
              <a:buChar char="•"/>
              <a:defRPr/>
            </a:pPr>
            <a:endParaRPr lang="en-GB" altLang="fr-FR" sz="1600" b="1" dirty="0">
              <a:solidFill>
                <a:srgbClr val="660033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7865F3F0-2CEA-4CEC-B1EC-61E14319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4078288"/>
            <a:ext cx="2404916" cy="2198687"/>
          </a:xfrm>
          <a:prstGeom prst="roundRect">
            <a:avLst>
              <a:gd name="adj" fmla="val 4569"/>
            </a:avLst>
          </a:prstGeom>
          <a:solidFill>
            <a:schemeClr val="bg1">
              <a:alpha val="7882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36000" tIns="18000" rIns="36000" bIns="18000"/>
          <a:lstStyle/>
          <a:p>
            <a:pPr>
              <a:defRPr/>
            </a:pPr>
            <a:r>
              <a:rPr lang="en-GB" b="1" dirty="0">
                <a:solidFill>
                  <a:srgbClr val="303030"/>
                </a:solidFill>
              </a:rPr>
              <a:t>Problems encountered: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 smtClean="0">
                <a:solidFill>
                  <a:srgbClr val="303030"/>
                </a:solidFill>
              </a:rPr>
              <a:t>Integration of IRIT components to be clarified</a:t>
            </a:r>
            <a:endParaRPr lang="en-GB" dirty="0">
              <a:solidFill>
                <a:srgbClr val="303030"/>
              </a:solidFill>
            </a:endParaRPr>
          </a:p>
          <a:p>
            <a:pPr>
              <a:defRPr/>
            </a:pPr>
            <a:endParaRPr lang="en-GB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4000" dirty="0"/>
              <a:t>Mapping objectives onto tasks / </a:t>
            </a:r>
            <a:r>
              <a:rPr lang="en-GB" altLang="en-US" sz="4000" dirty="0" smtClean="0"/>
              <a:t>deliverables</a:t>
            </a:r>
            <a:endParaRPr lang="fr-F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 </a:t>
            </a:r>
            <a:fld id="{C97DAF90-7404-4307-A5DA-49B1C54F0264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0" y="1404938"/>
          <a:ext cx="9144000" cy="45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217">
                  <a:extLst>
                    <a:ext uri="{9D8B030D-6E8A-4147-A177-3AD203B41FA5}">
                      <a16:colId xmlns:a16="http://schemas.microsoft.com/office/drawing/2014/main" val="17497234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77150283"/>
                    </a:ext>
                  </a:extLst>
                </a:gridCol>
                <a:gridCol w="1691679">
                  <a:extLst>
                    <a:ext uri="{9D8B030D-6E8A-4147-A177-3AD203B41FA5}">
                      <a16:colId xmlns:a16="http://schemas.microsoft.com/office/drawing/2014/main" val="480746005"/>
                    </a:ext>
                  </a:extLst>
                </a:gridCol>
              </a:tblGrid>
              <a:tr h="502895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 smtClean="0"/>
                        <a:t>Objective</a:t>
                      </a:r>
                      <a:endParaRPr lang="de-DE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Task</a:t>
                      </a:r>
                      <a:endParaRPr lang="de-DE" sz="24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 smtClean="0"/>
                        <a:t>Deliverable</a:t>
                      </a:r>
                      <a:endParaRPr lang="de-DE" sz="24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578341162"/>
                  </a:ext>
                </a:extLst>
              </a:tr>
              <a:tr h="103361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000" dirty="0" smtClean="0"/>
                        <a:t>Development of the backbone platform on which the software modules developed by the other technical partners will be integrated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T7.1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D7.1</a:t>
                      </a:r>
                      <a:endParaRPr lang="de-DE" sz="20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522812182"/>
                  </a:ext>
                </a:extLst>
              </a:tr>
              <a:tr h="54350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 startAt="2"/>
                      </a:pPr>
                      <a:r>
                        <a:rPr lang="en-GB" sz="2000" dirty="0" smtClean="0"/>
                        <a:t>Develop the user interfaces and the semantic queries function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de-DE" sz="2000" dirty="0" smtClean="0"/>
                        <a:t>T7.2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D7.2 / D7.3</a:t>
                      </a:r>
                      <a:endParaRPr lang="de-DE" sz="20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240033847"/>
                  </a:ext>
                </a:extLst>
              </a:tr>
              <a:tr h="736136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 startAt="3"/>
                      </a:pPr>
                      <a:r>
                        <a:rPr lang="en-GB" sz="2000" dirty="0" smtClean="0"/>
                        <a:t>V1: Integration with the user interfaces and the components from WP5 and WP6; validation with LEAs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T7.3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D7.4</a:t>
                      </a:r>
                      <a:endParaRPr lang="de-DE" sz="20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69621255"/>
                  </a:ext>
                </a:extLst>
              </a:tr>
              <a:tr h="720417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 startAt="4"/>
                      </a:pPr>
                      <a:r>
                        <a:rPr lang="en-GB" sz="2000" dirty="0" smtClean="0"/>
                        <a:t>V2: Development and integration of version 2 of the VAP including feedback from LEAs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T7.4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D7.5 / D7.6</a:t>
                      </a:r>
                      <a:endParaRPr lang="de-DE" sz="20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24184540"/>
                  </a:ext>
                </a:extLst>
              </a:tr>
              <a:tr h="810364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 startAt="5"/>
                      </a:pPr>
                      <a:r>
                        <a:rPr lang="en-GB" sz="2000" dirty="0" smtClean="0"/>
                        <a:t>Provide support and modifications during field demonstrations at the LEAs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T7.4</a:t>
                      </a:r>
                      <a:endParaRPr lang="de-DE" sz="20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62793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3600" dirty="0" smtClean="0"/>
              <a:t>WP7: </a:t>
            </a:r>
            <a:r>
              <a:rPr lang="en-US" altLang="de-DE" sz="3600" dirty="0"/>
              <a:t>Video Analysis Platform  development, integration and test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planning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Relevant active tasks</a:t>
            </a:r>
          </a:p>
          <a:p>
            <a:pPr marL="742950" lvl="2" indent="-342900">
              <a:defRPr/>
            </a:pPr>
            <a:r>
              <a:rPr lang="en-US" sz="2800" dirty="0" smtClean="0"/>
              <a:t>T7.1 </a:t>
            </a:r>
            <a:r>
              <a:rPr lang="en-US" sz="2800" dirty="0"/>
              <a:t>: Backbone platform </a:t>
            </a:r>
            <a:r>
              <a:rPr lang="en-US" sz="2800" dirty="0" smtClean="0"/>
              <a:t>development</a:t>
            </a:r>
            <a:endParaRPr lang="en-US" sz="2800" dirty="0"/>
          </a:p>
          <a:p>
            <a:pPr marL="742950" lvl="2" indent="-342900">
              <a:defRPr/>
            </a:pPr>
            <a:r>
              <a:rPr lang="en-US" sz="2800" dirty="0"/>
              <a:t>T7.2 : User interface, metadata generic modelling and </a:t>
            </a:r>
            <a:r>
              <a:rPr lang="en-US" sz="2800" dirty="0" smtClean="0"/>
              <a:t>querying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 </a:t>
            </a:r>
            <a:fld id="{C97DAF90-7404-4307-A5DA-49B1C54F02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773238"/>
            <a:ext cx="90725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r Verbinder 10"/>
          <p:cNvCxnSpPr/>
          <p:nvPr/>
        </p:nvCxnSpPr>
        <p:spPr>
          <a:xfrm flipH="1">
            <a:off x="3419872" y="1797932"/>
            <a:ext cx="0" cy="17025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T7.1</a:t>
            </a:r>
            <a:r>
              <a:rPr lang="en-US" sz="4000" dirty="0"/>
              <a:t>: </a:t>
            </a:r>
            <a:r>
              <a:rPr lang="en-US" sz="4000" dirty="0" smtClean="0"/>
              <a:t>Backbone platform development 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66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/>
              <a:t>T</a:t>
            </a:r>
            <a:r>
              <a:rPr lang="fr-FR" sz="2400" b="1" dirty="0" smtClean="0"/>
              <a:t>7.1 </a:t>
            </a:r>
            <a:r>
              <a:rPr lang="en-US" sz="2400" b="1" dirty="0"/>
              <a:t>Backbone platform (SIS) </a:t>
            </a:r>
            <a:r>
              <a:rPr lang="en-US" sz="2400" b="1" dirty="0" smtClean="0"/>
              <a:t>M18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Backbone platform will be developed based on components available from the  </a:t>
            </a:r>
            <a:r>
              <a:rPr lang="en-US" sz="2400" dirty="0">
                <a:solidFill>
                  <a:schemeClr val="tx1"/>
                </a:solidFill>
              </a:rPr>
              <a:t>product MVI (</a:t>
            </a:r>
            <a:r>
              <a:rPr lang="en-US" sz="2400" dirty="0" err="1">
                <a:solidFill>
                  <a:schemeClr val="tx1"/>
                </a:solidFill>
              </a:rPr>
              <a:t>Morpho</a:t>
            </a:r>
            <a:r>
              <a:rPr lang="en-US" sz="2400" dirty="0">
                <a:solidFill>
                  <a:schemeClr val="tx1"/>
                </a:solidFill>
              </a:rPr>
              <a:t> Video Investigator)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</a:t>
            </a:r>
            <a:r>
              <a:rPr lang="en-US" sz="2400" b="1" dirty="0" smtClean="0"/>
              <a:t>ork </a:t>
            </a:r>
            <a:r>
              <a:rPr lang="en-US" sz="2400" b="1" dirty="0"/>
              <a:t>for the next 6 months….</a:t>
            </a:r>
          </a:p>
          <a:p>
            <a:r>
              <a:rPr lang="en-US" sz="2400" dirty="0"/>
              <a:t>Provide open interfaces as specified in WP4.2 + WP4.3</a:t>
            </a:r>
          </a:p>
          <a:p>
            <a:pPr lvl="1"/>
            <a:r>
              <a:rPr lang="en-US" sz="2400" dirty="0"/>
              <a:t>Synchronous and asynchronous interfaces for analytics and matching providers</a:t>
            </a:r>
          </a:p>
          <a:p>
            <a:pPr lvl="1"/>
            <a:r>
              <a:rPr lang="en-US" sz="2400" dirty="0"/>
              <a:t>Focus of analytics provider audio + </a:t>
            </a:r>
            <a:r>
              <a:rPr lang="en-US" sz="2400" dirty="0" smtClean="0"/>
              <a:t>video</a:t>
            </a:r>
            <a:endParaRPr lang="en-US" sz="2400" dirty="0"/>
          </a:p>
          <a:p>
            <a:r>
              <a:rPr lang="en-US" sz="2400" dirty="0"/>
              <a:t>Redesign of internal services such as scheduler to communicate with open analytics </a:t>
            </a:r>
            <a:r>
              <a:rPr lang="en-US" sz="2400" dirty="0" smtClean="0"/>
              <a:t>provider</a:t>
            </a:r>
          </a:p>
          <a:p>
            <a:r>
              <a:rPr lang="en-US" sz="2400" dirty="0" smtClean="0"/>
              <a:t>Support of GPU within Docker/K8s environment</a:t>
            </a:r>
            <a:endParaRPr lang="en-US" sz="2400" dirty="0"/>
          </a:p>
          <a:p>
            <a:pPr lvl="1"/>
            <a:r>
              <a:rPr lang="en-US" sz="2400" dirty="0"/>
              <a:t>If possible iteratively integration of analytic providers developed in </a:t>
            </a:r>
            <a:r>
              <a:rPr lang="en-US" sz="2400" dirty="0" smtClean="0"/>
              <a:t>WP5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 </a:t>
            </a:r>
            <a:fld id="{C97DAF90-7404-4307-A5DA-49B1C54F026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T7.2: </a:t>
            </a:r>
            <a:r>
              <a:rPr lang="en-US" sz="4000" dirty="0"/>
              <a:t>User interface </a:t>
            </a:r>
            <a:r>
              <a:rPr lang="en-GB" sz="4000" dirty="0"/>
              <a:t>Metadata generic modelling and querying 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3100" b="1" dirty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7.2 Graphical User Interface SIS</a:t>
            </a:r>
          </a:p>
          <a:p>
            <a:pPr fontAlgn="ctr"/>
            <a:r>
              <a:rPr lang="en-US" sz="3100" dirty="0" smtClean="0">
                <a:solidFill>
                  <a:schemeClr val="tx1"/>
                </a:solidFill>
              </a:rPr>
              <a:t>Simplify and improve user interface based on user requirements specified in D2.1</a:t>
            </a:r>
          </a:p>
          <a:p>
            <a:pPr lvl="1" fontAlgn="ctr"/>
            <a:r>
              <a:rPr lang="en-US" sz="2700" dirty="0">
                <a:solidFill>
                  <a:schemeClr val="tx1"/>
                </a:solidFill>
              </a:rPr>
              <a:t>Tracking of individuals and objects such as </a:t>
            </a:r>
            <a:r>
              <a:rPr lang="en-US" sz="2700" dirty="0" smtClean="0">
                <a:solidFill>
                  <a:schemeClr val="tx1"/>
                </a:solidFill>
              </a:rPr>
              <a:t>cars</a:t>
            </a:r>
          </a:p>
          <a:p>
            <a:pPr lvl="1" fontAlgn="ctr"/>
            <a:r>
              <a:rPr lang="en-US" sz="2700" dirty="0" smtClean="0">
                <a:solidFill>
                  <a:schemeClr val="tx1"/>
                </a:solidFill>
              </a:rPr>
              <a:t>Assisted clustering of individuals and objects </a:t>
            </a:r>
          </a:p>
          <a:p>
            <a:pPr lvl="1" fontAlgn="ctr"/>
            <a:r>
              <a:rPr lang="en-US" sz="2700" dirty="0" smtClean="0">
                <a:solidFill>
                  <a:schemeClr val="tx1"/>
                </a:solidFill>
              </a:rPr>
              <a:t>State </a:t>
            </a:r>
            <a:r>
              <a:rPr lang="en-US" sz="2700" dirty="0">
                <a:solidFill>
                  <a:schemeClr val="tx1"/>
                </a:solidFill>
              </a:rPr>
              <a:t>of the art web user interface </a:t>
            </a:r>
            <a:endParaRPr lang="en-US" sz="2700" dirty="0" smtClean="0">
              <a:solidFill>
                <a:schemeClr val="tx1"/>
              </a:solidFill>
            </a:endParaRPr>
          </a:p>
          <a:p>
            <a:pPr marL="0" indent="0" fontAlgn="ctr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EB Meeting 28-29/11/2017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 </a:t>
            </a:r>
            <a:fld id="{C97DAF90-7404-4307-A5DA-49B1C54F026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004959"/>
              </a:buClr>
              <a:buSzPts val="4000"/>
              <a:buFont typeface="Calibri"/>
              <a:buNone/>
            </a:pPr>
            <a:r>
              <a:rPr lang="en-GB" sz="4000" b="0" i="0" u="none" strike="noStrike" cap="none">
                <a:solidFill>
                  <a:srgbClr val="004959"/>
                </a:solidFill>
                <a:latin typeface="Calibri"/>
                <a:ea typeface="Calibri"/>
                <a:cs typeface="Calibri"/>
                <a:sym typeface="Calibri"/>
              </a:rPr>
              <a:t>T7.2: User interface Metadata generic modelling and querying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3200"/>
              <a:buFont typeface="Arial"/>
              <a:buChar char="•"/>
            </a:pPr>
            <a:r>
              <a:rPr lang="en-GB" dirty="0"/>
              <a:t>Objectives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–"/>
            </a:pPr>
            <a:r>
              <a:rPr lang="en-GB" dirty="0"/>
              <a:t>Develop a generic model of metadata </a:t>
            </a:r>
          </a:p>
          <a:p>
            <a:pPr lvl="2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Make them available to the investigators in a consistent way</a:t>
            </a:r>
          </a:p>
          <a:p>
            <a:pPr lvl="2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Interoperable metadata interfaces for the analytics modules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3200"/>
              <a:buFont typeface="Arial"/>
              <a:buChar char="•"/>
            </a:pPr>
            <a:r>
              <a:rPr lang="en-GB" dirty="0"/>
              <a:t>Expected </a:t>
            </a:r>
            <a:r>
              <a:rPr lang="en-GB" dirty="0"/>
              <a:t>Results D7.3 </a:t>
            </a:r>
            <a:r>
              <a:rPr lang="en-GB" dirty="0" smtClean="0"/>
              <a:t>(IRIT) </a:t>
            </a:r>
            <a:r>
              <a:rPr lang="en-GB" dirty="0"/>
              <a:t>+ D7.2 </a:t>
            </a:r>
            <a:r>
              <a:rPr lang="en-GB" dirty="0">
                <a:solidFill>
                  <a:schemeClr val="tx1"/>
                </a:solidFill>
              </a:rPr>
              <a:t>(IDEMIA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–"/>
            </a:pPr>
            <a:r>
              <a:rPr lang="en-GB" dirty="0"/>
              <a:t>A </a:t>
            </a:r>
            <a:r>
              <a:rPr lang="en-GB" b="1" dirty="0"/>
              <a:t>GENERIC MODEL</a:t>
            </a:r>
            <a:r>
              <a:rPr lang="en-GB" dirty="0"/>
              <a:t> enabling to aggregate all sorts of Metadata</a:t>
            </a:r>
          </a:p>
          <a:p>
            <a:pPr marL="742950" lvl="1" indent="-285750" rtl="0">
              <a:spcBef>
                <a:spcPts val="0"/>
              </a:spcBef>
              <a:buClr>
                <a:srgbClr val="303030"/>
              </a:buClr>
              <a:buSzPts val="2800"/>
              <a:buFont typeface="Arial"/>
              <a:buChar char="–"/>
            </a:pPr>
            <a:r>
              <a:rPr lang="en-GB" dirty="0"/>
              <a:t>A </a:t>
            </a:r>
            <a:r>
              <a:rPr lang="en-GB" b="1" dirty="0"/>
              <a:t>QUERY PATTERN </a:t>
            </a:r>
            <a:r>
              <a:rPr lang="en-GB" dirty="0"/>
              <a:t>customisable according to the scenarios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0303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3707904" y="6335074"/>
            <a:ext cx="193963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EB Meeting 28-29/11/2017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668344" y="6309320"/>
            <a:ext cx="99133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Page  </a:t>
            </a:r>
            <a:fld id="{00000000-1234-1234-1234-123412341234}" type="slidenum"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200" b="0" i="0" u="none" strike="noStrike" cap="none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85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004959"/>
              </a:buClr>
              <a:buSzPts val="4000"/>
              <a:buFont typeface="Calibri"/>
              <a:buNone/>
            </a:pPr>
            <a:r>
              <a:rPr lang="en-GB" sz="4000" b="0" i="0" u="none" strike="noStrike" cap="none">
                <a:solidFill>
                  <a:srgbClr val="004959"/>
                </a:solidFill>
                <a:latin typeface="Calibri"/>
                <a:ea typeface="Calibri"/>
                <a:cs typeface="Calibri"/>
                <a:sym typeface="Calibri"/>
              </a:rPr>
              <a:t>T7.2: User interface Metadata generic modelling and querying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68758"/>
            <a:ext cx="8229600" cy="97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has been done so far since M</a:t>
            </a:r>
            <a:r>
              <a:rPr lang="en-GB" sz="2800">
                <a:solidFill>
                  <a:srgbClr val="FF0000"/>
                </a:solidFill>
              </a:rPr>
              <a:t>5</a:t>
            </a:r>
          </a:p>
          <a:p>
            <a:pPr marR="0" lvl="1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GB">
                <a:solidFill>
                  <a:srgbClr val="000000"/>
                </a:solidFill>
              </a:rPr>
              <a:t>Proposition of need metadata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640"/>
              </a:spcBef>
              <a:buClr>
                <a:srgbClr val="30303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707904" y="6335074"/>
            <a:ext cx="1939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EB Meeting 28-29/11/2017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68344" y="6309320"/>
            <a:ext cx="991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Page  </a:t>
            </a:r>
            <a:fld id="{00000000-1234-1234-1234-123412341234}" type="slidenum"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200" b="0" i="0" u="none" strike="noStrike" cap="none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247400" y="5131050"/>
            <a:ext cx="1597500" cy="601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/ TEMPORAL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Geolocalization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Time/Date</a:t>
            </a:r>
          </a:p>
        </p:txBody>
      </p:sp>
      <p:sp>
        <p:nvSpPr>
          <p:cNvPr id="102" name="Shape 102"/>
          <p:cNvSpPr/>
          <p:nvPr/>
        </p:nvSpPr>
        <p:spPr>
          <a:xfrm>
            <a:off x="202300" y="4902475"/>
            <a:ext cx="1435500" cy="9753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/ MATERIAL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Model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</a:p>
        </p:txBody>
      </p:sp>
      <p:sp>
        <p:nvSpPr>
          <p:cNvPr id="103" name="Shape 103"/>
          <p:cNvSpPr/>
          <p:nvPr/>
        </p:nvSpPr>
        <p:spPr>
          <a:xfrm>
            <a:off x="121300" y="2824750"/>
            <a:ext cx="1597500" cy="975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detection/tracking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 description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1897400" y="2908075"/>
            <a:ext cx="2095800" cy="891900"/>
          </a:xfrm>
          <a:prstGeom prst="rect">
            <a:avLst/>
          </a:prstGeom>
          <a:solidFill>
            <a:srgbClr val="DFCCE4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 / ETHICAL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Level (Military area)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French Law “Droit à l’image”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/>
              <a:t>E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tc.</a:t>
            </a:r>
          </a:p>
        </p:txBody>
      </p:sp>
      <p:sp>
        <p:nvSpPr>
          <p:cNvPr id="105" name="Shape 105"/>
          <p:cNvSpPr/>
          <p:nvPr/>
        </p:nvSpPr>
        <p:spPr>
          <a:xfrm>
            <a:off x="1361900" y="3940400"/>
            <a:ext cx="1597500" cy="821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Meteo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/ Night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/ Outside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Events</a:t>
            </a:r>
          </a:p>
        </p:txBody>
      </p:sp>
    </p:spTree>
    <p:extLst>
      <p:ext uri="{BB962C8B-B14F-4D97-AF65-F5344CB8AC3E}">
        <p14:creationId xmlns:p14="http://schemas.microsoft.com/office/powerpoint/2010/main" val="95161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004959"/>
              </a:buClr>
              <a:buSzPts val="4000"/>
              <a:buFont typeface="Calibri"/>
              <a:buNone/>
            </a:pPr>
            <a:r>
              <a:rPr lang="en-GB" sz="4000" b="0" i="0" u="none" strike="noStrike" cap="none">
                <a:solidFill>
                  <a:srgbClr val="004959"/>
                </a:solidFill>
                <a:latin typeface="Calibri"/>
                <a:ea typeface="Calibri"/>
                <a:cs typeface="Calibri"/>
                <a:sym typeface="Calibri"/>
              </a:rPr>
              <a:t>T7.2: User interface Metadata generic modelling and querying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68758"/>
            <a:ext cx="8229600" cy="97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GB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has been done so far since M</a:t>
            </a:r>
            <a:r>
              <a:rPr lang="en-GB" sz="2800">
                <a:solidFill>
                  <a:srgbClr val="FF0000"/>
                </a:solidFill>
              </a:rPr>
              <a:t>5</a:t>
            </a:r>
          </a:p>
          <a:p>
            <a:pPr marR="0" lvl="1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GB">
                <a:solidFill>
                  <a:srgbClr val="000000"/>
                </a:solidFill>
              </a:rPr>
              <a:t>Proposition of need metadata </a:t>
            </a:r>
            <a:r>
              <a:rPr lang="en-GB">
                <a:solidFill>
                  <a:srgbClr val="38761D"/>
                </a:solidFill>
              </a:rPr>
              <a:t>-&gt; generic model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spcBef>
                <a:spcPts val="640"/>
              </a:spcBef>
              <a:buClr>
                <a:srgbClr val="30303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707904" y="6335074"/>
            <a:ext cx="1939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EB Meeting 28-29/11/2017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668344" y="6309320"/>
            <a:ext cx="991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Page  </a:t>
            </a:r>
            <a:fld id="{00000000-1234-1234-1234-123412341234}" type="slidenum">
              <a:rPr lang="en-GB" sz="12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200" b="0" i="0" u="none" strike="noStrike" cap="none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00" y="2672350"/>
            <a:ext cx="4963100" cy="3406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247400" y="5131050"/>
            <a:ext cx="1597500" cy="601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/ TEMPORAL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Geolocalization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Time/Date</a:t>
            </a:r>
          </a:p>
        </p:txBody>
      </p:sp>
      <p:sp>
        <p:nvSpPr>
          <p:cNvPr id="116" name="Shape 116"/>
          <p:cNvSpPr/>
          <p:nvPr/>
        </p:nvSpPr>
        <p:spPr>
          <a:xfrm>
            <a:off x="202300" y="4902475"/>
            <a:ext cx="1435500" cy="9753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/ MATERIAL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Model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</a:p>
        </p:txBody>
      </p:sp>
      <p:sp>
        <p:nvSpPr>
          <p:cNvPr id="117" name="Shape 117"/>
          <p:cNvSpPr/>
          <p:nvPr/>
        </p:nvSpPr>
        <p:spPr>
          <a:xfrm>
            <a:off x="121300" y="2824750"/>
            <a:ext cx="1597500" cy="975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detection/tracking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 description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1897400" y="2908075"/>
            <a:ext cx="2095800" cy="891900"/>
          </a:xfrm>
          <a:prstGeom prst="rect">
            <a:avLst/>
          </a:prstGeom>
          <a:solidFill>
            <a:srgbClr val="DFCCE4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 / ETHICAL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Level (Military area)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French Law “Droit à l’image”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/>
              <a:t>E</a:t>
            </a: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tc.</a:t>
            </a:r>
          </a:p>
        </p:txBody>
      </p:sp>
      <p:sp>
        <p:nvSpPr>
          <p:cNvPr id="119" name="Shape 119"/>
          <p:cNvSpPr/>
          <p:nvPr/>
        </p:nvSpPr>
        <p:spPr>
          <a:xfrm>
            <a:off x="1361900" y="3940400"/>
            <a:ext cx="1597500" cy="821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Meteo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/ Night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/ Outside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Events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153525" y="2846700"/>
            <a:ext cx="1597500" cy="9753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139575" y="2672350"/>
            <a:ext cx="4963200" cy="34062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2" name="Shape 122"/>
          <p:cNvCxnSpPr>
            <a:stCxn id="120" idx="3"/>
            <a:endCxn id="121" idx="1"/>
          </p:cNvCxnSpPr>
          <p:nvPr/>
        </p:nvCxnSpPr>
        <p:spPr>
          <a:xfrm>
            <a:off x="1751025" y="3334350"/>
            <a:ext cx="2388600" cy="10410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997861152"/>
      </p:ext>
    </p:extLst>
  </p:cSld>
  <p:clrMapOvr>
    <a:masterClrMapping/>
  </p:clrMapOvr>
</p:sld>
</file>

<file path=ppt/theme/theme1.xml><?xml version="1.0" encoding="utf-8"?>
<a:theme xmlns:a="http://schemas.openxmlformats.org/drawingml/2006/main" name="EFFORT">
  <a:themeElements>
    <a:clrScheme name="EFFORT">
      <a:dk1>
        <a:sysClr val="windowText" lastClr="000000"/>
      </a:dk1>
      <a:lt1>
        <a:sysClr val="window" lastClr="FFFFFF"/>
      </a:lt1>
      <a:dk2>
        <a:srgbClr val="166373"/>
      </a:dk2>
      <a:lt2>
        <a:srgbClr val="FFF8C9"/>
      </a:lt2>
      <a:accent1>
        <a:srgbClr val="47879A"/>
      </a:accent1>
      <a:accent2>
        <a:srgbClr val="598B58"/>
      </a:accent2>
      <a:accent3>
        <a:srgbClr val="37C4D5"/>
      </a:accent3>
      <a:accent4>
        <a:srgbClr val="D6F58C"/>
      </a:accent4>
      <a:accent5>
        <a:srgbClr val="7CCA62"/>
      </a:accent5>
      <a:accent6>
        <a:srgbClr val="FFEF00"/>
      </a:accent6>
      <a:hlink>
        <a:srgbClr val="3172DB"/>
      </a:hlink>
      <a:folHlink>
        <a:srgbClr val="B43A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f9d2a53-4781-47fc-b294-d2cbf0cae804">Presentation</Document_x0020_type>
    <Meeting_x0020_type xmlns="6f9d2a53-4781-47fc-b294-d2cbf0cae804">Executive Board</Meeting_x0020_type>
    <Meeting_x0020_date xmlns="6f9d2a53-4781-47fc-b294-d2cbf0cae804">2017-11-27T23:00:00+00:00</Meeting_x0020_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1E056D7FBFF8409D925DE9D30BDE6D" ma:contentTypeVersion="" ma:contentTypeDescription="Create a new document." ma:contentTypeScope="" ma:versionID="ea86f546163f4a078993000ddd98079b">
  <xsd:schema xmlns:xsd="http://www.w3.org/2001/XMLSchema" xmlns:xs="http://www.w3.org/2001/XMLSchema" xmlns:p="http://schemas.microsoft.com/office/2006/metadata/properties" xmlns:ns2="6f9d2a53-4781-47fc-b294-d2cbf0cae804" targetNamespace="http://schemas.microsoft.com/office/2006/metadata/properties" ma:root="true" ma:fieldsID="7d65a7ca169d02c33338fa0fa793e865" ns2:_="">
    <xsd:import namespace="6f9d2a53-4781-47fc-b294-d2cbf0cae804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Meeting_x0020_type"/>
                <xsd:element ref="ns2:Meeting_x0020_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d2a53-4781-47fc-b294-d2cbf0cae804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format="RadioButtons" ma:internalName="Document_x0020_type">
      <xsd:simpleType>
        <xsd:restriction base="dms:Choice">
          <xsd:enumeration value="Agenda"/>
          <xsd:enumeration value="Logistic pack"/>
          <xsd:enumeration value="Presentation"/>
          <xsd:enumeration value="Minutes"/>
          <xsd:enumeration value="Attendance list"/>
          <xsd:enumeration value="Other"/>
        </xsd:restriction>
      </xsd:simpleType>
    </xsd:element>
    <xsd:element name="Meeting_x0020_type" ma:index="9" ma:displayName="Meeting type" ma:format="RadioButtons" ma:internalName="Meeting_x0020_type">
      <xsd:simpleType>
        <xsd:restriction base="dms:Choice">
          <xsd:enumeration value="General Assembly"/>
          <xsd:enumeration value="Steering Committee"/>
          <xsd:enumeration value="WP meeting"/>
          <xsd:enumeration value="Executive Board"/>
          <xsd:enumeration value="Management Committee"/>
        </xsd:restriction>
      </xsd:simpleType>
    </xsd:element>
    <xsd:element name="Meeting_x0020_date" ma:index="10" ma:displayName="Meeting date" ma:format="DateOnly" ma:internalName="Meeting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FA5F1-5466-442A-BD10-485C9BED5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52E71-CE16-463C-9AE7-39577D761F0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f9d2a53-4781-47fc-b294-d2cbf0cae80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7A32CD-6678-48E6-B531-9F6268342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9d2a53-4781-47fc-b294-d2cbf0cae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EFFORT</Template>
  <TotalTime>0</TotalTime>
  <Words>842</Words>
  <Application>Microsoft Office PowerPoint</Application>
  <PresentationFormat>Bildschirmpräsentation (4:3)</PresentationFormat>
  <Paragraphs>237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Helvetica</vt:lpstr>
      <vt:lpstr>Wingdings</vt:lpstr>
      <vt:lpstr>EFFORT</vt:lpstr>
      <vt:lpstr>WP7 Internal reporting</vt:lpstr>
      <vt:lpstr>Overview WP7</vt:lpstr>
      <vt:lpstr>Mapping objectives onto tasks / deliverables</vt:lpstr>
      <vt:lpstr>WP7: Video Analysis Platform  development, integration and test </vt:lpstr>
      <vt:lpstr>T7.1: Backbone platform development </vt:lpstr>
      <vt:lpstr>T7.2: User interface Metadata generic modelling and querying </vt:lpstr>
      <vt:lpstr>T7.2: User interface Metadata generic modelling and querying </vt:lpstr>
      <vt:lpstr>T7.2: User interface Metadata generic modelling and querying </vt:lpstr>
      <vt:lpstr>T7.2: User interface Metadata generic modelling and querying </vt:lpstr>
      <vt:lpstr>T7.2: User interface Metadata generic modelling and querying </vt:lpstr>
      <vt:lpstr>Deliverables status – M1-M9</vt:lpstr>
      <vt:lpstr>Milestone status – M1-M9</vt:lpstr>
      <vt:lpstr>Risk management</vt:lpstr>
      <vt:lpstr>Thank you for your attention!  Any questions?</vt:lpstr>
    </vt:vector>
  </TitlesOfParts>
  <Company>ARTTIC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20171128-29_VICTORIA EB Meeting Template</dc:title>
  <dc:creator>Dominique Wasquel</dc:creator>
  <cp:lastModifiedBy>DOSE Michael (MORPHO)</cp:lastModifiedBy>
  <cp:revision>50</cp:revision>
  <cp:lastPrinted>2017-03-13T16:45:28Z</cp:lastPrinted>
  <dcterms:created xsi:type="dcterms:W3CDTF">2017-03-13T16:34:07Z</dcterms:created>
  <dcterms:modified xsi:type="dcterms:W3CDTF">2017-12-12T13:10:19Z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0x0101000E1E056D7FBFF8409D925DE9D30BDE6D</vt:lpwstr>
  </property>
</Properties>
</file>