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1" r:id="rId1"/>
  </p:sldMasterIdLst>
  <p:notesMasterIdLst>
    <p:notesMasterId r:id="rId25"/>
  </p:notesMasterIdLst>
  <p:sldIdLst>
    <p:sldId id="261" r:id="rId2"/>
    <p:sldId id="378" r:id="rId3"/>
    <p:sldId id="334" r:id="rId4"/>
    <p:sldId id="278" r:id="rId5"/>
    <p:sldId id="362" r:id="rId6"/>
    <p:sldId id="364" r:id="rId7"/>
    <p:sldId id="370" r:id="rId8"/>
    <p:sldId id="360" r:id="rId9"/>
    <p:sldId id="374" r:id="rId10"/>
    <p:sldId id="367" r:id="rId11"/>
    <p:sldId id="385" r:id="rId12"/>
    <p:sldId id="386" r:id="rId13"/>
    <p:sldId id="379" r:id="rId14"/>
    <p:sldId id="380" r:id="rId15"/>
    <p:sldId id="381" r:id="rId16"/>
    <p:sldId id="382" r:id="rId17"/>
    <p:sldId id="375" r:id="rId18"/>
    <p:sldId id="376" r:id="rId19"/>
    <p:sldId id="377" r:id="rId20"/>
    <p:sldId id="347" r:id="rId21"/>
    <p:sldId id="366" r:id="rId22"/>
    <p:sldId id="373" r:id="rId23"/>
    <p:sldId id="3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/Extra" id="{ECF4B256-7805-6444-8D55-6812D3E61B64}">
          <p14:sldIdLst>
            <p14:sldId id="261"/>
            <p14:sldId id="378"/>
          </p14:sldIdLst>
        </p14:section>
        <p14:section name="Optimization without Calculus" id="{2DC76AF8-E127-DA44-848D-33009679E16B}">
          <p14:sldIdLst>
            <p14:sldId id="334"/>
            <p14:sldId id="278"/>
            <p14:sldId id="362"/>
            <p14:sldId id="364"/>
            <p14:sldId id="370"/>
            <p14:sldId id="360"/>
            <p14:sldId id="374"/>
          </p14:sldIdLst>
        </p14:section>
        <p14:section name="Proof of the AM-GM Inequality" id="{AA1B430C-345B-3F4C-B984-39B09C104D20}">
          <p14:sldIdLst>
            <p14:sldId id="367"/>
            <p14:sldId id="385"/>
            <p14:sldId id="386"/>
            <p14:sldId id="379"/>
            <p14:sldId id="380"/>
            <p14:sldId id="381"/>
            <p14:sldId id="382"/>
            <p14:sldId id="375"/>
            <p14:sldId id="376"/>
            <p14:sldId id="377"/>
          </p14:sldIdLst>
        </p14:section>
        <p14:section name="Examples" id="{5A6B0B0F-152D-8048-B3DF-11CC7BB3C63B}">
          <p14:sldIdLst>
            <p14:sldId id="347"/>
            <p14:sldId id="366"/>
            <p14:sldId id="373"/>
            <p14:sldId id="3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67"/>
    <a:srgbClr val="FF9636"/>
    <a:srgbClr val="EC6563"/>
    <a:srgbClr val="F2F2F2"/>
    <a:srgbClr val="E28394"/>
    <a:srgbClr val="191B24"/>
    <a:srgbClr val="2A2E3D"/>
    <a:srgbClr val="F3F3F3"/>
    <a:srgbClr val="474D66"/>
    <a:srgbClr val="E5E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7256C-CC26-714E-8BF2-853B40386D5B}" v="2841" dt="2021-06-25T22:12:50.291"/>
    <p1510:client id="{9F7A549E-7246-A666-C538-E4135412EC7A}" v="1362" dt="2021-06-25T14:44:09.8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08"/>
  </p:normalViewPr>
  <p:slideViewPr>
    <p:cSldViewPr snapToGrid="0" snapToObjects="1">
      <p:cViewPr varScale="1">
        <p:scale>
          <a:sx n="128" d="100"/>
          <a:sy n="128" d="100"/>
        </p:scale>
        <p:origin x="176" y="184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17933-E34B-4248-93F2-F5648CAAE259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0811C-C769-D84D-AD2F-6E6E10AB7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8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Our presentation will cover how the binomial expansion of (x-1)^2 can prove the AM-GM inequality as well as how the trivial inequality is more useful than many realize.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811C-C769-D84D-AD2F-6E6E10AB76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5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811C-C769-D84D-AD2F-6E6E10AB76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8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811C-C769-D84D-AD2F-6E6E10AB76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9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811C-C769-D84D-AD2F-6E6E10AB76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8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811C-C769-D84D-AD2F-6E6E10AB76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9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811C-C769-D84D-AD2F-6E6E10AB76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3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G.H. Hardy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811C-C769-D84D-AD2F-6E6E10AB76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16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0811C-C769-D84D-AD2F-6E6E10AB760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1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6ED139-0480-4198-83E2-68CE0B25BC9B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9210218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1873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3132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2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BB23E3-326B-4424-9A50-2CBB9CA4B2E5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722531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30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55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635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63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E9851-4767-4B63-B36B-F772D06043F2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9686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9A586-BE94-448D-BAE3-D5D323B9149F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408966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DDEAF24-54CC-4408-99B3-A70A172EFF44}" type="datetimeFigureOut">
              <a:rPr lang="en-US" smtClean="0"/>
              <a:t>12/27/21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cap="none"/>
              <a:t>Proving AM-GM using Binomial Expansion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>
                <a:latin typeface="+mj-lt"/>
              </a:rPr>
              <a:t>Rishikesh </a:t>
            </a:r>
            <a:r>
              <a:rPr lang="en-US" sz="2000" err="1">
                <a:latin typeface="+mj-lt"/>
              </a:rPr>
              <a:t>Badari</a:t>
            </a:r>
            <a:endParaRPr lang="en-US" sz="2000">
              <a:latin typeface="+mj-lt"/>
            </a:endParaRPr>
          </a:p>
          <a:p>
            <a:pPr marL="342900" indent="-342900" algn="l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/>
              <a:t>George Chemmala</a:t>
            </a:r>
          </a:p>
        </p:txBody>
      </p:sp>
      <p:cxnSp>
        <p:nvCxnSpPr>
          <p:cNvPr id="7" name="Straight Connector 13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656578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BFA3-2135-4DEB-A6BC-878679D8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3114" y="2247592"/>
            <a:ext cx="9481457" cy="2782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b="1"/>
              <a:t>Proof:</a:t>
            </a:r>
            <a:endParaRPr lang="en-US" sz="4800"/>
          </a:p>
          <a:p>
            <a:pPr algn="l"/>
            <a:r>
              <a:rPr lang="en-US" sz="4800" b="1"/>
              <a:t>           </a:t>
            </a:r>
            <a:r>
              <a:rPr lang="en-US" sz="48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800" b="1" i="1">
                <a:solidFill>
                  <a:schemeClr val="accent6">
                    <a:lumMod val="75000"/>
                  </a:schemeClr>
                </a:solidFill>
              </a:rPr>
              <a:t>AM-GM Inequality</a:t>
            </a:r>
            <a:endParaRPr lang="en-US" sz="4800" i="1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042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17C-3DCE-402A-8658-92714236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610"/>
          </a:xfrm>
        </p:spPr>
        <p:txBody>
          <a:bodyPr/>
          <a:lstStyle/>
          <a:p>
            <a:pPr algn="ctr"/>
            <a:r>
              <a:rPr lang="en-US" dirty="0"/>
              <a:t>The AM-GM Inequality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C125CA-FE3D-47DE-818C-C08438059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597" y="2599871"/>
            <a:ext cx="6122799" cy="82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B8565-52C4-4D23-9DBA-D270D9AE4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111" y="3990716"/>
            <a:ext cx="3151770" cy="12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1801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13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7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36CFA0-3365-4745-B1F8-7AF0F831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53239"/>
            <a:ext cx="11226799" cy="4546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AC7027-F16B-E44F-90E2-C07CDAFE492A}"/>
              </a:ext>
            </a:extLst>
          </p:cNvPr>
          <p:cNvSpPr txBox="1"/>
          <p:nvPr/>
        </p:nvSpPr>
        <p:spPr>
          <a:xfrm>
            <a:off x="9548734" y="6326688"/>
            <a:ext cx="248239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*Art of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28113701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picture containing person, indoor, sitting&#10;&#10;Description automatically generated">
            <a:extLst>
              <a:ext uri="{FF2B5EF4-FFF2-40B4-BE49-F238E27FC236}">
                <a16:creationId xmlns:a16="http://schemas.microsoft.com/office/drawing/2014/main" id="{E5018F27-C312-40C2-BE35-B1653A359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16" y="645106"/>
            <a:ext cx="6303600" cy="52477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0B911C-3913-43D5-9EC7-9C30A5FF88D4}"/>
              </a:ext>
            </a:extLst>
          </p:cNvPr>
          <p:cNvSpPr txBox="1"/>
          <p:nvPr/>
        </p:nvSpPr>
        <p:spPr>
          <a:xfrm>
            <a:off x="7307604" y="479323"/>
            <a:ext cx="4713385" cy="61500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4800" u="sng" dirty="0">
                <a:solidFill>
                  <a:schemeClr val="tx2"/>
                </a:solidFill>
              </a:rPr>
              <a:t>G. H. Hardy</a:t>
            </a:r>
            <a:endParaRPr lang="en-US" sz="3600" u="sng" dirty="0">
              <a:solidFill>
                <a:schemeClr val="tx2"/>
              </a:solidFill>
            </a:endParaRPr>
          </a:p>
          <a:p>
            <a:pPr defTabSz="914400">
              <a:lnSpc>
                <a:spcPct val="94000"/>
              </a:lnSpc>
              <a:spcAft>
                <a:spcPts val="200"/>
              </a:spcAft>
            </a:pPr>
            <a:r>
              <a:rPr lang="en-US" sz="3600" dirty="0">
                <a:solidFill>
                  <a:schemeClr val="tx2"/>
                </a:solidFill>
              </a:rPr>
              <a:t>Thought of Inequalities as:</a:t>
            </a:r>
            <a:endParaRPr lang="en-US" sz="4800" dirty="0">
              <a:solidFill>
                <a:schemeClr val="tx2"/>
              </a:solidFill>
            </a:endParaRPr>
          </a:p>
          <a:p>
            <a:pPr marL="571500" indent="-571500" defTabSz="914400">
              <a:lnSpc>
                <a:spcPct val="94000"/>
              </a:lnSpc>
              <a:spcAft>
                <a:spcPts val="200"/>
              </a:spcAft>
              <a:buFont typeface="Arial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"bright"</a:t>
            </a:r>
          </a:p>
          <a:p>
            <a:pPr marL="571500" indent="-571500" defTabSz="914400">
              <a:lnSpc>
                <a:spcPct val="94000"/>
              </a:lnSpc>
              <a:spcAft>
                <a:spcPts val="200"/>
              </a:spcAft>
              <a:buFont typeface="Arial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"amusing"</a:t>
            </a:r>
          </a:p>
          <a:p>
            <a:pPr marL="571500" indent="-571500" defTabSz="914400">
              <a:lnSpc>
                <a:spcPct val="94000"/>
              </a:lnSpc>
              <a:spcAft>
                <a:spcPts val="200"/>
              </a:spcAft>
              <a:buFont typeface="Arial"/>
              <a:buChar char="•"/>
            </a:pPr>
            <a:r>
              <a:rPr lang="en-US" sz="3600" dirty="0">
                <a:solidFill>
                  <a:schemeClr val="tx2"/>
                </a:solidFill>
              </a:rPr>
              <a:t>"intelligible without large reserves of knowledge"</a:t>
            </a:r>
          </a:p>
          <a:p>
            <a:pPr marL="38354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48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EC52B-A5FB-4589-94D8-E72A26CF48B8}"/>
              </a:ext>
            </a:extLst>
          </p:cNvPr>
          <p:cNvSpPr txBox="1"/>
          <p:nvPr/>
        </p:nvSpPr>
        <p:spPr>
          <a:xfrm>
            <a:off x="4727473" y="348614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7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168DC-CC23-4A31-B156-6079E4CF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/>
              <a:t>Euclid's elements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AD7BA1F8-C748-4C41-AA48-B9012A7C3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6" y="701145"/>
            <a:ext cx="5130799" cy="3428306"/>
          </a:xfrm>
          <a:prstGeom prst="rect">
            <a:avLst/>
          </a:prstGeom>
        </p:spPr>
      </p:pic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1A39C65-952D-4016-8920-9E68EC5F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876058"/>
            <a:ext cx="5130799" cy="307847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574607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C04FA5E-9397-403D-8733-45505DDB1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9EFC-7AA7-43F2-A5B6-BD418108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004" y="1480929"/>
            <a:ext cx="5607908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000" cap="all"/>
              <a:t>Maclaurin</a:t>
            </a:r>
            <a:br>
              <a:rPr lang="en-US" sz="7000" cap="all"/>
            </a:br>
            <a:r>
              <a:rPr lang="en-US" sz="3200" i="1" cap="all"/>
              <a:t>first recorded statement of the AM-GM Inequality</a:t>
            </a:r>
            <a:endParaRPr lang="en-US" sz="7000" cap="all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09E1F823-C239-4ACC-923A-5C958E00E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199584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817DDF7-06E9-4C7C-84DF-2240A653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E4FB16A-E152-482C-ADA0-C1287D090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93"/>
          <a:stretch/>
        </p:blipFill>
        <p:spPr>
          <a:xfrm>
            <a:off x="1155560" y="1129353"/>
            <a:ext cx="3914583" cy="458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020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26E495F4-5A0C-4579-B220-501F84158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905" y="462902"/>
            <a:ext cx="4280965" cy="593219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0BC1E4B-F0DF-4C85-B59C-C728AE1D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35" y="767187"/>
            <a:ext cx="6615718" cy="9367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cap="all"/>
              <a:t>Cauchy</a:t>
            </a:r>
            <a:br>
              <a:rPr lang="en-US" sz="4800" cap="all"/>
            </a:br>
            <a:r>
              <a:rPr lang="en-US" sz="3200" cap="all"/>
              <a:t>used induction</a:t>
            </a:r>
            <a:endParaRPr lang="en-US" sz="4800" cap="all"/>
          </a:p>
        </p:txBody>
      </p:sp>
    </p:spTree>
    <p:extLst>
      <p:ext uri="{BB962C8B-B14F-4D97-AF65-F5344CB8AC3E}">
        <p14:creationId xmlns:p14="http://schemas.microsoft.com/office/powerpoint/2010/main" val="259641482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17C-3DCE-402A-8658-92714236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610"/>
          </a:xfrm>
        </p:spPr>
        <p:txBody>
          <a:bodyPr/>
          <a:lstStyle/>
          <a:p>
            <a:pPr algn="ctr"/>
            <a:r>
              <a:rPr lang="en-US"/>
              <a:t>Proof of the AM-GM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A666E5-8A9E-4F97-80C5-06E447241AE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29952" y="1401096"/>
                <a:ext cx="10522786" cy="5327950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/>
                  <a:t>For three numbers, we want to show 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/>
                  <a:t>We could always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ea typeface="+mn-lt"/>
                            <a:cs typeface="+mn-lt"/>
                          </a:rPr>
                          <m:t>λ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/>
                  <a:t>,</a:t>
                </a:r>
                <a:r>
                  <a:rPr lang="en-US" sz="2400">
                    <a:ea typeface="+mn-lt"/>
                    <a:cs typeface="+mn-lt"/>
                  </a:rPr>
                  <a:t>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ea typeface="+mn-lt"/>
                            <a:cs typeface="+mn-lt"/>
                          </a:rPr>
                          <m:t>λ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>
                    <a:ea typeface="+mn-lt"/>
                    <a:cs typeface="+mn-lt"/>
                  </a:rPr>
                  <a:t>, and without loss of generality, if we set </a:t>
                </a:r>
                <a:r>
                  <a:rPr lang="en-US" sz="2400" err="1">
                    <a:ea typeface="+mn-lt"/>
                    <a:cs typeface="+mn-lt"/>
                  </a:rPr>
                  <a:t>λ</a:t>
                </a:r>
                <a:r>
                  <a:rPr lang="en-US" sz="2400">
                    <a:ea typeface="+mn-lt"/>
                    <a:cs typeface="+mn-lt"/>
                  </a:rPr>
                  <a:t> 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2400">
                    <a:ea typeface="+mn-lt"/>
                    <a:cs typeface="+mn-lt"/>
                  </a:rPr>
                  <a:t>, we can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>
                    <a:ea typeface="+mn-lt"/>
                    <a:cs typeface="+mn-lt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sz="2400">
                    <a:ea typeface="+mn-lt"/>
                    <a:cs typeface="+mn-lt"/>
                  </a:rPr>
                  <a:t>From this, let's prove that AM-GM with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>
                    <a:ea typeface="+mn-lt"/>
                    <a:cs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>
                    <a:ea typeface="+mn-lt"/>
                    <a:cs typeface="+mn-lt"/>
                  </a:rPr>
                  <a:t>is true.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+mn-lt"/>
                              <a:cs typeface="+mn-lt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4 </m:t>
                          </m:r>
                        </m:den>
                      </m:f>
                    </m:oMath>
                  </m:oMathPara>
                </a14:m>
                <a:endParaRPr lang="en-US" sz="24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/>
                  <a:t> 0 which is always true. </a:t>
                </a:r>
              </a:p>
              <a:p>
                <a:pPr marL="0" indent="0">
                  <a:buNone/>
                </a:pPr>
                <a:r>
                  <a:rPr lang="en-US" sz="2400"/>
                  <a:t>From here, let's do the 2-term AM-GM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/>
                  <a:t>. Doing so along with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>
                    <a:ea typeface="+mn-lt"/>
                    <a:cs typeface="+mn-lt"/>
                  </a:rPr>
                  <a:t> </a:t>
                </a:r>
                <a:r>
                  <a:rPr lang="en-US" sz="2400"/>
                  <a:t>assumption from the original problem gives us: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/>
                  <a:t>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A666E5-8A9E-4F97-80C5-06E447241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29952" y="1401096"/>
                <a:ext cx="10522786" cy="5327950"/>
              </a:xfrm>
              <a:blipFill>
                <a:blip r:embed="rId2"/>
                <a:stretch>
                  <a:fillRect l="-869" t="-1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67563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17C-3DCE-402A-8658-92714236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610"/>
          </a:xfrm>
        </p:spPr>
        <p:txBody>
          <a:bodyPr/>
          <a:lstStyle/>
          <a:p>
            <a:pPr algn="ctr"/>
            <a:r>
              <a:rPr lang="en-US"/>
              <a:t>Continuation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A666E5-8A9E-4F97-80C5-06E447241AE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29952" y="1401096"/>
                <a:ext cx="10511063" cy="545690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 </m:t>
                      </m:r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From here, we refer to the "</a:t>
                </a:r>
                <a:r>
                  <a:rPr lang="en-US" sz="2400" b="1"/>
                  <a:t>General Formula</a:t>
                </a:r>
                <a:r>
                  <a:rPr lang="en-US" sz="2400"/>
                  <a:t>" slide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/>
                  <a:t>to find that: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=2−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US" sz="2400"/>
                  <a:t>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/>
                  <a:t>, and we can input this into the equation from the previous slide: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/>
                  <a:t> or simply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/>
                  <a:t>.</a:t>
                </a:r>
              </a:p>
              <a:p>
                <a:pPr marL="0" indent="0">
                  <a:buNone/>
                </a:pPr>
                <a:r>
                  <a:rPr lang="en-US" sz="2400"/>
                  <a:t>We can continue to manipulate this inequality: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400" dirty="0"/>
                        <m:t>+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400" dirty="0"/>
                            <m:t>+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/>
              </a:p>
              <a:p>
                <a:pPr marL="0" indent="0">
                  <a:buNone/>
                </a:pPr>
                <a:r>
                  <a:rPr lang="en-US" sz="2400"/>
                  <a:t>And since we assumed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/>
                  <a:t>, we can input that into the left side of the equation to get our desired AM-GM inequality: 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400"/>
                  <a:t>. 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A666E5-8A9E-4F97-80C5-06E447241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29952" y="1401096"/>
                <a:ext cx="10511063" cy="5456904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2340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017C-3DCE-402A-8658-92714236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11610"/>
          </a:xfrm>
        </p:spPr>
        <p:txBody>
          <a:bodyPr/>
          <a:lstStyle/>
          <a:p>
            <a:pPr algn="ctr"/>
            <a:r>
              <a:rPr lang="en-US"/>
              <a:t>Continuation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A666E5-8A9E-4F97-80C5-06E447241AE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129952" y="1401096"/>
                <a:ext cx="10511063" cy="4466304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>
                    <a:ea typeface="+mn-lt"/>
                    <a:cs typeface="+mn-lt"/>
                  </a:rPr>
                  <a:t>Using the same method as before, we can also prove that 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li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+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>
                    <a:ea typeface="+mn-lt"/>
                    <a:cs typeface="+mn-lt"/>
                  </a:rPr>
                  <a:t>. (In this case we would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>
                    <a:ea typeface="+mn-lt"/>
                    <a:cs typeface="+mn-lt"/>
                  </a:rPr>
                  <a:t> and use AM-GM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m:rPr>
                        <m:nor/>
                      </m:rPr>
                      <a:rPr lang="en-US" sz="2400" dirty="0"/>
                      <m:t>+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>
                    <a:ea typeface="+mn-lt"/>
                    <a:cs typeface="+mn-lt"/>
                  </a:rPr>
                  <a:t>to find that its greater than 3. </a:t>
                </a:r>
              </a:p>
              <a:p>
                <a:pPr marL="0" indent="0">
                  <a:buNone/>
                </a:pPr>
                <a:r>
                  <a:rPr lang="en-US" sz="2400">
                    <a:ea typeface="+mn-lt"/>
                    <a:cs typeface="+mn-lt"/>
                  </a:rPr>
                  <a:t>To finish the proof, we use induction, but due to its rigorous nature, the author decided not to include it in his research</a:t>
                </a:r>
                <a:r>
                  <a:rPr lang="en-US">
                    <a:ea typeface="+mn-lt"/>
                    <a:cs typeface="+mn-lt"/>
                  </a:rPr>
                  <a:t>. 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9A666E5-8A9E-4F97-80C5-06E447241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129952" y="1401096"/>
                <a:ext cx="10511063" cy="4466304"/>
              </a:xfrm>
              <a:blipFill>
                <a:blip r:embed="rId2"/>
                <a:stretch>
                  <a:fillRect l="-870" t="-5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AC125CA-FE3D-47DE-818C-C08438059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600" y="5042339"/>
            <a:ext cx="6122799" cy="82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8B8565-52C4-4D23-9DBA-D270D9AE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115" y="3546230"/>
            <a:ext cx="3151770" cy="128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5016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BFA3-2135-4DEB-A6BC-878679D8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520" y="2214935"/>
            <a:ext cx="9605080" cy="27823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en-US" sz="4800" b="1"/>
              <a:t>“A serendipitous path to a famous inequality” in </a:t>
            </a:r>
            <a:r>
              <a:rPr lang="en-US" sz="4800" b="1" i="1">
                <a:solidFill>
                  <a:schemeClr val="accent2">
                    <a:lumMod val="75000"/>
                  </a:schemeClr>
                </a:solidFill>
              </a:rPr>
              <a:t>The Mathematical Gazette</a:t>
            </a:r>
            <a:endParaRPr lang="en-US" sz="1600" i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4800" b="1">
                <a:solidFill>
                  <a:schemeClr val="tx1"/>
                </a:solidFill>
              </a:rPr>
              <a:t>by Robert M. Young</a:t>
            </a:r>
          </a:p>
        </p:txBody>
      </p:sp>
    </p:spTree>
    <p:extLst>
      <p:ext uri="{BB962C8B-B14F-4D97-AF65-F5344CB8AC3E}">
        <p14:creationId xmlns:p14="http://schemas.microsoft.com/office/powerpoint/2010/main" val="214289483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BFA3-2135-4DEB-A6BC-878679D8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8989" y="2232253"/>
            <a:ext cx="10432479" cy="2782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400" b="1"/>
              <a:t>Application:</a:t>
            </a:r>
            <a:endParaRPr lang="en-US" sz="5400"/>
          </a:p>
          <a:p>
            <a:pPr algn="l"/>
            <a:r>
              <a:rPr lang="en-US" sz="5400" b="1"/>
              <a:t>           </a:t>
            </a:r>
            <a:r>
              <a:rPr lang="en-US" sz="5400" b="1">
                <a:solidFill>
                  <a:schemeClr val="accent5">
                    <a:lumMod val="75000"/>
                  </a:schemeClr>
                </a:solidFill>
              </a:rPr>
              <a:t> Example</a:t>
            </a:r>
            <a:endParaRPr lang="en-US" sz="1800" b="1" i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31451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03C4FE-4DB1-0945-9124-DC60A11A030A}"/>
              </a:ext>
            </a:extLst>
          </p:cNvPr>
          <p:cNvSpPr/>
          <p:nvPr/>
        </p:nvSpPr>
        <p:spPr>
          <a:xfrm>
            <a:off x="0" y="0"/>
            <a:ext cx="12192000" cy="68362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20480-0746-4EB6-89B5-632E580AF0C9}"/>
              </a:ext>
            </a:extLst>
          </p:cNvPr>
          <p:cNvSpPr txBox="1"/>
          <p:nvPr/>
        </p:nvSpPr>
        <p:spPr>
          <a:xfrm>
            <a:off x="8263043" y="1330714"/>
            <a:ext cx="3355942" cy="373283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89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 1: maximum value of a lemniscate in the first quadrant</a:t>
            </a:r>
            <a:endParaRPr lang="en-US" sz="4200" cap="all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675EFF9-7B13-44C1-9FDD-617C1C7E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23" y="2538232"/>
            <a:ext cx="5659222" cy="19807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7C4874-7FF9-4DC0-957F-47D87BAC1CB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2C589-5096-48EF-8906-53FEB420826C}"/>
                  </a:ext>
                </a:extLst>
              </p:cNvPr>
              <p:cNvSpPr txBox="1"/>
              <p:nvPr/>
            </p:nvSpPr>
            <p:spPr>
              <a:xfrm>
                <a:off x="1379022" y="4518959"/>
                <a:ext cx="2923637" cy="369332"/>
              </a:xfrm>
              <a:prstGeom prst="rect">
                <a:avLst/>
              </a:prstGeom>
              <a:solidFill>
                <a:schemeClr val="bg1">
                  <a:alpha val="50196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Lemniscate</m:t>
                      </m:r>
                      <m: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2C589-5096-48EF-8906-53FEB4208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022" y="4518959"/>
                <a:ext cx="29236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31983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FA8784-6F42-CC4D-894A-B3F8DD084955}"/>
              </a:ext>
            </a:extLst>
          </p:cNvPr>
          <p:cNvSpPr/>
          <p:nvPr/>
        </p:nvSpPr>
        <p:spPr>
          <a:xfrm>
            <a:off x="0" y="0"/>
            <a:ext cx="561158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E315E-28EC-435F-B395-607E103C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9" y="685800"/>
            <a:ext cx="5064033" cy="2168769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tx2">
                    <a:lumMod val="10000"/>
                    <a:lumOff val="90000"/>
                  </a:schemeClr>
                </a:solidFill>
              </a:rPr>
              <a:t>A solution with Calculus</a:t>
            </a:r>
            <a:endParaRPr lang="en-US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95BE38-AA1D-496E-978C-753F228CADD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68728" y="1441202"/>
                <a:ext cx="4987834" cy="473099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⁡2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800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⁡2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800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1800" i="1" smtClean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 smtClean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⁡2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</a:rPr>
                            <m:t> </m:t>
                          </m:r>
                        </m:e>
                      </m:rad>
                      <m:func>
                        <m:funcPr>
                          <m:ctrlP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800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⁡2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</a:rPr>
                            <m:t> </m:t>
                          </m:r>
                        </m:e>
                      </m:rad>
                      <m:func>
                        <m:funcPr>
                          <m:ctrlP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en-US">
                    <a:solidFill>
                      <a:schemeClr val="tx2">
                        <a:lumMod val="10000"/>
                        <a:lumOff val="90000"/>
                      </a:schemeClr>
                    </a:solidFill>
                  </a:rPr>
                  <a:t>From here, we'd set the derivative to zero …</a:t>
                </a:r>
              </a:p>
              <a:p>
                <a:pPr>
                  <a:lnSpc>
                    <a:spcPct val="112999"/>
                  </a:lnSpc>
                </a:pPr>
                <a:endParaRPr lang="en-US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95BE38-AA1D-496E-978C-753F228CA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68728" y="1441202"/>
                <a:ext cx="4987834" cy="4730998"/>
              </a:xfrm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C947790-5701-4658-8577-7887AF7129D7}"/>
              </a:ext>
            </a:extLst>
          </p:cNvPr>
          <p:cNvSpPr txBox="1">
            <a:spLocks/>
          </p:cNvSpPr>
          <p:nvPr/>
        </p:nvSpPr>
        <p:spPr>
          <a:xfrm>
            <a:off x="5611586" y="500743"/>
            <a:ext cx="6522719" cy="2157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A solution </a:t>
            </a:r>
            <a:r>
              <a:rPr lang="en-US" sz="4000" i="1"/>
              <a:t>without </a:t>
            </a:r>
            <a:r>
              <a:rPr lang="en-US" sz="4000"/>
              <a:t>Calculus and </a:t>
            </a:r>
            <a:r>
              <a:rPr lang="en-US" sz="4000" i="1"/>
              <a:t>with</a:t>
            </a:r>
            <a:r>
              <a:rPr lang="en-US" sz="4000"/>
              <a:t> the AM-GM Inequality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5F6EF9-58B7-49A2-A750-133B4FD9CF4F}"/>
                  </a:ext>
                </a:extLst>
              </p:cNvPr>
              <p:cNvSpPr txBox="1"/>
              <p:nvPr/>
            </p:nvSpPr>
            <p:spPr>
              <a:xfrm>
                <a:off x="6057900" y="2147637"/>
                <a:ext cx="5911515" cy="317824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From y=sqrt(cos(2theta))sin(theta)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</m:oMath>
                </a14:m>
                <a:endParaRPr lang="en-US"/>
              </a:p>
              <a:p>
                <a:r>
                  <a:rPr lang="en-US"/>
                  <a:t>--&gt; We use the formula sin(theta)=sqrt((1-cos(2theta))/2) to find that:</a:t>
                </a:r>
              </a:p>
              <a:p>
                <a:r>
                  <a:rPr lang="en-US"/>
                  <a:t>Y=sqrt(cos(2theta)(1-cos(2theta))/2)</a:t>
                </a:r>
              </a:p>
              <a:p>
                <a:r>
                  <a:rPr lang="en-US"/>
                  <a:t>From here, we use AM-GM with cos(2theta) and 1-cos(2theta): </a:t>
                </a:r>
              </a:p>
              <a:p>
                <a:r>
                  <a:rPr lang="en-US"/>
                  <a:t>Sqrt(cos(2theta)(1-cos(2theta)))&lt;=(cos(2theta)+1-cos(2theta)/2</a:t>
                </a:r>
              </a:p>
              <a:p>
                <a:r>
                  <a:rPr lang="en-US"/>
                  <a:t>Divide by sqrt(2) on both sides, evaluate the right side, and substitute y on the left to find:</a:t>
                </a:r>
              </a:p>
              <a:p>
                <a:r>
                  <a:rPr lang="en-US"/>
                  <a:t>Y &lt;= 1/(2sqrt(2))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5F6EF9-58B7-49A2-A750-133B4FD9C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2147637"/>
                <a:ext cx="5911515" cy="3178242"/>
              </a:xfrm>
              <a:prstGeom prst="rect">
                <a:avLst/>
              </a:prstGeom>
              <a:blipFill>
                <a:blip r:embed="rId3"/>
                <a:stretch>
                  <a:fillRect l="-929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5705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FA8784-6F42-CC4D-894A-B3F8DD084955}"/>
              </a:ext>
            </a:extLst>
          </p:cNvPr>
          <p:cNvSpPr/>
          <p:nvPr/>
        </p:nvSpPr>
        <p:spPr>
          <a:xfrm>
            <a:off x="0" y="0"/>
            <a:ext cx="561158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E315E-28EC-435F-B395-607E103C5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9" y="685800"/>
            <a:ext cx="5064033" cy="2168769"/>
          </a:xfrm>
        </p:spPr>
        <p:txBody>
          <a:bodyPr/>
          <a:lstStyle/>
          <a:p>
            <a:pPr algn="ctr"/>
            <a:r>
              <a:rPr lang="en-US" sz="3600">
                <a:solidFill>
                  <a:schemeClr val="tx2">
                    <a:lumMod val="10000"/>
                    <a:lumOff val="90000"/>
                  </a:schemeClr>
                </a:solidFill>
              </a:rPr>
              <a:t>A solution with Calculus</a:t>
            </a:r>
            <a:endParaRPr lang="en-US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95BE38-AA1D-496E-978C-753F228CADD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168728" y="1441202"/>
                <a:ext cx="4987834" cy="473099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⁡2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800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 smtClean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⁡2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sz="1800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sz="1800" i="1" smtClean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0" smtClean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⁡2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</a:rPr>
                            <m:t> </m:t>
                          </m:r>
                        </m:e>
                      </m:rad>
                      <m:func>
                        <m:funcPr>
                          <m:ctrlP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800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⁡2</m:t>
                          </m:r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en-US" sz="1800" dirty="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</a:rPr>
                            <m:t> </m:t>
                          </m:r>
                        </m:e>
                      </m:rad>
                      <m:func>
                        <m:funcPr>
                          <m:ctrlP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chemeClr val="tx2">
                                  <a:lumMod val="10000"/>
                                  <a:lumOff val="9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  <a:p>
                <a:pPr>
                  <a:lnSpc>
                    <a:spcPct val="250000"/>
                  </a:lnSpc>
                </a:pPr>
                <a:r>
                  <a:rPr lang="en-US">
                    <a:solidFill>
                      <a:schemeClr val="tx2">
                        <a:lumMod val="10000"/>
                        <a:lumOff val="90000"/>
                      </a:schemeClr>
                    </a:solidFill>
                  </a:rPr>
                  <a:t>From here, we'd set the derivative to zero …</a:t>
                </a:r>
              </a:p>
              <a:p>
                <a:pPr>
                  <a:lnSpc>
                    <a:spcPct val="112999"/>
                  </a:lnSpc>
                </a:pPr>
                <a:endParaRPr lang="en-US">
                  <a:solidFill>
                    <a:schemeClr val="tx2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A195BE38-AA1D-496E-978C-753F228CA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168728" y="1441202"/>
                <a:ext cx="4987834" cy="4730998"/>
              </a:xfrm>
              <a:blipFill>
                <a:blip r:embed="rId2"/>
                <a:stretch>
                  <a:fillRect l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C947790-5701-4658-8577-7887AF7129D7}"/>
              </a:ext>
            </a:extLst>
          </p:cNvPr>
          <p:cNvSpPr txBox="1">
            <a:spLocks/>
          </p:cNvSpPr>
          <p:nvPr/>
        </p:nvSpPr>
        <p:spPr>
          <a:xfrm>
            <a:off x="5611586" y="500743"/>
            <a:ext cx="6522719" cy="21578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4000"/>
              </a:lnSpc>
              <a:spcBef>
                <a:spcPct val="0"/>
              </a:spcBef>
              <a:buNone/>
              <a:defRPr sz="48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/>
              <a:t>A solution </a:t>
            </a:r>
            <a:r>
              <a:rPr lang="en-US" sz="4000" i="1"/>
              <a:t>without </a:t>
            </a:r>
            <a:r>
              <a:rPr lang="en-US" sz="4000"/>
              <a:t>Calculus and </a:t>
            </a:r>
            <a:r>
              <a:rPr lang="en-US" sz="4000" i="1"/>
              <a:t>with</a:t>
            </a:r>
            <a:r>
              <a:rPr lang="en-US" sz="4000"/>
              <a:t> the AM-GM Inequality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5F6EF9-58B7-49A2-A750-133B4FD9CF4F}"/>
                  </a:ext>
                </a:extLst>
              </p:cNvPr>
              <p:cNvSpPr txBox="1"/>
              <p:nvPr/>
            </p:nvSpPr>
            <p:spPr>
              <a:xfrm>
                <a:off x="6057900" y="2147637"/>
                <a:ext cx="5911515" cy="340144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⁡2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2"/>
                            </a:solidFill>
                          </a:rPr>
                          <m:t> </m:t>
                        </m:r>
                      </m:e>
                    </m:rad>
                    <m:func>
                      <m:func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We use the formula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to find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here, we use AM-GM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Divide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on both sides, evaluate the right side, and substitute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left to find: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5F6EF9-58B7-49A2-A750-133B4FD9C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2147637"/>
                <a:ext cx="5911515" cy="3401444"/>
              </a:xfrm>
              <a:prstGeom prst="rect">
                <a:avLst/>
              </a:prstGeom>
              <a:blipFill>
                <a:blip r:embed="rId3"/>
                <a:stretch>
                  <a:fillRect l="-1073" t="-1859" b="-18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68152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6BFA3-2135-4DEB-A6BC-878679D84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520" y="2214935"/>
            <a:ext cx="11281480" cy="27823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800" b="1"/>
              <a:t>Introduction:</a:t>
            </a:r>
            <a:endParaRPr lang="en-US" sz="4800"/>
          </a:p>
          <a:p>
            <a:pPr algn="l"/>
            <a:r>
              <a:rPr lang="en-US" sz="4800" b="1"/>
              <a:t>           </a:t>
            </a:r>
            <a:r>
              <a:rPr lang="en-US" sz="48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4800" b="1" i="1">
                <a:solidFill>
                  <a:schemeClr val="accent4">
                    <a:lumMod val="75000"/>
                  </a:schemeClr>
                </a:solidFill>
              </a:rPr>
              <a:t>Optimization without Calculus</a:t>
            </a:r>
            <a:endParaRPr lang="en-US" sz="4800" i="1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9219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663B21-269A-9A43-A7CE-20379E50EC68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E5E6E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13CCC2-EB5E-EB4C-AF4F-2823179559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16002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4000" b="1" i="1"/>
                  <a:t>Do we need calculus to show that for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4000" b="1" i="1"/>
                  <a:t> that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𝒏𝒙</m:t>
                    </m:r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sz="4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4000" b="1" i="1"/>
                  <a:t> assumes its maximum value when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40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4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4000" b="1" i="1"/>
                  <a:t>?</a:t>
                </a:r>
                <a:endParaRPr lang="en-US" sz="400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13CCC2-EB5E-EB4C-AF4F-282317955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1600200"/>
              </a:xfrm>
              <a:blipFill>
                <a:blip r:embed="rId5"/>
                <a:stretch>
                  <a:fillRect l="-1905" t="-9542" r="-317" b="-1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5962729-31A0-9141-B583-6B7310D7C57B}"/>
              </a:ext>
            </a:extLst>
          </p:cNvPr>
          <p:cNvSpPr txBox="1"/>
          <p:nvPr/>
        </p:nvSpPr>
        <p:spPr>
          <a:xfrm>
            <a:off x="5976257" y="1780741"/>
            <a:ext cx="6215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— From a student studying elementary calculus at Oberlin	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DF185F-44BD-F74F-9CD5-E59FD8A1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953000" y="2896719"/>
            <a:ext cx="2740959" cy="274095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24460-E9A3-F140-86DB-705D72C30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4400" y="2896719"/>
            <a:ext cx="2740959" cy="27409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5DE1A6-BE3C-8443-9D17-E895276FB8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2896719"/>
            <a:ext cx="2740959" cy="2740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A6B1E2-E007-E241-B5CE-B1B0BCDE8687}"/>
                  </a:ext>
                </a:extLst>
              </p:cNvPr>
              <p:cNvSpPr txBox="1"/>
              <p:nvPr/>
            </p:nvSpPr>
            <p:spPr>
              <a:xfrm>
                <a:off x="2002339" y="5699322"/>
                <a:ext cx="1479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EC6563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rgbClr val="EC6563"/>
                          </a:solidFill>
                          <a:latin typeface="Cambria Math" panose="02040503050406030204" pitchFamily="18" charset="0"/>
                        </a:rPr>
                        <m:t> = 2</m:t>
                      </m:r>
                    </m:oMath>
                  </m:oMathPara>
                </a14:m>
                <a:endParaRPr lang="en-US" sz="2800" dirty="0">
                  <a:solidFill>
                    <a:srgbClr val="EC6563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A6B1E2-E007-E241-B5CE-B1B0BCDE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339" y="5699322"/>
                <a:ext cx="1479479" cy="523220"/>
              </a:xfrm>
              <a:prstGeom prst="rect">
                <a:avLst/>
              </a:prstGeom>
              <a:blipFill>
                <a:blip r:embed="rId9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D956A6-56DA-0A4D-99CA-593CECDD60BC}"/>
                  </a:ext>
                </a:extLst>
              </p:cNvPr>
              <p:cNvSpPr txBox="1"/>
              <p:nvPr/>
            </p:nvSpPr>
            <p:spPr>
              <a:xfrm>
                <a:off x="5583739" y="5699322"/>
                <a:ext cx="1479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FF963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rgbClr val="FF9636"/>
                          </a:solidFill>
                          <a:latin typeface="Cambria Math" panose="02040503050406030204" pitchFamily="18" charset="0"/>
                        </a:rPr>
                        <m:t> =3</m:t>
                      </m:r>
                    </m:oMath>
                  </m:oMathPara>
                </a14:m>
                <a:endParaRPr lang="en-US" sz="2800" dirty="0">
                  <a:solidFill>
                    <a:srgbClr val="FF963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ED956A6-56DA-0A4D-99CA-593CECDD6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739" y="5699322"/>
                <a:ext cx="1479479" cy="523220"/>
              </a:xfrm>
              <a:prstGeom prst="rect">
                <a:avLst/>
              </a:prstGeom>
              <a:blipFill>
                <a:blip r:embed="rId10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6BA17F-6E40-D247-B086-446A8303CB17}"/>
                  </a:ext>
                </a:extLst>
              </p:cNvPr>
              <p:cNvSpPr txBox="1"/>
              <p:nvPr/>
            </p:nvSpPr>
            <p:spPr>
              <a:xfrm>
                <a:off x="9165139" y="5699322"/>
                <a:ext cx="14794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56B26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dirty="0" smtClean="0">
                          <a:solidFill>
                            <a:srgbClr val="56B267"/>
                          </a:solidFill>
                          <a:latin typeface="Cambria Math" panose="02040503050406030204" pitchFamily="18" charset="0"/>
                        </a:rPr>
                        <m:t> =4</m:t>
                      </m:r>
                    </m:oMath>
                  </m:oMathPara>
                </a14:m>
                <a:endParaRPr lang="en-US" sz="2800" dirty="0">
                  <a:solidFill>
                    <a:srgbClr val="56B267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6BA17F-6E40-D247-B086-446A8303C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139" y="5699322"/>
                <a:ext cx="1479479" cy="523220"/>
              </a:xfrm>
              <a:prstGeom prst="rect">
                <a:avLst/>
              </a:prstGeom>
              <a:blipFill>
                <a:blip r:embed="rId11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03163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31F0B1-22EE-634A-915B-A0CCF73559A5}"/>
              </a:ext>
            </a:extLst>
          </p:cNvPr>
          <p:cNvSpPr/>
          <p:nvPr/>
        </p:nvSpPr>
        <p:spPr>
          <a:xfrm>
            <a:off x="0" y="0"/>
            <a:ext cx="5532120" cy="685800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AE04B-901F-B241-BBE3-E8BBE9DF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No, we don't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67D1AA-DEA5-7B4D-B2D0-E9250768A4CB}"/>
              </a:ext>
            </a:extLst>
          </p:cNvPr>
          <p:cNvSpPr/>
          <p:nvPr/>
        </p:nvSpPr>
        <p:spPr>
          <a:xfrm>
            <a:off x="5532120" y="0"/>
            <a:ext cx="665988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1235194-0410-7D45-8162-1D3587412A6D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23900" y="1676572"/>
                <a:ext cx="3855720" cy="4190828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</a:rPr>
                  <a:t>provable by the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  <a:t>Trivial Inequality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⟺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400" b="0" i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2">
                                  <a:lumMod val="90000"/>
                                  <a:lumOff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i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</m:t>
                      </m:r>
                    </m:oMath>
                  </m:oMathPara>
                </a14:m>
                <a:endParaRPr lang="en-US" sz="240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Cambria Math" panose="02040503050406030204" pitchFamily="18" charset="0"/>
                </a:endParaRPr>
              </a:p>
              <a:p>
                <a:endParaRPr lang="en-US" sz="2400" dirty="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2">
                      <a:lumMod val="90000"/>
                      <a:lumOff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1235194-0410-7D45-8162-1D3587412A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23900" y="1676572"/>
                <a:ext cx="3855720" cy="4190828"/>
              </a:xfrm>
              <a:blipFill>
                <a:blip r:embed="rId3"/>
                <a:stretch>
                  <a:fillRect l="-2303"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0B09882-72EE-7F4B-96B9-0DAF20495E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6020" y="1676572"/>
                <a:ext cx="5212080" cy="51752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sz="24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Maximized when x = 1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0B09882-72EE-7F4B-96B9-0DAF20495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0" y="1676572"/>
                <a:ext cx="5212080" cy="5175250"/>
              </a:xfrm>
              <a:prstGeom prst="rect">
                <a:avLst/>
              </a:prstGeom>
              <a:blipFill>
                <a:blip r:embed="rId4"/>
                <a:stretch>
                  <a:fillRect l="-973" t="-245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A5DAAEE-99C6-594A-84CD-8D5AE9B67BBB}"/>
              </a:ext>
            </a:extLst>
          </p:cNvPr>
          <p:cNvSpPr/>
          <p:nvPr/>
        </p:nvSpPr>
        <p:spPr>
          <a:xfrm>
            <a:off x="6840474" y="3510376"/>
            <a:ext cx="4043172" cy="107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FC4891-93FF-DE4E-9FE8-78F09753039D}"/>
              </a:ext>
            </a:extLst>
          </p:cNvPr>
          <p:cNvGrpSpPr/>
          <p:nvPr/>
        </p:nvGrpSpPr>
        <p:grpSpPr>
          <a:xfrm>
            <a:off x="8485793" y="3758614"/>
            <a:ext cx="1472184" cy="824658"/>
            <a:chOff x="8485793" y="2767843"/>
            <a:chExt cx="1472184" cy="82465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933B19-5642-6843-B54D-F8EFA39300BF}"/>
                </a:ext>
              </a:extLst>
            </p:cNvPr>
            <p:cNvSpPr/>
            <p:nvPr/>
          </p:nvSpPr>
          <p:spPr>
            <a:xfrm>
              <a:off x="8485793" y="2767843"/>
              <a:ext cx="1472184" cy="530352"/>
            </a:xfrm>
            <a:prstGeom prst="rect">
              <a:avLst/>
            </a:prstGeom>
            <a:solidFill>
              <a:srgbClr val="E2839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78BA95-9114-1F41-864B-0635E0DFDCF8}"/>
                </a:ext>
              </a:extLst>
            </p:cNvPr>
            <p:cNvSpPr txBox="1"/>
            <p:nvPr/>
          </p:nvSpPr>
          <p:spPr>
            <a:xfrm>
              <a:off x="8565615" y="3284724"/>
              <a:ext cx="1312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6">
                      <a:lumMod val="75000"/>
                    </a:schemeClr>
                  </a:solidFill>
                </a:rPr>
                <a:t>Always positive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0FF61E-90AD-E640-8FD5-CC99C02386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381086"/>
                <a:ext cx="6096000" cy="9144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4000"/>
                  </a:lnSpc>
                  <a:spcBef>
                    <a:spcPct val="0"/>
                  </a:spcBef>
                  <a:buNone/>
                  <a:defRPr sz="48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3600"/>
                  <a:t>For case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600"/>
                  <a:t>: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/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CC0FF61E-90AD-E640-8FD5-CC99C0238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1086"/>
                <a:ext cx="6096000" cy="914400"/>
              </a:xfrm>
              <a:prstGeom prst="rect">
                <a:avLst/>
              </a:prstGeom>
              <a:blipFill>
                <a:blip r:embed="rId5"/>
                <a:stretch>
                  <a:fillRect l="-3000" t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B4A49AC-CCBD-174B-96CB-232BDCA63EC0}"/>
              </a:ext>
            </a:extLst>
          </p:cNvPr>
          <p:cNvSpPr/>
          <p:nvPr/>
        </p:nvSpPr>
        <p:spPr>
          <a:xfrm>
            <a:off x="7424928" y="2182368"/>
            <a:ext cx="4043172" cy="107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0A7280-0129-734D-B001-EBE9B2BC913D}"/>
              </a:ext>
            </a:extLst>
          </p:cNvPr>
          <p:cNvSpPr/>
          <p:nvPr/>
        </p:nvSpPr>
        <p:spPr>
          <a:xfrm>
            <a:off x="6544029" y="4886743"/>
            <a:ext cx="4043172" cy="10728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B86398-84DD-2F49-9B43-4AF0C0FE194B}"/>
              </a:ext>
            </a:extLst>
          </p:cNvPr>
          <p:cNvGrpSpPr/>
          <p:nvPr/>
        </p:nvGrpSpPr>
        <p:grpSpPr>
          <a:xfrm>
            <a:off x="7631692" y="3771986"/>
            <a:ext cx="500458" cy="838129"/>
            <a:chOff x="8564846" y="2743618"/>
            <a:chExt cx="500458" cy="83812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8C7CF90-8CFC-1945-BB01-6C47A769306B}"/>
                </a:ext>
              </a:extLst>
            </p:cNvPr>
            <p:cNvSpPr/>
            <p:nvPr/>
          </p:nvSpPr>
          <p:spPr>
            <a:xfrm>
              <a:off x="8607631" y="2743618"/>
              <a:ext cx="414888" cy="530352"/>
            </a:xfrm>
            <a:prstGeom prst="rect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AF5662-E6E2-8845-A4F1-4A1109209072}"/>
                </a:ext>
              </a:extLst>
            </p:cNvPr>
            <p:cNvSpPr txBox="1"/>
            <p:nvPr/>
          </p:nvSpPr>
          <p:spPr>
            <a:xfrm>
              <a:off x="8564846" y="3273970"/>
              <a:ext cx="500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2">
                      <a:lumMod val="75000"/>
                    </a:schemeClr>
                  </a:solidFill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64135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937CA-989E-0749-B213-16FD961CEF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EA2841-48AE-9841-BA9B-898DE8F811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914400"/>
              </a:xfrm>
            </p:spPr>
            <p:txBody>
              <a:bodyPr/>
              <a:lstStyle/>
              <a:p>
                <a:r>
                  <a:rPr lang="en-US"/>
                  <a:t>For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EA2841-48AE-9841-BA9B-898DE8F81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914400"/>
              </a:xfrm>
              <a:blipFill>
                <a:blip r:embed="rId2"/>
                <a:stretch>
                  <a:fillRect l="-2540" t="-22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C91CA6F-E2D9-F441-B12C-D2857CE06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600201"/>
                <a:ext cx="12192000" cy="5257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+2)=(1−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pPr algn="ctr"/>
                <a:r>
                  <a:rPr lang="en-US" sz="3200" dirty="0">
                    <a:solidFill>
                      <a:schemeClr val="accent4">
                        <a:lumMod val="75000"/>
                      </a:schemeClr>
                    </a:solidFill>
                  </a:rPr>
                  <a:t>Maximized when x = 1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C91CA6F-E2D9-F441-B12C-D2857CE06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1"/>
                <a:ext cx="12192000" cy="5257800"/>
              </a:xfrm>
              <a:prstGeom prst="rect">
                <a:avLst/>
              </a:prstGeom>
              <a:blipFill>
                <a:blip r:embed="rId3"/>
                <a:stretch>
                  <a:fillRect t="-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1AF7286-060C-A549-869A-A551ECF9173D}"/>
              </a:ext>
            </a:extLst>
          </p:cNvPr>
          <p:cNvGrpSpPr/>
          <p:nvPr/>
        </p:nvGrpSpPr>
        <p:grpSpPr>
          <a:xfrm>
            <a:off x="1865871" y="3237470"/>
            <a:ext cx="3439298" cy="448056"/>
            <a:chOff x="1865871" y="3237470"/>
            <a:chExt cx="3439298" cy="44805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90261-BC51-7E4E-99B1-61148FE299D9}"/>
                </a:ext>
              </a:extLst>
            </p:cNvPr>
            <p:cNvCxnSpPr/>
            <p:nvPr/>
          </p:nvCxnSpPr>
          <p:spPr>
            <a:xfrm flipV="1">
              <a:off x="1865871" y="3237470"/>
              <a:ext cx="457200" cy="44805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464047C-CA5F-9A41-A58F-594576D69760}"/>
                </a:ext>
              </a:extLst>
            </p:cNvPr>
            <p:cNvCxnSpPr/>
            <p:nvPr/>
          </p:nvCxnSpPr>
          <p:spPr>
            <a:xfrm flipV="1">
              <a:off x="4847969" y="3237470"/>
              <a:ext cx="457200" cy="448056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66CD7A-C8F8-434F-9E5D-892FDDBD2EF8}"/>
              </a:ext>
            </a:extLst>
          </p:cNvPr>
          <p:cNvGrpSpPr/>
          <p:nvPr/>
        </p:nvGrpSpPr>
        <p:grpSpPr>
          <a:xfrm>
            <a:off x="6002085" y="4192030"/>
            <a:ext cx="1537967" cy="804561"/>
            <a:chOff x="8485793" y="2730772"/>
            <a:chExt cx="1537967" cy="80456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02BF59-2873-5D41-B685-723A752EDA12}"/>
                </a:ext>
              </a:extLst>
            </p:cNvPr>
            <p:cNvSpPr/>
            <p:nvPr/>
          </p:nvSpPr>
          <p:spPr>
            <a:xfrm>
              <a:off x="8485793" y="2730772"/>
              <a:ext cx="1537967" cy="530352"/>
            </a:xfrm>
            <a:prstGeom prst="rect">
              <a:avLst/>
            </a:prstGeom>
            <a:solidFill>
              <a:srgbClr val="E2839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FEDDA8-3822-8445-A4DC-CADC699730A9}"/>
                </a:ext>
              </a:extLst>
            </p:cNvPr>
            <p:cNvSpPr txBox="1"/>
            <p:nvPr/>
          </p:nvSpPr>
          <p:spPr>
            <a:xfrm>
              <a:off x="8598506" y="3227556"/>
              <a:ext cx="1312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Always positive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07A30D7-EBB6-E54E-A024-CE1CE5F410AA}"/>
              </a:ext>
            </a:extLst>
          </p:cNvPr>
          <p:cNvSpPr/>
          <p:nvPr/>
        </p:nvSpPr>
        <p:spPr>
          <a:xfrm>
            <a:off x="1295400" y="2736570"/>
            <a:ext cx="9601200" cy="337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A9A93E7B-E971-924E-B1E2-0C9E535D21F7}"/>
                  </a:ext>
                </a:extLst>
              </p:cNvPr>
              <p:cNvSpPr/>
              <p:nvPr/>
            </p:nvSpPr>
            <p:spPr>
              <a:xfrm>
                <a:off x="3917090" y="2130552"/>
                <a:ext cx="4287795" cy="530352"/>
              </a:xfrm>
              <a:prstGeom prst="downArrow">
                <a:avLst>
                  <a:gd name="adj1" fmla="val 100000"/>
                  <a:gd name="adj2" fmla="val 3172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Multiplying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A9A93E7B-E971-924E-B1E2-0C9E535D2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090" y="2130552"/>
                <a:ext cx="4287795" cy="530352"/>
              </a:xfrm>
              <a:prstGeom prst="downArrow">
                <a:avLst>
                  <a:gd name="adj1" fmla="val 100000"/>
                  <a:gd name="adj2" fmla="val 31722"/>
                </a:avLst>
              </a:prstGeom>
              <a:blipFill>
                <a:blip r:embed="rId4"/>
                <a:stretch>
                  <a:fillRect t="-68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BDAE46B-863A-7B43-93B3-D0699417CC63}"/>
              </a:ext>
            </a:extLst>
          </p:cNvPr>
          <p:cNvGrpSpPr/>
          <p:nvPr/>
        </p:nvGrpSpPr>
        <p:grpSpPr>
          <a:xfrm>
            <a:off x="5177693" y="4158462"/>
            <a:ext cx="500458" cy="838129"/>
            <a:chOff x="8564846" y="2743618"/>
            <a:chExt cx="500458" cy="8381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E36FEC-E39B-DD4E-83A7-60BCC23F75AB}"/>
                </a:ext>
              </a:extLst>
            </p:cNvPr>
            <p:cNvSpPr/>
            <p:nvPr/>
          </p:nvSpPr>
          <p:spPr>
            <a:xfrm>
              <a:off x="8607631" y="2743618"/>
              <a:ext cx="414888" cy="530352"/>
            </a:xfrm>
            <a:prstGeom prst="rect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ACAD5B-1650-6941-8DF0-0348740DC3AB}"/>
                </a:ext>
              </a:extLst>
            </p:cNvPr>
            <p:cNvSpPr txBox="1"/>
            <p:nvPr/>
          </p:nvSpPr>
          <p:spPr>
            <a:xfrm>
              <a:off x="8564846" y="3273970"/>
              <a:ext cx="500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2">
                      <a:lumMod val="75000"/>
                    </a:schemeClr>
                  </a:solidFill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568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937CA-989E-0749-B213-16FD961CEF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EA2841-48AE-9841-BA9B-898DE8F811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914400"/>
              </a:xfrm>
            </p:spPr>
            <p:txBody>
              <a:bodyPr/>
              <a:lstStyle/>
              <a:p>
                <a:r>
                  <a:rPr lang="en-US" dirty="0"/>
                  <a:t>For case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EA2841-48AE-9841-BA9B-898DE8F81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914400"/>
              </a:xfrm>
              <a:blipFill>
                <a:blip r:embed="rId2"/>
                <a:stretch>
                  <a:fillRect l="-2642" t="-2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C91CA6F-E2D9-F441-B12C-D2857CE069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" y="1600201"/>
                <a:ext cx="12192001" cy="5257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None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+3)=(1−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+3)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+3)−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+3)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+3)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+3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 algn="ctr"/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Maximized when x = 1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C91CA6F-E2D9-F441-B12C-D2857CE06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600201"/>
                <a:ext cx="12192001" cy="525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290261-BC51-7E4E-99B1-61148FE299D9}"/>
              </a:ext>
            </a:extLst>
          </p:cNvPr>
          <p:cNvCxnSpPr/>
          <p:nvPr/>
        </p:nvCxnSpPr>
        <p:spPr>
          <a:xfrm flipV="1">
            <a:off x="2040934" y="3666776"/>
            <a:ext cx="301752" cy="301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4047C-CA5F-9A41-A58F-594576D69760}"/>
              </a:ext>
            </a:extLst>
          </p:cNvPr>
          <p:cNvCxnSpPr/>
          <p:nvPr/>
        </p:nvCxnSpPr>
        <p:spPr>
          <a:xfrm flipV="1">
            <a:off x="5023032" y="3666776"/>
            <a:ext cx="301752" cy="301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66CD7A-C8F8-434F-9E5D-892FDDBD2EF8}"/>
              </a:ext>
            </a:extLst>
          </p:cNvPr>
          <p:cNvGrpSpPr/>
          <p:nvPr/>
        </p:nvGrpSpPr>
        <p:grpSpPr>
          <a:xfrm>
            <a:off x="5439729" y="4712173"/>
            <a:ext cx="1312539" cy="819674"/>
            <a:chOff x="8339073" y="2730772"/>
            <a:chExt cx="1312539" cy="8196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102BF59-2873-5D41-B685-723A752EDA12}"/>
                </a:ext>
              </a:extLst>
            </p:cNvPr>
            <p:cNvSpPr/>
            <p:nvPr/>
          </p:nvSpPr>
          <p:spPr>
            <a:xfrm>
              <a:off x="8485793" y="2730772"/>
              <a:ext cx="1114154" cy="530352"/>
            </a:xfrm>
            <a:prstGeom prst="rect">
              <a:avLst/>
            </a:prstGeom>
            <a:solidFill>
              <a:srgbClr val="E2839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FEDDA8-3822-8445-A4DC-CADC699730A9}"/>
                </a:ext>
              </a:extLst>
            </p:cNvPr>
            <p:cNvSpPr txBox="1"/>
            <p:nvPr/>
          </p:nvSpPr>
          <p:spPr>
            <a:xfrm>
              <a:off x="8339073" y="3242669"/>
              <a:ext cx="13125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Always positive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A9A93E7B-E971-924E-B1E2-0C9E535D21F7}"/>
                  </a:ext>
                </a:extLst>
              </p:cNvPr>
              <p:cNvSpPr/>
              <p:nvPr/>
            </p:nvSpPr>
            <p:spPr>
              <a:xfrm>
                <a:off x="3821563" y="2238927"/>
                <a:ext cx="4361043" cy="563957"/>
              </a:xfrm>
              <a:prstGeom prst="downArrow">
                <a:avLst>
                  <a:gd name="adj1" fmla="val 100000"/>
                  <a:gd name="adj2" fmla="val 31722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Multiplying both sides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+3)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3" name="Down Arrow 12">
                <a:extLst>
                  <a:ext uri="{FF2B5EF4-FFF2-40B4-BE49-F238E27FC236}">
                    <a16:creationId xmlns:a16="http://schemas.microsoft.com/office/drawing/2014/main" id="{A9A93E7B-E971-924E-B1E2-0C9E535D2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563" y="2238927"/>
                <a:ext cx="4361043" cy="563957"/>
              </a:xfrm>
              <a:prstGeom prst="downArrow">
                <a:avLst>
                  <a:gd name="adj1" fmla="val 100000"/>
                  <a:gd name="adj2" fmla="val 31722"/>
                </a:avLst>
              </a:prstGeom>
              <a:blipFill>
                <a:blip r:embed="rId4"/>
                <a:stretch>
                  <a:fillRect t="-43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2F67F-2E22-FC49-97DB-5686DC358DF2}"/>
              </a:ext>
            </a:extLst>
          </p:cNvPr>
          <p:cNvCxnSpPr/>
          <p:nvPr/>
        </p:nvCxnSpPr>
        <p:spPr>
          <a:xfrm flipV="1">
            <a:off x="5978334" y="3660224"/>
            <a:ext cx="301752" cy="301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F98346-F04E-7C43-8FA4-EC2BD9341059}"/>
              </a:ext>
            </a:extLst>
          </p:cNvPr>
          <p:cNvCxnSpPr/>
          <p:nvPr/>
        </p:nvCxnSpPr>
        <p:spPr>
          <a:xfrm flipV="1">
            <a:off x="4257706" y="3677936"/>
            <a:ext cx="301752" cy="301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876E7B-37AD-A64B-802B-39513E42C5B7}"/>
              </a:ext>
            </a:extLst>
          </p:cNvPr>
          <p:cNvCxnSpPr/>
          <p:nvPr/>
        </p:nvCxnSpPr>
        <p:spPr>
          <a:xfrm flipV="1">
            <a:off x="1196974" y="3677936"/>
            <a:ext cx="301752" cy="3017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A314A5-3E63-CE4C-B6F4-92FF2715B923}"/>
              </a:ext>
            </a:extLst>
          </p:cNvPr>
          <p:cNvGrpSpPr/>
          <p:nvPr/>
        </p:nvGrpSpPr>
        <p:grpSpPr>
          <a:xfrm>
            <a:off x="4881542" y="4712173"/>
            <a:ext cx="500458" cy="838128"/>
            <a:chOff x="8564846" y="2743618"/>
            <a:chExt cx="500458" cy="8381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DDA1B0-F1E4-A84D-BB52-C1672C22A502}"/>
                </a:ext>
              </a:extLst>
            </p:cNvPr>
            <p:cNvSpPr/>
            <p:nvPr/>
          </p:nvSpPr>
          <p:spPr>
            <a:xfrm>
              <a:off x="8664198" y="2743618"/>
              <a:ext cx="301753" cy="530352"/>
            </a:xfrm>
            <a:prstGeom prst="rect">
              <a:avLst/>
            </a:prstGeom>
            <a:solidFill>
              <a:schemeClr val="accent2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CA233C-D1D1-0146-B514-0DA305721DA6}"/>
                </a:ext>
              </a:extLst>
            </p:cNvPr>
            <p:cNvSpPr txBox="1"/>
            <p:nvPr/>
          </p:nvSpPr>
          <p:spPr>
            <a:xfrm>
              <a:off x="8564846" y="3273969"/>
              <a:ext cx="5004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accent2">
                      <a:lumMod val="75000"/>
                    </a:schemeClr>
                  </a:solidFill>
                </a:rPr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01946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3489B04-CC27-4894-A9CA-60280A3C13C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70214" y="2484313"/>
                <a:ext cx="9851572" cy="2487333"/>
              </a:xfrm>
            </p:spPr>
            <p:txBody>
              <a:bodyPr>
                <a:normAutofit fontScale="85000" lnSpcReduction="10000"/>
              </a:bodyPr>
              <a:lstStyle/>
              <a:p>
                <a:endParaRPr lang="en-US" sz="28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8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3489B04-CC27-4894-A9CA-60280A3C1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70214" y="2484313"/>
                <a:ext cx="9851572" cy="24873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EDC484E-BA99-4B1C-A886-EE04B68CE57E}"/>
              </a:ext>
            </a:extLst>
          </p:cNvPr>
          <p:cNvSpPr txBox="1"/>
          <p:nvPr/>
        </p:nvSpPr>
        <p:spPr>
          <a:xfrm>
            <a:off x="3249563" y="1467465"/>
            <a:ext cx="816323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/>
              <a:t>General Formula</a:t>
            </a:r>
          </a:p>
        </p:txBody>
      </p:sp>
    </p:spTree>
    <p:extLst>
      <p:ext uri="{BB962C8B-B14F-4D97-AF65-F5344CB8AC3E}">
        <p14:creationId xmlns:p14="http://schemas.microsoft.com/office/powerpoint/2010/main" val="278039882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F937CA-989E-0749-B213-16FD961CEFB5}"/>
              </a:ext>
            </a:extLst>
          </p:cNvPr>
          <p:cNvSpPr/>
          <p:nvPr/>
        </p:nvSpPr>
        <p:spPr>
          <a:xfrm>
            <a:off x="7620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A2841-48AE-9841-BA9B-898DE8F8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/>
          <a:lstStyle/>
          <a:p>
            <a:r>
              <a:rPr lang="en-US"/>
              <a:t>Proof of General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A9335CA6-A236-3644-AE93-B5AA3B2EB0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9200" y="1600200"/>
                <a:ext cx="9051472" cy="5257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1800"/>
              </a:p>
              <a:p>
                <a:pPr marL="0" indent="0">
                  <a:buNone/>
                </a:pPr>
                <a:endParaRPr lang="en-US" sz="180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+…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+2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+3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/>
              </a:p>
              <a:p>
                <a:endParaRPr lang="en-US" sz="180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+1)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80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+1)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80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 −2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80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 −2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180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/>
              </a:p>
            </p:txBody>
          </p:sp>
        </mc:Choice>
        <mc:Fallback xmlns=""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A9335CA6-A236-3644-AE93-B5AA3B2EB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600200"/>
                <a:ext cx="9051472" cy="5257800"/>
              </a:xfrm>
              <a:prstGeom prst="rect">
                <a:avLst/>
              </a:prstGeom>
              <a:blipFill>
                <a:blip r:embed="rId2"/>
                <a:stretch>
                  <a:fillRect l="-404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F1ED41E-96D8-434C-BC54-49CCBDC190F7}"/>
              </a:ext>
            </a:extLst>
          </p:cNvPr>
          <p:cNvGrpSpPr/>
          <p:nvPr/>
        </p:nvGrpSpPr>
        <p:grpSpPr>
          <a:xfrm>
            <a:off x="5653496" y="2514600"/>
            <a:ext cx="3445949" cy="182880"/>
            <a:chOff x="5653496" y="2514600"/>
            <a:chExt cx="3445949" cy="1828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5D8B928-33A4-C241-95BF-9CAC3471FCB8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53496" y="2514600"/>
              <a:ext cx="182880" cy="1828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9D22586-7181-1745-ADDB-4EC92C013F3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916565" y="2514600"/>
              <a:ext cx="182880" cy="1828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F99871-B841-544F-9C68-D3C88B8295F4}"/>
              </a:ext>
            </a:extLst>
          </p:cNvPr>
          <p:cNvGrpSpPr/>
          <p:nvPr/>
        </p:nvGrpSpPr>
        <p:grpSpPr>
          <a:xfrm>
            <a:off x="1792403" y="2512749"/>
            <a:ext cx="4930071" cy="506196"/>
            <a:chOff x="5653496" y="2191284"/>
            <a:chExt cx="4930071" cy="5061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0AA0DA-03B4-3F4D-8558-518E77D656B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53496" y="2514600"/>
              <a:ext cx="182880" cy="1828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8682DC-0DC1-C34A-A908-B780C2B159A9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643101" y="2512749"/>
              <a:ext cx="182880" cy="1828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6C0843-B941-0943-90BF-D8F00034311C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0400687" y="2191284"/>
              <a:ext cx="182880" cy="1828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7C3781-4312-4945-81E6-E8CA3F9E06E4}"/>
              </a:ext>
            </a:extLst>
          </p:cNvPr>
          <p:cNvGrpSpPr/>
          <p:nvPr/>
        </p:nvGrpSpPr>
        <p:grpSpPr>
          <a:xfrm>
            <a:off x="2422171" y="2510898"/>
            <a:ext cx="4841925" cy="506196"/>
            <a:chOff x="5653496" y="2191284"/>
            <a:chExt cx="4841925" cy="50619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ADE388-A45A-1B42-97C1-756F937EA53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53496" y="2514600"/>
              <a:ext cx="182880" cy="1828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47DDFF2-09F2-6C44-BDD0-B1819646E29D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8643101" y="2512749"/>
              <a:ext cx="182880" cy="1828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E96A77-9AB8-BA47-AB5C-1967D0399DE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10312541" y="2191284"/>
              <a:ext cx="182880" cy="18288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7314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ustom 3">
      <a:dk1>
        <a:srgbClr val="000000"/>
      </a:dk1>
      <a:lt1>
        <a:srgbClr val="F2F2F2"/>
      </a:lt1>
      <a:dk2>
        <a:srgbClr val="191B24"/>
      </a:dk2>
      <a:lt2>
        <a:srgbClr val="EBEB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Microsoft Macintosh PowerPoint</Application>
  <PresentationFormat>Widescreen</PresentationFormat>
  <Paragraphs>143</Paragraphs>
  <Slides>23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Franklin Gothic Book</vt:lpstr>
      <vt:lpstr>Crop</vt:lpstr>
      <vt:lpstr>Proving AM-GM using Binomial Expansion</vt:lpstr>
      <vt:lpstr>PowerPoint Presentation</vt:lpstr>
      <vt:lpstr>PowerPoint Presentation</vt:lpstr>
      <vt:lpstr>Do we need calculus to show that for n&gt;2 that nx -x^n assumes its maximum value when x = 1?</vt:lpstr>
      <vt:lpstr>No, we don't</vt:lpstr>
      <vt:lpstr>For case n=3: 3x-x^3</vt:lpstr>
      <vt:lpstr>For case n=4: 4x-x^4</vt:lpstr>
      <vt:lpstr>PowerPoint Presentation</vt:lpstr>
      <vt:lpstr>Proof of General Formula</vt:lpstr>
      <vt:lpstr>PowerPoint Presentation</vt:lpstr>
      <vt:lpstr>The AM-GM Inequality</vt:lpstr>
      <vt:lpstr>PowerPoint Presentation</vt:lpstr>
      <vt:lpstr>PowerPoint Presentation</vt:lpstr>
      <vt:lpstr>Euclid's elements</vt:lpstr>
      <vt:lpstr>Maclaurin first recorded statement of the AM-GM Inequality</vt:lpstr>
      <vt:lpstr>Cauchy used induction</vt:lpstr>
      <vt:lpstr>Proof of the AM-GM inequality</vt:lpstr>
      <vt:lpstr>Continuation</vt:lpstr>
      <vt:lpstr>Continuation</vt:lpstr>
      <vt:lpstr>PowerPoint Presentation</vt:lpstr>
      <vt:lpstr>PowerPoint Presentation</vt:lpstr>
      <vt:lpstr>A solution with Calculus</vt:lpstr>
      <vt:lpstr>A solution with Calculus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Criminal Activity and Poverty in the Northeastern United States</dc:title>
  <dc:creator>George Chemmala (GC10144)</dc:creator>
  <cp:lastModifiedBy>George Chemmala (GC10144)</cp:lastModifiedBy>
  <cp:revision>2</cp:revision>
  <cp:lastPrinted>2021-12-28T00:48:52Z</cp:lastPrinted>
  <dcterms:created xsi:type="dcterms:W3CDTF">2020-11-15T15:45:13Z</dcterms:created>
  <dcterms:modified xsi:type="dcterms:W3CDTF">2021-12-28T00:49:02Z</dcterms:modified>
</cp:coreProperties>
</file>