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79" r:id="rId5"/>
    <p:sldId id="294" r:id="rId6"/>
    <p:sldId id="295" r:id="rId7"/>
    <p:sldId id="323" r:id="rId8"/>
    <p:sldId id="324" r:id="rId9"/>
    <p:sldId id="327" r:id="rId10"/>
    <p:sldId id="320" r:id="rId11"/>
    <p:sldId id="321" r:id="rId12"/>
    <p:sldId id="278"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9" autoAdjust="0"/>
    <p:restoredTop sz="90205" autoAdjust="0"/>
  </p:normalViewPr>
  <p:slideViewPr>
    <p:cSldViewPr>
      <p:cViewPr varScale="1">
        <p:scale>
          <a:sx n="67" d="100"/>
          <a:sy n="67" d="100"/>
        </p:scale>
        <p:origin x="1140" y="72"/>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6/24/2015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31096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277146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354885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9</a:t>
            </a:fld>
            <a:endParaRPr lang="en-US"/>
          </a:p>
        </p:txBody>
      </p:sp>
    </p:spTree>
    <p:extLst>
      <p:ext uri="{BB962C8B-B14F-4D97-AF65-F5344CB8AC3E}">
        <p14:creationId xmlns:p14="http://schemas.microsoft.com/office/powerpoint/2010/main" val="360126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a:t>
            </a:r>
            <a:r>
              <a:rPr lang="en-US" sz="2000" b="1" dirty="0" smtClean="0">
                <a:latin typeface="Gill Sans MT" pitchFamily="34" charset="0"/>
              </a:rPr>
              <a:t>2 </a:t>
            </a:r>
            <a:r>
              <a:rPr lang="en-US" sz="2000" b="1" dirty="0" smtClean="0">
                <a:latin typeface="Gill Sans MT" pitchFamily="34" charset="0"/>
              </a:rPr>
              <a:t>Planning </a:t>
            </a:r>
          </a:p>
          <a:p>
            <a:pPr algn="ctr"/>
            <a:r>
              <a:rPr lang="en-US" sz="2000" b="1" dirty="0" smtClean="0">
                <a:latin typeface="Gill Sans MT" pitchFamily="34" charset="0"/>
              </a:rPr>
              <a:t>June </a:t>
            </a:r>
            <a:r>
              <a:rPr lang="en-US" sz="2000" b="1" dirty="0" smtClean="0">
                <a:latin typeface="Gill Sans MT" pitchFamily="34" charset="0"/>
              </a:rPr>
              <a:t>23</a:t>
            </a:r>
            <a:r>
              <a:rPr lang="en-US" sz="2000" b="1" dirty="0" smtClean="0">
                <a:latin typeface="Gill Sans MT" pitchFamily="34" charset="0"/>
              </a:rPr>
              <a:t>, </a:t>
            </a:r>
            <a:r>
              <a:rPr lang="en-US" sz="2000" b="1" dirty="0" smtClean="0">
                <a:latin typeface="Gill Sans MT" pitchFamily="34" charset="0"/>
              </a:rPr>
              <a:t>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Goals/Dependencies/Definition of Done</a:t>
            </a:r>
            <a:endParaRPr lang="en-US" sz="2000" dirty="0"/>
          </a:p>
          <a:p>
            <a:pPr eaLnBrk="1" hangingPunct="1"/>
            <a:r>
              <a:rPr lang="en-US" sz="2000" dirty="0" smtClean="0"/>
              <a:t>Sprint Schedule</a:t>
            </a:r>
          </a:p>
          <a:p>
            <a:pPr eaLnBrk="1" hangingPunct="1"/>
            <a:r>
              <a:rPr lang="en-US" sz="2000" dirty="0" smtClean="0"/>
              <a:t>Artifacts Needed</a:t>
            </a:r>
          </a:p>
          <a:p>
            <a:pPr eaLnBrk="1" hangingPunct="1"/>
            <a:r>
              <a:rPr lang="en-US" sz="2000" dirty="0" smtClean="0"/>
              <a:t>Discussion Points</a:t>
            </a:r>
          </a:p>
          <a:p>
            <a:pPr eaLnBrk="1" hangingPunct="1"/>
            <a:r>
              <a:rPr lang="en-US" sz="2000" dirty="0" smtClean="0"/>
              <a:t>Branching Strategy</a:t>
            </a:r>
          </a:p>
          <a:p>
            <a:pPr eaLnBrk="1" hangingPunct="1"/>
            <a:r>
              <a:rPr lang="en-US" sz="2000" dirty="0" smtClean="0"/>
              <a:t>Sprint Schedule</a:t>
            </a:r>
          </a:p>
          <a:p>
            <a:pPr eaLnBrk="1" hangingPunct="1"/>
            <a:r>
              <a:rPr lang="en-US" sz="2000" dirty="0" smtClean="0"/>
              <a:t>Sprint 1 Schedule</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2: Prototype Finalization</a:t>
            </a:r>
            <a:endParaRPr lang="en-US" b="1" dirty="0" smtClean="0">
              <a:solidFill>
                <a:schemeClr val="bg1"/>
              </a:solidFill>
            </a:endParaRPr>
          </a:p>
        </p:txBody>
      </p:sp>
      <p:sp>
        <p:nvSpPr>
          <p:cNvPr id="6" name="Rectangle 1"/>
          <p:cNvSpPr>
            <a:spLocks noChangeArrowheads="1"/>
          </p:cNvSpPr>
          <p:nvPr/>
        </p:nvSpPr>
        <p:spPr bwMode="auto">
          <a:xfrm>
            <a:off x="427396" y="1386991"/>
            <a:ext cx="8077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smtClean="0">
                <a:latin typeface="+mn-lt"/>
              </a:rPr>
              <a:t>Finalize Architecture</a:t>
            </a:r>
          </a:p>
          <a:p>
            <a:pPr marL="742950" lvl="1" indent="-285750">
              <a:buFont typeface="Wingdings" panose="05000000000000000000" pitchFamily="2" charset="2"/>
              <a:buChar char="§"/>
            </a:pPr>
            <a:r>
              <a:rPr lang="en-US" dirty="0" smtClean="0">
                <a:latin typeface="+mn-lt"/>
              </a:rPr>
              <a:t>Finalize Prototype </a:t>
            </a:r>
            <a:r>
              <a:rPr lang="en-US" dirty="0" smtClean="0">
                <a:latin typeface="+mn-lt"/>
              </a:rPr>
              <a:t>Development</a:t>
            </a:r>
          </a:p>
          <a:p>
            <a:pPr marL="742950" lvl="1" indent="-285750">
              <a:buFont typeface="Wingdings" panose="05000000000000000000" pitchFamily="2" charset="2"/>
              <a:buChar char="§"/>
            </a:pPr>
            <a:r>
              <a:rPr lang="en-US" dirty="0" smtClean="0">
                <a:latin typeface="+mn-lt"/>
              </a:rPr>
              <a:t>Implement </a:t>
            </a:r>
            <a:r>
              <a:rPr lang="en-US" dirty="0" smtClean="0">
                <a:latin typeface="+mn-lt"/>
              </a:rPr>
              <a:t>Testing Plan </a:t>
            </a:r>
            <a:r>
              <a:rPr lang="en-US" dirty="0" smtClean="0">
                <a:latin typeface="+mn-lt"/>
              </a:rPr>
              <a:t>and produce report/metrics</a:t>
            </a:r>
            <a:endParaRPr lang="en-US" dirty="0" smtClean="0">
              <a:latin typeface="+mn-lt"/>
            </a:endParaRPr>
          </a:p>
          <a:p>
            <a:pPr marL="742950" lvl="1" indent="-285750">
              <a:buFont typeface="Wingdings" panose="05000000000000000000" pitchFamily="2" charset="2"/>
              <a:buChar char="§"/>
            </a:pPr>
            <a:r>
              <a:rPr lang="en-US" dirty="0" smtClean="0">
                <a:latin typeface="+mn-lt"/>
              </a:rPr>
              <a:t>Address changes to Mock up</a:t>
            </a:r>
            <a:endParaRPr lang="en-US" dirty="0" smtClean="0">
              <a:latin typeface="+mn-lt"/>
            </a:endParaRPr>
          </a:p>
          <a:p>
            <a:pPr marL="742950" lvl="1" indent="-285750">
              <a:buFont typeface="Wingdings" panose="05000000000000000000" pitchFamily="2" charset="2"/>
              <a:buChar char="§"/>
            </a:pPr>
            <a:endParaRPr lang="en-US" sz="2400" dirty="0">
              <a:latin typeface="+mn-lt"/>
            </a:endParaRPr>
          </a:p>
          <a:p>
            <a:r>
              <a:rPr lang="en-US" sz="3200" dirty="0">
                <a:latin typeface="+mn-lt"/>
              </a:rPr>
              <a:t>Dependency</a:t>
            </a:r>
            <a:r>
              <a:rPr lang="en-US" sz="3200" b="1" dirty="0">
                <a:latin typeface="+mn-lt"/>
              </a:rPr>
              <a:t>: </a:t>
            </a:r>
            <a:endParaRPr lang="en-US" sz="3200" dirty="0">
              <a:latin typeface="+mn-lt"/>
            </a:endParaRPr>
          </a:p>
          <a:p>
            <a:pPr marL="742950" lvl="1" indent="-285750">
              <a:buFont typeface="Wingdings" panose="05000000000000000000" pitchFamily="2" charset="2"/>
              <a:buChar char="§"/>
            </a:pPr>
            <a:endParaRPr lang="en-US" dirty="0" smtClean="0">
              <a:latin typeface="+mn-lt"/>
            </a:endParaRPr>
          </a:p>
          <a:p>
            <a:r>
              <a:rPr lang="en-US" sz="3200" dirty="0" smtClean="0">
                <a:latin typeface="+mn-lt"/>
              </a:rPr>
              <a:t>Definition of Done: Sprint </a:t>
            </a:r>
            <a:r>
              <a:rPr lang="en-US" sz="3200" dirty="0" smtClean="0">
                <a:latin typeface="+mn-lt"/>
              </a:rPr>
              <a:t>2</a:t>
            </a:r>
            <a:endParaRPr lang="en-US" sz="3200" dirty="0" smtClean="0">
              <a:latin typeface="+mn-lt"/>
            </a:endParaRPr>
          </a:p>
          <a:p>
            <a:pPr marL="742950" lvl="1" indent="-285750">
              <a:buFont typeface="Wingdings" panose="05000000000000000000" pitchFamily="2" charset="2"/>
              <a:buChar char="§"/>
            </a:pPr>
            <a:r>
              <a:rPr lang="en-US" dirty="0" smtClean="0">
                <a:latin typeface="+mn-lt"/>
              </a:rPr>
              <a:t>Prototype completed</a:t>
            </a:r>
            <a:endParaRPr lang="en-US" dirty="0">
              <a:latin typeface="+mn-lt"/>
            </a:endParaRPr>
          </a:p>
          <a:p>
            <a:pPr marL="742950" lvl="1" indent="-285750">
              <a:buFont typeface="Wingdings" panose="05000000000000000000" pitchFamily="2" charset="2"/>
              <a:buChar char="§"/>
            </a:pPr>
            <a:r>
              <a:rPr lang="en-US" dirty="0" smtClean="0">
                <a:latin typeface="+mn-lt"/>
              </a:rPr>
              <a:t>Pass testing in Integration </a:t>
            </a:r>
            <a:r>
              <a:rPr lang="en-US" dirty="0">
                <a:latin typeface="+mn-lt"/>
              </a:rPr>
              <a:t>branch/CI </a:t>
            </a:r>
            <a:endParaRPr lang="en-US" dirty="0" smtClean="0">
              <a:latin typeface="+mn-lt"/>
            </a:endParaRPr>
          </a:p>
          <a:p>
            <a:pPr marL="742950" lvl="1" indent="-285750">
              <a:buFont typeface="Wingdings" panose="05000000000000000000" pitchFamily="2" charset="2"/>
              <a:buChar char="§"/>
            </a:pPr>
            <a:r>
              <a:rPr lang="en-US" dirty="0" smtClean="0">
                <a:latin typeface="+mn-lt"/>
              </a:rPr>
              <a:t>Validated </a:t>
            </a:r>
            <a:r>
              <a:rPr lang="en-US" dirty="0" smtClean="0">
                <a:latin typeface="+mn-lt"/>
              </a:rPr>
              <a:t>Unit Tests</a:t>
            </a:r>
          </a:p>
          <a:p>
            <a:pPr marL="742950" lvl="1" indent="-285750">
              <a:buFont typeface="Wingdings" panose="05000000000000000000" pitchFamily="2" charset="2"/>
              <a:buChar char="§"/>
            </a:pPr>
            <a:r>
              <a:rPr lang="en-US" dirty="0" smtClean="0">
                <a:latin typeface="+mn-lt"/>
              </a:rPr>
              <a:t>Validated </a:t>
            </a:r>
            <a:r>
              <a:rPr lang="en-US" dirty="0" smtClean="0">
                <a:latin typeface="+mn-lt"/>
              </a:rPr>
              <a:t>End-to-End Tests</a:t>
            </a:r>
          </a:p>
          <a:p>
            <a:pPr marL="742950" lvl="1" indent="-285750">
              <a:buFont typeface="Wingdings" panose="05000000000000000000" pitchFamily="2" charset="2"/>
              <a:buChar char="§"/>
            </a:pPr>
            <a:r>
              <a:rPr lang="en-US" dirty="0" smtClean="0">
                <a:latin typeface="+mn-lt"/>
              </a:rPr>
              <a:t>Validated User Acceptance Testing</a:t>
            </a:r>
            <a:endParaRPr lang="en-US" dirty="0">
              <a:latin typeface="+mn-lt"/>
            </a:endParaRP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2</a:t>
            </a:r>
            <a:endParaRPr lang="en-US" b="1" dirty="0" smtClean="0">
              <a:solidFill>
                <a:schemeClr val="bg1"/>
              </a:solidFill>
            </a:endParaRPr>
          </a:p>
        </p:txBody>
      </p:sp>
      <p:sp>
        <p:nvSpPr>
          <p:cNvPr id="6" name="Rectangle 1"/>
          <p:cNvSpPr>
            <a:spLocks noChangeArrowheads="1"/>
          </p:cNvSpPr>
          <p:nvPr/>
        </p:nvSpPr>
        <p:spPr bwMode="auto">
          <a:xfrm>
            <a:off x="609600" y="2336982"/>
            <a:ext cx="65532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Artifacts Needed:</a:t>
            </a:r>
            <a:endParaRPr lang="en-US" sz="3200" dirty="0">
              <a:latin typeface="+mn-lt"/>
            </a:endParaRPr>
          </a:p>
          <a:p>
            <a:pPr marL="742950" lvl="1" indent="-285750">
              <a:buFont typeface="Wingdings" panose="05000000000000000000" pitchFamily="2" charset="2"/>
              <a:buChar char="§"/>
            </a:pPr>
            <a:r>
              <a:rPr lang="en-US" dirty="0" smtClean="0">
                <a:latin typeface="+mn-lt"/>
              </a:rPr>
              <a:t>Update to license/tool/technologies </a:t>
            </a:r>
            <a:r>
              <a:rPr lang="en-US" dirty="0">
                <a:latin typeface="+mn-lt"/>
              </a:rPr>
              <a:t>chart – Angular, Protractor, Jenkins, JUnit, Jazz Syntax</a:t>
            </a:r>
            <a:endParaRPr lang="en-US" sz="2400" dirty="0">
              <a:latin typeface="+mn-lt"/>
            </a:endParaRPr>
          </a:p>
          <a:p>
            <a:pPr marL="742950" lvl="1" indent="-285750">
              <a:buFont typeface="Wingdings" panose="05000000000000000000" pitchFamily="2" charset="2"/>
              <a:buChar char="§"/>
            </a:pPr>
            <a:r>
              <a:rPr lang="en-US" dirty="0" smtClean="0">
                <a:latin typeface="+mn-lt"/>
              </a:rPr>
              <a:t>Documentation of </a:t>
            </a:r>
            <a:r>
              <a:rPr lang="en-US" dirty="0">
                <a:latin typeface="+mn-lt"/>
              </a:rPr>
              <a:t>CI and </a:t>
            </a:r>
            <a:r>
              <a:rPr lang="en-US" dirty="0" smtClean="0">
                <a:latin typeface="+mn-lt"/>
              </a:rPr>
              <a:t>CM design doc </a:t>
            </a:r>
            <a:r>
              <a:rPr lang="en-US" dirty="0">
                <a:latin typeface="+mn-lt"/>
              </a:rPr>
              <a:t>– Keith/Jared</a:t>
            </a:r>
            <a:endParaRPr lang="en-US" sz="2400" dirty="0">
              <a:latin typeface="+mn-lt"/>
            </a:endParaRPr>
          </a:p>
          <a:p>
            <a:pPr marL="742950" lvl="1" indent="-285750">
              <a:buFont typeface="Wingdings" panose="05000000000000000000" pitchFamily="2" charset="2"/>
              <a:buChar char="§"/>
            </a:pPr>
            <a:r>
              <a:rPr lang="en-US" dirty="0" smtClean="0">
                <a:latin typeface="+mn-lt"/>
              </a:rPr>
              <a:t>Finalized PMP </a:t>
            </a:r>
            <a:r>
              <a:rPr lang="en-US" dirty="0">
                <a:latin typeface="+mn-lt"/>
              </a:rPr>
              <a:t>and QA </a:t>
            </a:r>
            <a:r>
              <a:rPr lang="en-US" dirty="0" smtClean="0">
                <a:latin typeface="+mn-lt"/>
              </a:rPr>
              <a:t>document – </a:t>
            </a:r>
            <a:r>
              <a:rPr lang="en-US" dirty="0">
                <a:latin typeface="+mn-lt"/>
              </a:rPr>
              <a:t>Jared/Brian</a:t>
            </a:r>
            <a:endParaRPr lang="en-US" sz="2400" dirty="0">
              <a:latin typeface="+mn-lt"/>
            </a:endParaRPr>
          </a:p>
          <a:p>
            <a:pPr marL="742950" lvl="1" indent="-285750">
              <a:buFont typeface="Wingdings" panose="05000000000000000000" pitchFamily="2" charset="2"/>
              <a:buChar char="§"/>
            </a:pPr>
            <a:r>
              <a:rPr lang="en-US" dirty="0">
                <a:latin typeface="+mn-lt"/>
              </a:rPr>
              <a:t>Org chart for project</a:t>
            </a:r>
            <a:endParaRPr lang="en-US" sz="2400" dirty="0">
              <a:latin typeface="+mn-lt"/>
            </a:endParaRPr>
          </a:p>
          <a:p>
            <a:pPr marL="742950" lvl="1" indent="-285750">
              <a:buFont typeface="Wingdings" panose="05000000000000000000" pitchFamily="2" charset="2"/>
              <a:buChar char="§"/>
            </a:pPr>
            <a:r>
              <a:rPr lang="en-US" dirty="0">
                <a:latin typeface="+mn-lt"/>
              </a:rPr>
              <a:t>Playbook </a:t>
            </a:r>
            <a:r>
              <a:rPr lang="en-US" dirty="0" smtClean="0">
                <a:latin typeface="+mn-lt"/>
              </a:rPr>
              <a:t>Checklist</a:t>
            </a:r>
            <a:endParaRPr lang="en-US" sz="2400" dirty="0">
              <a:latin typeface="+mn-lt"/>
            </a:endParaRPr>
          </a:p>
          <a:p>
            <a:pPr marL="742950" lvl="1" indent="-285750">
              <a:buFont typeface="Wingdings" panose="05000000000000000000" pitchFamily="2" charset="2"/>
              <a:buChar char="§"/>
            </a:pPr>
            <a:r>
              <a:rPr lang="en-US" dirty="0">
                <a:latin typeface="+mn-lt"/>
              </a:rPr>
              <a:t>Defects/Issue Management Process </a:t>
            </a:r>
            <a:r>
              <a:rPr lang="en-US" dirty="0" smtClean="0">
                <a:latin typeface="+mn-lt"/>
              </a:rPr>
              <a:t>documents</a:t>
            </a:r>
            <a:endParaRPr lang="en-US" sz="2400" dirty="0">
              <a:latin typeface="+mn-lt"/>
            </a:endParaRPr>
          </a:p>
        </p:txBody>
      </p:sp>
    </p:spTree>
    <p:extLst>
      <p:ext uri="{BB962C8B-B14F-4D97-AF65-F5344CB8AC3E}">
        <p14:creationId xmlns:p14="http://schemas.microsoft.com/office/powerpoint/2010/main" val="27238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2: Prototype Finalization</a:t>
            </a:r>
            <a:endParaRPr lang="en-US" b="1" dirty="0" smtClean="0">
              <a:solidFill>
                <a:schemeClr val="bg1"/>
              </a:solidFill>
            </a:endParaRPr>
          </a:p>
        </p:txBody>
      </p:sp>
      <p:sp>
        <p:nvSpPr>
          <p:cNvPr id="6" name="Rectangle 1"/>
          <p:cNvSpPr>
            <a:spLocks noChangeArrowheads="1"/>
          </p:cNvSpPr>
          <p:nvPr/>
        </p:nvSpPr>
        <p:spPr bwMode="auto">
          <a:xfrm>
            <a:off x="284521" y="1029712"/>
            <a:ext cx="8402279"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Discussion Points</a:t>
            </a:r>
            <a:r>
              <a:rPr lang="en-US" sz="3200" b="1" dirty="0" smtClean="0">
                <a:latin typeface="+mn-lt"/>
              </a:rPr>
              <a:t>:</a:t>
            </a:r>
          </a:p>
          <a:p>
            <a:pPr marL="914400" lvl="1" indent="-457200">
              <a:buFont typeface="Wingdings" panose="05000000000000000000" pitchFamily="2" charset="2"/>
              <a:buChar char="§"/>
            </a:pPr>
            <a:r>
              <a:rPr lang="en-US" sz="1600" dirty="0" smtClean="0">
                <a:latin typeface="+mn-lt"/>
              </a:rPr>
              <a:t>Story #10 – Priority 1 (Randy)</a:t>
            </a:r>
          </a:p>
          <a:p>
            <a:pPr marL="1371600" lvl="2" indent="-457200">
              <a:buFont typeface="Wingdings" panose="05000000000000000000" pitchFamily="2" charset="2"/>
              <a:buChar char="§"/>
            </a:pPr>
            <a:r>
              <a:rPr lang="en-US" sz="1600" dirty="0" smtClean="0">
                <a:latin typeface="+mn-lt"/>
              </a:rPr>
              <a:t>Needs to view on mobile devices; pull downs needed; charts will not be reflected; just lists of returned data </a:t>
            </a:r>
          </a:p>
          <a:p>
            <a:pPr marL="914400" lvl="1" indent="-457200">
              <a:buFont typeface="Wingdings" panose="05000000000000000000" pitchFamily="2" charset="2"/>
              <a:buChar char="§"/>
            </a:pPr>
            <a:r>
              <a:rPr lang="en-US" sz="1600" dirty="0" smtClean="0">
                <a:latin typeface="+mn-lt"/>
              </a:rPr>
              <a:t>Story # 29 – Help System (Vance)</a:t>
            </a:r>
          </a:p>
          <a:p>
            <a:pPr marL="1371600" lvl="2" indent="-457200">
              <a:buFont typeface="Wingdings" panose="05000000000000000000" pitchFamily="2" charset="2"/>
              <a:buChar char="§"/>
            </a:pPr>
            <a:r>
              <a:rPr lang="en-US" sz="1600" dirty="0" smtClean="0">
                <a:latin typeface="+mn-lt"/>
              </a:rPr>
              <a:t>UAT indicated that more instructions or explanation is needed</a:t>
            </a:r>
          </a:p>
          <a:p>
            <a:pPr marL="1371600" lvl="2" indent="-457200">
              <a:buFont typeface="Wingdings" panose="05000000000000000000" pitchFamily="2" charset="2"/>
              <a:buChar char="§"/>
            </a:pPr>
            <a:r>
              <a:rPr lang="en-US" sz="1600" dirty="0" smtClean="0">
                <a:latin typeface="+mn-lt"/>
              </a:rPr>
              <a:t>Instructions will be added to the Home page </a:t>
            </a:r>
          </a:p>
          <a:p>
            <a:pPr marL="914400" lvl="1" indent="-457200">
              <a:buFont typeface="Wingdings" panose="05000000000000000000" pitchFamily="2" charset="2"/>
              <a:buChar char="§"/>
            </a:pPr>
            <a:r>
              <a:rPr lang="en-US" sz="1600" dirty="0" smtClean="0">
                <a:latin typeface="+mn-lt"/>
              </a:rPr>
              <a:t>Story #26 – Seriousness of Adverse events (Randy)</a:t>
            </a:r>
          </a:p>
          <a:p>
            <a:pPr marL="1371600" lvl="2" indent="-457200">
              <a:buFont typeface="Wingdings" panose="05000000000000000000" pitchFamily="2" charset="2"/>
              <a:buChar char="§"/>
            </a:pPr>
            <a:r>
              <a:rPr lang="en-US" sz="1600" dirty="0" smtClean="0">
                <a:latin typeface="+mn-lt"/>
              </a:rPr>
              <a:t>Aaron researched seriousness of adverse events</a:t>
            </a:r>
          </a:p>
          <a:p>
            <a:pPr marL="1828800" lvl="3" indent="-457200">
              <a:buFont typeface="Wingdings" panose="05000000000000000000" pitchFamily="2" charset="2"/>
              <a:buChar char="§"/>
            </a:pPr>
            <a:r>
              <a:rPr lang="en-US" sz="1600" dirty="0" smtClean="0">
                <a:latin typeface="+mn-lt"/>
              </a:rPr>
              <a:t>Cannot have 2 counts in one data call</a:t>
            </a:r>
          </a:p>
          <a:p>
            <a:pPr marL="1828800" lvl="3" indent="-457200">
              <a:buFont typeface="Wingdings" panose="05000000000000000000" pitchFamily="2" charset="2"/>
              <a:buChar char="§"/>
            </a:pPr>
            <a:r>
              <a:rPr lang="en-US" sz="1600" dirty="0" smtClean="0">
                <a:latin typeface="+mn-lt"/>
              </a:rPr>
              <a:t>Can’t count on multiple fields</a:t>
            </a:r>
          </a:p>
          <a:p>
            <a:pPr marL="1828800" lvl="3" indent="-457200">
              <a:buFont typeface="Wingdings" panose="05000000000000000000" pitchFamily="2" charset="2"/>
              <a:buChar char="§"/>
            </a:pPr>
            <a:r>
              <a:rPr lang="en-US" sz="1600" dirty="0" smtClean="0">
                <a:latin typeface="+mn-lt"/>
              </a:rPr>
              <a:t>Can search but won’t apply to count because data aggregation</a:t>
            </a:r>
          </a:p>
          <a:p>
            <a:pPr marL="1828800" lvl="3" indent="-457200">
              <a:buFont typeface="Wingdings" panose="05000000000000000000" pitchFamily="2" charset="2"/>
              <a:buChar char="§"/>
            </a:pPr>
            <a:r>
              <a:rPr lang="en-US" sz="1600" dirty="0" smtClean="0">
                <a:latin typeface="+mn-lt"/>
              </a:rPr>
              <a:t>Make call by search criteria and individually vet</a:t>
            </a:r>
          </a:p>
          <a:p>
            <a:pPr marL="1828800" lvl="3" indent="-457200">
              <a:buFont typeface="Wingdings" panose="05000000000000000000" pitchFamily="2" charset="2"/>
              <a:buChar char="§"/>
            </a:pPr>
            <a:r>
              <a:rPr lang="en-US" sz="1600" dirty="0" smtClean="0">
                <a:latin typeface="+mn-lt"/>
              </a:rPr>
              <a:t>Query on serous vs not serious via check box – bring the query results into 1 graph</a:t>
            </a:r>
          </a:p>
          <a:p>
            <a:pPr marL="1828800" lvl="3" indent="-457200">
              <a:buFont typeface="Wingdings" panose="05000000000000000000" pitchFamily="2" charset="2"/>
              <a:buChar char="§"/>
            </a:pPr>
            <a:r>
              <a:rPr lang="en-US" sz="1600" dirty="0" smtClean="0">
                <a:latin typeface="+mn-lt"/>
              </a:rPr>
              <a:t>Add seriousness as a search criteria selection</a:t>
            </a:r>
          </a:p>
          <a:p>
            <a:pPr marL="1828800" lvl="3" indent="-457200">
              <a:buFont typeface="Wingdings" panose="05000000000000000000" pitchFamily="2" charset="2"/>
              <a:buChar char="§"/>
            </a:pPr>
            <a:r>
              <a:rPr lang="en-US" sz="1600" dirty="0" smtClean="0">
                <a:latin typeface="+mn-lt"/>
              </a:rPr>
              <a:t>Suggest a 2 bar graph result with serious vs non serious; determine best graph type to use; optimal would be a stack chart – 1 bar 2 colors</a:t>
            </a:r>
          </a:p>
          <a:p>
            <a:pPr marL="1828800" lvl="3" indent="-457200">
              <a:buFont typeface="Wingdings" panose="05000000000000000000" pitchFamily="2" charset="2"/>
              <a:buChar char="§"/>
            </a:pPr>
            <a:r>
              <a:rPr lang="en-US" sz="1600" dirty="0" smtClean="0">
                <a:latin typeface="+mn-lt"/>
              </a:rPr>
              <a:t>Need to investigate to see how easy a stack chart will be to create</a:t>
            </a:r>
          </a:p>
          <a:p>
            <a:pPr marL="1828800" lvl="3" indent="-457200">
              <a:buFont typeface="Wingdings" panose="05000000000000000000" pitchFamily="2" charset="2"/>
              <a:buChar char="§"/>
            </a:pPr>
            <a:r>
              <a:rPr lang="en-US" sz="1600" dirty="0" smtClean="0">
                <a:latin typeface="+mn-lt"/>
              </a:rPr>
              <a:t>Filter If “1” = serious include only serious flagged events, generated by selection of a checkbox</a:t>
            </a:r>
          </a:p>
        </p:txBody>
      </p:sp>
    </p:spTree>
    <p:extLst>
      <p:ext uri="{BB962C8B-B14F-4D97-AF65-F5344CB8AC3E}">
        <p14:creationId xmlns:p14="http://schemas.microsoft.com/office/powerpoint/2010/main" val="3853441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a:t>
            </a:r>
            <a:r>
              <a:rPr lang="en-US" b="1" dirty="0" smtClean="0">
                <a:solidFill>
                  <a:schemeClr val="bg1"/>
                </a:solidFill>
              </a:rPr>
              <a:t>2: Prototype Finalization </a:t>
            </a:r>
            <a:endParaRPr lang="en-US" b="1" dirty="0" smtClean="0">
              <a:solidFill>
                <a:schemeClr val="bg1"/>
              </a:solidFill>
            </a:endParaRPr>
          </a:p>
        </p:txBody>
      </p:sp>
      <p:sp>
        <p:nvSpPr>
          <p:cNvPr id="6" name="Rectangle 1"/>
          <p:cNvSpPr>
            <a:spLocks noChangeArrowheads="1"/>
          </p:cNvSpPr>
          <p:nvPr/>
        </p:nvSpPr>
        <p:spPr bwMode="auto">
          <a:xfrm>
            <a:off x="609600" y="1249238"/>
            <a:ext cx="65532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Discussion </a:t>
            </a:r>
            <a:r>
              <a:rPr lang="en-US" sz="3200" b="1" dirty="0" smtClean="0">
                <a:latin typeface="+mn-lt"/>
              </a:rPr>
              <a:t>Points (continued):</a:t>
            </a:r>
            <a:endParaRPr lang="en-US" sz="3200" dirty="0">
              <a:latin typeface="+mn-lt"/>
            </a:endParaRPr>
          </a:p>
          <a:p>
            <a:pPr marL="742950" lvl="1" indent="-285750">
              <a:buFont typeface="Wingdings" panose="05000000000000000000" pitchFamily="2" charset="2"/>
              <a:buChar char="§"/>
            </a:pPr>
            <a:r>
              <a:rPr lang="en-US" dirty="0" smtClean="0">
                <a:latin typeface="+mn-lt"/>
              </a:rPr>
              <a:t>#27 – </a:t>
            </a:r>
            <a:r>
              <a:rPr lang="en-US" sz="1600" dirty="0" smtClean="0">
                <a:latin typeface="+mn-lt"/>
              </a:rPr>
              <a:t>(Josh)</a:t>
            </a:r>
            <a:endParaRPr lang="en-US" dirty="0" smtClean="0">
              <a:latin typeface="+mn-lt"/>
            </a:endParaRPr>
          </a:p>
          <a:p>
            <a:pPr marL="1200150" lvl="2" indent="-285750">
              <a:buFont typeface="Wingdings" panose="05000000000000000000" pitchFamily="2" charset="2"/>
              <a:buChar char="§"/>
            </a:pPr>
            <a:r>
              <a:rPr lang="en-US" dirty="0" smtClean="0">
                <a:latin typeface="+mn-lt"/>
              </a:rPr>
              <a:t>Table showing list of events</a:t>
            </a:r>
          </a:p>
          <a:p>
            <a:pPr marL="1200150" lvl="2" indent="-285750">
              <a:buFont typeface="Wingdings" panose="05000000000000000000" pitchFamily="2" charset="2"/>
              <a:buChar char="§"/>
            </a:pPr>
            <a:r>
              <a:rPr lang="en-US" dirty="0" smtClean="0">
                <a:latin typeface="+mn-lt"/>
              </a:rPr>
              <a:t>Angular table to extract data</a:t>
            </a:r>
          </a:p>
          <a:p>
            <a:pPr marL="1200150" lvl="2" indent="-285750">
              <a:buFont typeface="Wingdings" panose="05000000000000000000" pitchFamily="2" charset="2"/>
              <a:buChar char="§"/>
            </a:pPr>
            <a:r>
              <a:rPr lang="en-US" dirty="0" smtClean="0">
                <a:latin typeface="+mn-lt"/>
              </a:rPr>
              <a:t>How to get query data to separate screen – a concern; could be same page collapsed</a:t>
            </a:r>
          </a:p>
          <a:p>
            <a:pPr marL="1200150" lvl="2" indent="-285750">
              <a:buFont typeface="Wingdings" panose="05000000000000000000" pitchFamily="2" charset="2"/>
              <a:buChar char="§"/>
            </a:pPr>
            <a:r>
              <a:rPr lang="en-US" dirty="0" smtClean="0">
                <a:latin typeface="+mn-lt"/>
              </a:rPr>
              <a:t>Model window needed</a:t>
            </a:r>
          </a:p>
          <a:p>
            <a:pPr marL="742950" lvl="1" indent="-285750">
              <a:buFont typeface="Wingdings" panose="05000000000000000000" pitchFamily="2" charset="2"/>
              <a:buChar char="§"/>
            </a:pPr>
            <a:r>
              <a:rPr lang="en-US" dirty="0" smtClean="0">
                <a:latin typeface="+mn-lt"/>
              </a:rPr>
              <a:t>#14, 15, and 18 – move to Stabilization Sprint</a:t>
            </a:r>
          </a:p>
          <a:p>
            <a:pPr marL="742950" lvl="1" indent="-285750">
              <a:buFont typeface="Wingdings" panose="05000000000000000000" pitchFamily="2" charset="2"/>
              <a:buChar char="§"/>
            </a:pPr>
            <a:endParaRPr lang="en-US" dirty="0" smtClean="0">
              <a:latin typeface="+mn-lt"/>
            </a:endParaRPr>
          </a:p>
          <a:p>
            <a:pPr marL="742950" lvl="1" indent="-285750">
              <a:buFont typeface="Wingdings" panose="05000000000000000000" pitchFamily="2" charset="2"/>
              <a:buChar char="§"/>
            </a:pPr>
            <a:endParaRPr lang="en-US" dirty="0" smtClean="0">
              <a:latin typeface="+mn-lt"/>
            </a:endParaRPr>
          </a:p>
          <a:p>
            <a:pPr marL="742950" lvl="1" indent="-285750">
              <a:buFont typeface="Wingdings" panose="05000000000000000000" pitchFamily="2" charset="2"/>
              <a:buChar char="§"/>
            </a:pPr>
            <a:endParaRPr lang="en-US" sz="2400" dirty="0">
              <a:latin typeface="+mn-lt"/>
            </a:endParaRPr>
          </a:p>
        </p:txBody>
      </p:sp>
    </p:spTree>
    <p:extLst>
      <p:ext uri="{BB962C8B-B14F-4D97-AF65-F5344CB8AC3E}">
        <p14:creationId xmlns:p14="http://schemas.microsoft.com/office/powerpoint/2010/main" val="869808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545690" y="797847"/>
            <a:ext cx="8153400" cy="624786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20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Times New Roman" panose="02020603050405020304" pitchFamily="18" charset="0"/>
              </a:rPr>
              <a:t>Sprint 2 – </a:t>
            </a:r>
            <a:r>
              <a:rPr lang="en-US" sz="2000" dirty="0" smtClean="0">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2000" dirty="0" smtClean="0">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dirty="0" smtClean="0">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dirty="0" smtClean="0">
                <a:latin typeface="Arial" panose="020B0604020202020204" pitchFamily="34" charset="0"/>
                <a:ea typeface="Calibri" panose="020F0502020204030204" pitchFamily="34" charset="0"/>
                <a:cs typeface="Times New Roman" panose="02020603050405020304" pitchFamily="18" charset="0"/>
              </a:rPr>
              <a:t>Sprint 2 Review: 6/25</a:t>
            </a:r>
            <a:endParaRPr lang="en-US"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3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6/26/2015</a:t>
            </a: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114800" y="1143000"/>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4380271" y="2819400"/>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46750FF-301D-47F3-B680-CFD09E2B16C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53D2BB29-89EF-4322-AB4E-BDF1314E10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728</TotalTime>
  <Words>482</Words>
  <Application>Microsoft Office PowerPoint</Application>
  <PresentationFormat>On-screen Show (4:3)</PresentationFormat>
  <Paragraphs>105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38</cp:revision>
  <dcterms:created xsi:type="dcterms:W3CDTF">2011-05-09T12:20:53Z</dcterms:created>
  <dcterms:modified xsi:type="dcterms:W3CDTF">2015-06-24T15:35:07Z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