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79" r:id="rId5"/>
    <p:sldId id="294" r:id="rId6"/>
    <p:sldId id="295" r:id="rId7"/>
    <p:sldId id="329" r:id="rId8"/>
    <p:sldId id="330" r:id="rId9"/>
    <p:sldId id="328" r:id="rId10"/>
    <p:sldId id="321" r:id="rId11"/>
    <p:sldId id="278"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9" autoAdjust="0"/>
    <p:restoredTop sz="90205" autoAdjust="0"/>
  </p:normalViewPr>
  <p:slideViewPr>
    <p:cSldViewPr>
      <p:cViewPr varScale="1">
        <p:scale>
          <a:sx n="67" d="100"/>
          <a:sy n="67" d="100"/>
        </p:scale>
        <p:origin x="1140" y="56"/>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6/30/2015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70404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286259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90341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8</a:t>
            </a:fld>
            <a:endParaRPr lang="en-US"/>
          </a:p>
        </p:txBody>
      </p:sp>
    </p:spTree>
    <p:extLst>
      <p:ext uri="{BB962C8B-B14F-4D97-AF65-F5344CB8AC3E}">
        <p14:creationId xmlns:p14="http://schemas.microsoft.com/office/powerpoint/2010/main" val="360126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Stabilization Planning </a:t>
            </a:r>
          </a:p>
          <a:p>
            <a:pPr algn="ctr"/>
            <a:r>
              <a:rPr lang="en-US" sz="2000" b="1" dirty="0" smtClean="0">
                <a:latin typeface="Gill Sans MT" pitchFamily="34" charset="0"/>
              </a:rPr>
              <a:t>June 29,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Goals/Dependencies/Definition of Done</a:t>
            </a:r>
            <a:endParaRPr lang="en-US" sz="2000" dirty="0"/>
          </a:p>
          <a:p>
            <a:pPr eaLnBrk="1" hangingPunct="1"/>
            <a:r>
              <a:rPr lang="en-US" sz="2000" dirty="0" smtClean="0"/>
              <a:t>Discussion Points/Stories</a:t>
            </a:r>
          </a:p>
          <a:p>
            <a:pPr eaLnBrk="1" hangingPunct="1"/>
            <a:r>
              <a:rPr lang="en-US" sz="2000" dirty="0" smtClean="0"/>
              <a:t>Sprint Schedule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a:t>
            </a:r>
          </a:p>
        </p:txBody>
      </p:sp>
      <p:sp>
        <p:nvSpPr>
          <p:cNvPr id="6" name="Rectangle 1"/>
          <p:cNvSpPr>
            <a:spLocks noChangeArrowheads="1"/>
          </p:cNvSpPr>
          <p:nvPr/>
        </p:nvSpPr>
        <p:spPr bwMode="auto">
          <a:xfrm>
            <a:off x="533400" y="1219200"/>
            <a:ext cx="8077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Clean up issues (GitHub), finish stories (</a:t>
            </a:r>
            <a:r>
              <a:rPr lang="en-US" dirty="0" err="1" smtClean="0">
                <a:latin typeface="+mn-lt"/>
              </a:rPr>
              <a:t>ScrumDo</a:t>
            </a:r>
            <a:r>
              <a:rPr lang="en-US" dirty="0" smtClean="0">
                <a:latin typeface="+mn-lt"/>
              </a:rPr>
              <a:t>), and stabilize application</a:t>
            </a:r>
          </a:p>
          <a:p>
            <a:pPr lvl="1"/>
            <a:endParaRPr lang="en-US" sz="2400" dirty="0">
              <a:latin typeface="+mn-lt"/>
            </a:endParaRPr>
          </a:p>
          <a:p>
            <a:r>
              <a:rPr lang="en-US" sz="3200" dirty="0">
                <a:latin typeface="+mn-lt"/>
              </a:rPr>
              <a:t>Dependency</a:t>
            </a:r>
            <a:r>
              <a:rPr lang="en-US" sz="3200" b="1" dirty="0">
                <a:latin typeface="+mn-lt"/>
              </a:rPr>
              <a:t>: </a:t>
            </a:r>
          </a:p>
          <a:p>
            <a:pPr marL="914400" lvl="1" indent="-457200">
              <a:buFont typeface="Wingdings" panose="05000000000000000000" pitchFamily="2" charset="2"/>
              <a:buChar char="§"/>
            </a:pPr>
            <a:r>
              <a:rPr lang="en-US" dirty="0" smtClean="0">
                <a:latin typeface="+mn-lt"/>
              </a:rPr>
              <a:t>None</a:t>
            </a:r>
            <a:endParaRPr lang="en-US" dirty="0">
              <a:latin typeface="+mn-lt"/>
            </a:endParaRPr>
          </a:p>
          <a:p>
            <a:pPr marL="742950" lvl="1" indent="-285750">
              <a:buFont typeface="Wingdings" panose="05000000000000000000" pitchFamily="2" charset="2"/>
              <a:buChar char="§"/>
            </a:pPr>
            <a:endParaRPr lang="en-US" dirty="0" smtClean="0">
              <a:latin typeface="+mn-lt"/>
            </a:endParaRPr>
          </a:p>
          <a:p>
            <a:r>
              <a:rPr lang="en-US" sz="3200" dirty="0" smtClean="0">
                <a:latin typeface="+mn-lt"/>
              </a:rPr>
              <a:t>Definition of Done: </a:t>
            </a:r>
          </a:p>
          <a:p>
            <a:pPr marL="742950" lvl="1" indent="-285750">
              <a:buFont typeface="Wingdings" panose="05000000000000000000" pitchFamily="2" charset="2"/>
              <a:buChar char="§"/>
            </a:pPr>
            <a:r>
              <a:rPr lang="en-US" dirty="0" smtClean="0">
                <a:latin typeface="+mn-lt"/>
              </a:rPr>
              <a:t>Issues completed in GitHub</a:t>
            </a:r>
            <a:endParaRPr lang="en-US" dirty="0">
              <a:latin typeface="+mn-lt"/>
            </a:endParaRPr>
          </a:p>
          <a:p>
            <a:pPr marL="742950" lvl="1" indent="-285750">
              <a:buFont typeface="Wingdings" panose="05000000000000000000" pitchFamily="2" charset="2"/>
              <a:buChar char="§"/>
            </a:pPr>
            <a:r>
              <a:rPr lang="en-US" dirty="0" smtClean="0">
                <a:latin typeface="+mn-lt"/>
              </a:rPr>
              <a:t>Pass testing in Integration </a:t>
            </a:r>
            <a:r>
              <a:rPr lang="en-US" dirty="0">
                <a:latin typeface="+mn-lt"/>
              </a:rPr>
              <a:t>branch/CI </a:t>
            </a:r>
            <a:endParaRPr lang="en-US" dirty="0" smtClean="0">
              <a:latin typeface="+mn-lt"/>
            </a:endParaRPr>
          </a:p>
          <a:p>
            <a:pPr marL="742950" lvl="1" indent="-285750">
              <a:buFont typeface="Wingdings" panose="05000000000000000000" pitchFamily="2" charset="2"/>
              <a:buChar char="§"/>
            </a:pPr>
            <a:r>
              <a:rPr lang="en-US" dirty="0" smtClean="0">
                <a:latin typeface="+mn-lt"/>
              </a:rPr>
              <a:t>Validated Unit Tests</a:t>
            </a:r>
          </a:p>
          <a:p>
            <a:pPr marL="742950" lvl="1" indent="-285750">
              <a:buFont typeface="Wingdings" panose="05000000000000000000" pitchFamily="2" charset="2"/>
              <a:buChar char="§"/>
            </a:pPr>
            <a:r>
              <a:rPr lang="en-US" dirty="0" smtClean="0">
                <a:latin typeface="+mn-lt"/>
              </a:rPr>
              <a:t>Validated End-to-End Tests</a:t>
            </a:r>
          </a:p>
          <a:p>
            <a:pPr marL="742950" lvl="1" indent="-285750">
              <a:buFont typeface="Wingdings" panose="05000000000000000000" pitchFamily="2" charset="2"/>
              <a:buChar char="§"/>
            </a:pPr>
            <a:r>
              <a:rPr lang="en-US" dirty="0" smtClean="0">
                <a:latin typeface="+mn-lt"/>
              </a:rPr>
              <a:t>Validated User Acceptance Testing</a:t>
            </a:r>
          </a:p>
          <a:p>
            <a:pPr marL="742950" lvl="1" indent="-285750">
              <a:buFont typeface="Wingdings" panose="05000000000000000000" pitchFamily="2" charset="2"/>
              <a:buChar char="§"/>
            </a:pPr>
            <a:r>
              <a:rPr lang="en-US" dirty="0" smtClean="0">
                <a:latin typeface="+mn-lt"/>
              </a:rPr>
              <a:t>Validated Usability Testing</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a:t>
            </a:r>
            <a:endParaRPr lang="en-US" sz="2800" b="1" dirty="0" smtClean="0">
              <a:solidFill>
                <a:schemeClr val="bg1"/>
              </a:solidFill>
            </a:endParaRPr>
          </a:p>
        </p:txBody>
      </p:sp>
      <p:sp>
        <p:nvSpPr>
          <p:cNvPr id="3" name="TextBox 2"/>
          <p:cNvSpPr txBox="1"/>
          <p:nvPr/>
        </p:nvSpPr>
        <p:spPr>
          <a:xfrm>
            <a:off x="381000" y="841375"/>
            <a:ext cx="8114071" cy="6771084"/>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How do we want to do this?</a:t>
            </a:r>
          </a:p>
          <a:p>
            <a:pPr marL="742950" lvl="1" indent="-285750">
              <a:buFont typeface="Wingdings" panose="05000000000000000000" pitchFamily="2" charset="2"/>
              <a:buChar char="§"/>
            </a:pPr>
            <a:r>
              <a:rPr lang="en-US" sz="1400" dirty="0" smtClean="0"/>
              <a:t>Issue Tracker??? Put issues in </a:t>
            </a:r>
            <a:r>
              <a:rPr lang="en-US" sz="1400" dirty="0" err="1" smtClean="0"/>
              <a:t>ScrumDo</a:t>
            </a:r>
            <a:r>
              <a:rPr lang="en-US" sz="1400" dirty="0" smtClean="0"/>
              <a:t>???</a:t>
            </a:r>
          </a:p>
          <a:p>
            <a:pPr marL="1200150" lvl="2" indent="-285750">
              <a:buFont typeface="Wingdings" panose="05000000000000000000" pitchFamily="2" charset="2"/>
              <a:buChar char="§"/>
            </a:pPr>
            <a:r>
              <a:rPr lang="en-US" sz="1400" dirty="0" smtClean="0"/>
              <a:t>Could prioritize by label within the name High, Med, Low</a:t>
            </a:r>
          </a:p>
          <a:p>
            <a:pPr marL="1200150" lvl="2" indent="-285750">
              <a:buFont typeface="Wingdings" panose="05000000000000000000" pitchFamily="2" charset="2"/>
              <a:buChar char="§"/>
            </a:pPr>
            <a:r>
              <a:rPr lang="en-US" sz="1400" b="1" dirty="0" smtClean="0"/>
              <a:t>DECISION: Issues will be worked and tracked in GitHub – must indicate in comment section that you are working and status – currently 11 issues – 2 are top priority</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Finish up on the little things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IE 11 Issue</a:t>
            </a:r>
          </a:p>
          <a:p>
            <a:pPr marL="742950" lvl="1" indent="-285750">
              <a:buFont typeface="Wingdings" panose="05000000000000000000" pitchFamily="2" charset="2"/>
              <a:buChar char="§"/>
            </a:pPr>
            <a:r>
              <a:rPr lang="en-US" sz="1400" dirty="0" smtClean="0"/>
              <a:t>Policy in client</a:t>
            </a:r>
          </a:p>
          <a:p>
            <a:pPr marL="742950" lvl="1" indent="-285750">
              <a:buFont typeface="Wingdings" panose="05000000000000000000" pitchFamily="2" charset="2"/>
              <a:buChar char="§"/>
            </a:pPr>
            <a:r>
              <a:rPr lang="en-US" sz="1400" dirty="0" smtClean="0"/>
              <a:t>Group Policy setting in IE that is part of Security settings</a:t>
            </a:r>
          </a:p>
          <a:p>
            <a:pPr marL="742950" lvl="1" indent="-285750">
              <a:buFont typeface="Wingdings" panose="05000000000000000000" pitchFamily="2" charset="2"/>
              <a:buChar char="§"/>
            </a:pPr>
            <a:r>
              <a:rPr lang="en-US" sz="1400" dirty="0" smtClean="0"/>
              <a:t>Issue with IE 11 stems from Compatibility Mode setting</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a:t>Current version has reduced number of queries, has eliminated </a:t>
            </a:r>
            <a:r>
              <a:rPr lang="en-US" sz="1400" dirty="0" smtClean="0"/>
              <a:t>issues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#40 </a:t>
            </a:r>
            <a:r>
              <a:rPr lang="en-US" sz="1400" dirty="0" smtClean="0"/>
              <a:t>Need better error handling – No Data Found – Too Many Queries, condition set by DB – says you have exceeded the data limits of the </a:t>
            </a:r>
            <a:r>
              <a:rPr lang="en-US" sz="1400" dirty="0" err="1" smtClean="0"/>
              <a:t>OpenFDA</a:t>
            </a:r>
            <a:r>
              <a:rPr lang="en-US" sz="1400" dirty="0" smtClean="0"/>
              <a:t> – state to try again , white out screen. (Story #40)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Results coming out inconsistent, check aggregation for the fields (Aaron)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Button to generate Demographics chart – wouldn’t run each time – concern if user repeatedly clicks button will overload the queries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#41 </a:t>
            </a:r>
            <a:r>
              <a:rPr lang="en-US" sz="1400" dirty="0" smtClean="0"/>
              <a:t>better handling when no drugs are returned, hide all charts</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Issue: </a:t>
            </a:r>
            <a:r>
              <a:rPr lang="en-US" sz="1400" dirty="0" smtClean="0"/>
              <a:t>How to get this to work text needs to go above boxes, needs to move for mobile device (Josh)</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Issue: 508 compliant – Aaron working list – needs clarification – Alt on Chart information not clear where elements in app violates it, anticipate tedious, time consuming, unsure of definition of done, most are addressed – don’t know what actually violates (</a:t>
            </a:r>
            <a:r>
              <a:rPr lang="en-US" sz="1400" dirty="0" err="1" smtClean="0"/>
              <a:t>keith</a:t>
            </a:r>
            <a:r>
              <a:rPr lang="en-US" sz="1400" dirty="0" smtClean="0"/>
              <a:t> will contact Vance)</a:t>
            </a:r>
            <a:endParaRPr lang="en-US" sz="1400" dirty="0"/>
          </a:p>
        </p:txBody>
      </p:sp>
    </p:spTree>
    <p:extLst>
      <p:ext uri="{BB962C8B-B14F-4D97-AF65-F5344CB8AC3E}">
        <p14:creationId xmlns:p14="http://schemas.microsoft.com/office/powerpoint/2010/main" val="3969812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Stabilization </a:t>
            </a:r>
            <a:r>
              <a:rPr lang="en-US" sz="2800" b="1" dirty="0" smtClean="0">
                <a:solidFill>
                  <a:schemeClr val="bg1"/>
                </a:solidFill>
              </a:rPr>
              <a:t>(continued) </a:t>
            </a:r>
          </a:p>
        </p:txBody>
      </p:sp>
      <p:sp>
        <p:nvSpPr>
          <p:cNvPr id="3" name="TextBox 2"/>
          <p:cNvSpPr txBox="1"/>
          <p:nvPr/>
        </p:nvSpPr>
        <p:spPr>
          <a:xfrm>
            <a:off x="381000" y="989509"/>
            <a:ext cx="8114071" cy="5478423"/>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smtClean="0"/>
              <a:t>Top Priority: Error handling </a:t>
            </a:r>
          </a:p>
          <a:p>
            <a:pPr marL="285750" indent="-285750">
              <a:buFont typeface="Wingdings" panose="05000000000000000000" pitchFamily="2" charset="2"/>
              <a:buChar char="§"/>
            </a:pPr>
            <a:r>
              <a:rPr lang="en-US" sz="1400" b="1" dirty="0" smtClean="0"/>
              <a:t>Change prescription to drugs (Jared)</a:t>
            </a:r>
          </a:p>
          <a:p>
            <a:pPr marL="285750" indent="-285750">
              <a:buFont typeface="Wingdings" panose="05000000000000000000" pitchFamily="2" charset="2"/>
              <a:buChar char="§"/>
            </a:pPr>
            <a:endParaRPr lang="en-US" sz="1400" b="1" dirty="0" smtClean="0"/>
          </a:p>
          <a:p>
            <a:pPr marL="285750" indent="-285750">
              <a:buFont typeface="Wingdings" panose="05000000000000000000" pitchFamily="2" charset="2"/>
              <a:buChar char="§"/>
            </a:pPr>
            <a:r>
              <a:rPr lang="en-US" sz="1400" dirty="0" smtClean="0"/>
              <a:t>Report date as a column (low)</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Symptoms that are not common to non-medical  personnel – possible add a link that opens WebMD to get a description from graph – done on the table, explore the details (Medium)</a:t>
            </a:r>
          </a:p>
          <a:p>
            <a:pPr marL="285750"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r>
              <a:rPr lang="en-US" sz="1400" dirty="0" smtClean="0"/>
              <a:t>Keith will set priority HIGH to Issues that need to be completed</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b="1" dirty="0" smtClean="0"/>
              <a:t>Finish final stories in </a:t>
            </a:r>
            <a:r>
              <a:rPr lang="en-US" sz="1400" b="1" dirty="0" err="1" smtClean="0"/>
              <a:t>ScrumDo</a:t>
            </a:r>
            <a:endParaRPr lang="en-US" sz="1400" b="1" dirty="0" smtClean="0"/>
          </a:p>
          <a:p>
            <a:pPr marL="285750" indent="-285750">
              <a:buFont typeface="Wingdings" panose="05000000000000000000" pitchFamily="2" charset="2"/>
              <a:buChar char="§"/>
            </a:pPr>
            <a:endParaRPr lang="en-US" sz="1400" dirty="0" smtClean="0"/>
          </a:p>
          <a:p>
            <a:pPr marL="285750" indent="-285750">
              <a:buFont typeface="Arial" panose="020B0604020202020204" pitchFamily="34" charset="0"/>
              <a:buChar char="•"/>
            </a:pPr>
            <a:r>
              <a:rPr lang="en-US" sz="1400" dirty="0" smtClean="0"/>
              <a:t>Each person needs to sign up for issues for workflow purposes</a:t>
            </a:r>
            <a:endParaRPr lang="en-US" sz="1400" dirty="0"/>
          </a:p>
          <a:p>
            <a:endParaRPr lang="en-US" sz="1400" dirty="0"/>
          </a:p>
          <a:p>
            <a:r>
              <a:rPr lang="en-US" sz="1400" b="1" dirty="0" smtClean="0"/>
              <a:t>What needs to be done to move to Production?</a:t>
            </a:r>
          </a:p>
          <a:p>
            <a:endParaRPr lang="en-US" sz="1400" b="1" dirty="0"/>
          </a:p>
          <a:p>
            <a:pPr marL="285750" indent="-285750">
              <a:buFont typeface="Arial" panose="020B0604020202020204" pitchFamily="34" charset="0"/>
              <a:buChar char="•"/>
            </a:pPr>
            <a:r>
              <a:rPr lang="en-US" sz="1400" b="1" dirty="0" smtClean="0"/>
              <a:t>Screen shots of cloud watch working on the host (Tyler)</a:t>
            </a:r>
          </a:p>
          <a:p>
            <a:pPr marL="285750" indent="-285750">
              <a:buFont typeface="Arial" panose="020B0604020202020204" pitchFamily="34" charset="0"/>
              <a:buChar char="•"/>
            </a:pPr>
            <a:r>
              <a:rPr lang="en-US" sz="1400" b="1" dirty="0" smtClean="0"/>
              <a:t>Test Coverage (Josh)</a:t>
            </a:r>
          </a:p>
          <a:p>
            <a:endParaRPr lang="en-US" sz="1400" dirty="0"/>
          </a:p>
          <a:p>
            <a:r>
              <a:rPr lang="en-US" sz="1400" dirty="0" smtClean="0"/>
              <a:t>Plan</a:t>
            </a:r>
          </a:p>
          <a:p>
            <a:pPr marL="285750" indent="-285750">
              <a:buFont typeface="Arial" panose="020B0604020202020204" pitchFamily="34" charset="0"/>
              <a:buChar char="•"/>
            </a:pPr>
            <a:r>
              <a:rPr lang="en-US" sz="1400" dirty="0" smtClean="0"/>
              <a:t>1. Finish Stories in </a:t>
            </a:r>
            <a:r>
              <a:rPr lang="en-US" sz="1400" dirty="0" err="1" smtClean="0"/>
              <a:t>ScrumDo</a:t>
            </a:r>
            <a:endParaRPr lang="en-US" sz="1400" dirty="0" smtClean="0"/>
          </a:p>
          <a:p>
            <a:pPr marL="285750" indent="-285750">
              <a:buFont typeface="Arial" panose="020B0604020202020204" pitchFamily="34" charset="0"/>
              <a:buChar char="•"/>
            </a:pPr>
            <a:r>
              <a:rPr lang="en-US" sz="1400" dirty="0" smtClean="0"/>
              <a:t>2. Prioritization of Issues in GitHub</a:t>
            </a:r>
          </a:p>
          <a:p>
            <a:pPr marL="285750" indent="-285750">
              <a:buFont typeface="Arial" panose="020B0604020202020204" pitchFamily="34" charset="0"/>
              <a:buChar char="•"/>
            </a:pPr>
            <a:r>
              <a:rPr lang="en-US" sz="1400" dirty="0" smtClean="0"/>
              <a:t>Work Issues High, Medium, Low</a:t>
            </a:r>
          </a:p>
          <a:p>
            <a:endParaRPr lang="en-US" sz="1400" dirty="0" smtClean="0"/>
          </a:p>
          <a:p>
            <a:pPr marL="285750" indent="-285750">
              <a:buFont typeface="Wingdings" panose="05000000000000000000" pitchFamily="2" charset="2"/>
              <a:buChar char="§"/>
            </a:pPr>
            <a:r>
              <a:rPr lang="en-US" sz="1400" b="1" dirty="0" smtClean="0"/>
              <a:t>Review: 2:00 tomorrow 6/30</a:t>
            </a:r>
            <a:endParaRPr lang="en-US" sz="1400" b="1" dirty="0"/>
          </a:p>
        </p:txBody>
      </p:sp>
    </p:spTree>
    <p:extLst>
      <p:ext uri="{BB962C8B-B14F-4D97-AF65-F5344CB8AC3E}">
        <p14:creationId xmlns:p14="http://schemas.microsoft.com/office/powerpoint/2010/main" val="4192526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142875" y="-49878"/>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609600" y="1143000"/>
            <a:ext cx="8153400" cy="54784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3 </a:t>
            </a: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Usability Enhancement </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6/25/2015 </a:t>
            </a: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6/29/2015</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2 Planning: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6/25</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2 Review: </a:t>
            </a:r>
            <a:r>
              <a:rPr lang="en-US" sz="1400"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6/29</a:t>
            </a:r>
            <a:endParaRPr lang="en-US" sz="1400"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Sprint Stabilization</a:t>
            </a: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6/30/2015</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7/1/2015</a:t>
            </a: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3505200" y="1427202"/>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3581400" y="2649943"/>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7" name="TextBox 6"/>
          <p:cNvSpPr txBox="1"/>
          <p:nvPr/>
        </p:nvSpPr>
        <p:spPr>
          <a:xfrm>
            <a:off x="3505200" y="364545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8" name="TextBox 7"/>
          <p:cNvSpPr txBox="1"/>
          <p:nvPr/>
        </p:nvSpPr>
        <p:spPr>
          <a:xfrm>
            <a:off x="3505200" y="4868196"/>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1196229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3D2BB29-89EF-4322-AB4E-BDF1314E10A4}">
  <ds:schemaRefs>
    <ds:schemaRef ds:uri="http://schemas.microsoft.com/sharepoint/v3/contenttype/forms"/>
  </ds:schemaRefs>
</ds:datastoreItem>
</file>

<file path=customXml/itemProps2.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1084</TotalTime>
  <Words>599</Words>
  <Application>Microsoft Office PowerPoint</Application>
  <PresentationFormat>On-screen Show (4:3)</PresentationFormat>
  <Paragraphs>122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Stabilization Planning</dc:title>
  <dc:creator>roberta.hazelbaker@geocent.com</dc:creator>
  <cp:keywords>18f </cp:keywords>
  <cp:lastModifiedBy>Roberta Hazelbaker</cp:lastModifiedBy>
  <cp:revision>51</cp:revision>
  <dcterms:created xsi:type="dcterms:W3CDTF">2011-05-09T12:20:53Z</dcterms:created>
  <dcterms:modified xsi:type="dcterms:W3CDTF">2015-06-30T16:27:56Z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