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sldIdLst>
    <p:sldId id="279" r:id="rId5"/>
    <p:sldId id="294" r:id="rId6"/>
    <p:sldId id="295" r:id="rId7"/>
    <p:sldId id="322" r:id="rId8"/>
    <p:sldId id="320" r:id="rId9"/>
    <p:sldId id="321" r:id="rId10"/>
    <p:sldId id="278" r:id="rId1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840">
          <p15:clr>
            <a:srgbClr val="A4A3A4"/>
          </p15:clr>
        </p15:guide>
        <p15:guide id="2" pos="12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80"/>
    <a:srgbClr val="FFCC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29" autoAdjust="0"/>
    <p:restoredTop sz="90205" autoAdjust="0"/>
  </p:normalViewPr>
  <p:slideViewPr>
    <p:cSldViewPr>
      <p:cViewPr varScale="1">
        <p:scale>
          <a:sx n="76" d="100"/>
          <a:sy n="76" d="100"/>
        </p:scale>
        <p:origin x="-1568" y="-96"/>
      </p:cViewPr>
      <p:guideLst>
        <p:guide orient="horz" pos="3840"/>
        <p:guide pos="124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93F31936-34FB-46D7-8B5B-9A9CF58989DC}" type="datetimeFigureOut">
              <a:rPr lang="en-US" smtClean="0"/>
              <a:pPr/>
              <a:t>6/24/15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FE8F1DC-3F0C-4339-A5C5-E023D24DEE3D}" type="slidenum">
              <a:rPr lang="en-US" smtClean="0"/>
              <a:pPr/>
              <a:t>‹#›</a:t>
            </a:fld>
            <a:endParaRPr lang="en-US"/>
          </a:p>
        </p:txBody>
      </p:sp>
    </p:spTree>
    <p:extLst>
      <p:ext uri="{BB962C8B-B14F-4D97-AF65-F5344CB8AC3E}">
        <p14:creationId xmlns:p14="http://schemas.microsoft.com/office/powerpoint/2010/main" val="1127754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E8F1DC-3F0C-4339-A5C5-E023D24DEE3D}" type="slidenum">
              <a:rPr lang="en-US" smtClean="0"/>
              <a:pPr/>
              <a:t>1</a:t>
            </a:fld>
            <a:endParaRPr lang="en-US"/>
          </a:p>
        </p:txBody>
      </p:sp>
    </p:spTree>
    <p:extLst>
      <p:ext uri="{BB962C8B-B14F-4D97-AF65-F5344CB8AC3E}">
        <p14:creationId xmlns:p14="http://schemas.microsoft.com/office/powerpoint/2010/main" val="1719740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A3D1355-8BCE-4F07-8625-DA8A5EE707C6}" type="slidenum">
              <a:rPr lang="en-US"/>
              <a:pPr fontAlgn="base">
                <a:spcBef>
                  <a:spcPct val="0"/>
                </a:spcBef>
                <a:spcAft>
                  <a:spcPct val="0"/>
                </a:spcAft>
              </a:pPr>
              <a:t>2</a:t>
            </a:fld>
            <a:endParaRPr lang="en-US" dirty="0"/>
          </a:p>
        </p:txBody>
      </p:sp>
    </p:spTree>
    <p:extLst>
      <p:ext uri="{BB962C8B-B14F-4D97-AF65-F5344CB8AC3E}">
        <p14:creationId xmlns:p14="http://schemas.microsoft.com/office/powerpoint/2010/main" val="485169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3</a:t>
            </a:fld>
            <a:endParaRPr lang="en-US" dirty="0" smtClean="0"/>
          </a:p>
        </p:txBody>
      </p:sp>
    </p:spTree>
    <p:extLst>
      <p:ext uri="{BB962C8B-B14F-4D97-AF65-F5344CB8AC3E}">
        <p14:creationId xmlns:p14="http://schemas.microsoft.com/office/powerpoint/2010/main" val="2140269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4</a:t>
            </a:fld>
            <a:endParaRPr lang="en-US" dirty="0" smtClean="0"/>
          </a:p>
        </p:txBody>
      </p:sp>
    </p:spTree>
    <p:extLst>
      <p:ext uri="{BB962C8B-B14F-4D97-AF65-F5344CB8AC3E}">
        <p14:creationId xmlns:p14="http://schemas.microsoft.com/office/powerpoint/2010/main" val="2793601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5</a:t>
            </a:fld>
            <a:endParaRPr lang="en-US" dirty="0" smtClean="0"/>
          </a:p>
        </p:txBody>
      </p:sp>
    </p:spTree>
    <p:extLst>
      <p:ext uri="{BB962C8B-B14F-4D97-AF65-F5344CB8AC3E}">
        <p14:creationId xmlns:p14="http://schemas.microsoft.com/office/powerpoint/2010/main" val="851730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6</a:t>
            </a:fld>
            <a:endParaRPr lang="en-US" dirty="0" smtClean="0"/>
          </a:p>
        </p:txBody>
      </p:sp>
    </p:spTree>
    <p:extLst>
      <p:ext uri="{BB962C8B-B14F-4D97-AF65-F5344CB8AC3E}">
        <p14:creationId xmlns:p14="http://schemas.microsoft.com/office/powerpoint/2010/main" val="733463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E8F1DC-3F0C-4339-A5C5-E023D24DEE3D}" type="slidenum">
              <a:rPr lang="en-US" smtClean="0"/>
              <a:pPr/>
              <a:t>7</a:t>
            </a:fld>
            <a:endParaRPr lang="en-US"/>
          </a:p>
        </p:txBody>
      </p:sp>
    </p:spTree>
    <p:extLst>
      <p:ext uri="{BB962C8B-B14F-4D97-AF65-F5344CB8AC3E}">
        <p14:creationId xmlns:p14="http://schemas.microsoft.com/office/powerpoint/2010/main" val="3601265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CC4B11-A6A5-4D9E-9368-043FB2A4AF23}" type="datetimeFigureOut">
              <a:rPr lang="en-US" smtClean="0"/>
              <a:pPr/>
              <a:t>6/24/15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CC4B11-A6A5-4D9E-9368-043FB2A4AF23}" type="datetimeFigureOut">
              <a:rPr lang="en-US" smtClean="0"/>
              <a:pPr/>
              <a:t>6/24/15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CC4B11-A6A5-4D9E-9368-043FB2A4AF23}" type="datetimeFigureOut">
              <a:rPr lang="en-US" smtClean="0"/>
              <a:pPr/>
              <a:t>6/24/15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CC4B11-A6A5-4D9E-9368-043FB2A4AF23}" type="datetimeFigureOut">
              <a:rPr lang="en-US" smtClean="0"/>
              <a:pPr/>
              <a:t>6/24/15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C4B11-A6A5-4D9E-9368-043FB2A4AF23}" type="datetimeFigureOut">
              <a:rPr lang="en-US" smtClean="0"/>
              <a:pPr/>
              <a:t>6/24/15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C4B11-A6A5-4D9E-9368-043FB2A4AF23}" type="datetimeFigureOut">
              <a:rPr lang="en-US" smtClean="0"/>
              <a:pPr/>
              <a:t>6/24/15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C4B11-A6A5-4D9E-9368-043FB2A4AF23}" type="datetimeFigureOut">
              <a:rPr lang="en-US" smtClean="0"/>
              <a:pPr/>
              <a:t>6/24/15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extLst>
              <a:ext uri="{28A0092B-C50C-407E-A947-70E740481C1C}">
                <a14:useLocalDpi xmlns:a14="http://schemas.microsoft.com/office/drawing/2010/main" val="0"/>
              </a:ext>
            </a:extLst>
          </a:blip>
          <a:srcRect/>
          <a:stretch>
            <a:fillRect l="1000" t="1000" r="1000" b="8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C4B11-A6A5-4D9E-9368-043FB2A4AF23}" type="datetimeFigureOut">
              <a:rPr lang="en-US" smtClean="0"/>
              <a:pPr/>
              <a:t>6/24/15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B126DF-647D-47E3-ADDA-20C362E7A6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172200"/>
            <a:ext cx="8534400" cy="685800"/>
          </a:xfrm>
        </p:spPr>
        <p:txBody>
          <a:bodyPr anchor="t">
            <a:normAutofit fontScale="90000"/>
          </a:bodyPr>
          <a:lstStyle/>
          <a:p>
            <a:pPr algn="l">
              <a:spcBef>
                <a:spcPct val="15000"/>
              </a:spcBef>
            </a:pPr>
            <a:r>
              <a:rPr lang="en-US" sz="900" b="0" dirty="0" smtClean="0">
                <a:solidFill>
                  <a:schemeClr val="bg1">
                    <a:lumMod val="75000"/>
                  </a:schemeClr>
                </a:solidFill>
                <a:latin typeface="Arial" pitchFamily="34" charset="0"/>
                <a:cs typeface="Arial" pitchFamily="34" charset="0"/>
              </a:rPr>
              <a:t>NOTICE:  </a:t>
            </a:r>
            <a:r>
              <a:rPr lang="en-US" sz="900" b="0" u="sng" dirty="0" smtClean="0">
                <a:solidFill>
                  <a:schemeClr val="bg1">
                    <a:lumMod val="75000"/>
                  </a:schemeClr>
                </a:solidFill>
                <a:latin typeface="Arial" pitchFamily="34" charset="0"/>
                <a:cs typeface="Arial" pitchFamily="34" charset="0"/>
              </a:rPr>
              <a:t>Proprietary and Confidential</a:t>
            </a:r>
            <a:r>
              <a:rPr lang="en-US" sz="900" b="0" dirty="0" smtClean="0">
                <a:solidFill>
                  <a:schemeClr val="bg1">
                    <a:lumMod val="75000"/>
                  </a:schemeClr>
                </a:solidFill>
                <a:latin typeface="Arial" pitchFamily="34" charset="0"/>
                <a:cs typeface="Arial" pitchFamily="34" charset="0"/>
              </a:rPr>
              <a:t/>
            </a:r>
            <a:br>
              <a:rPr lang="en-US" sz="900" b="0" dirty="0" smtClean="0">
                <a:solidFill>
                  <a:schemeClr val="bg1">
                    <a:lumMod val="75000"/>
                  </a:schemeClr>
                </a:solidFill>
                <a:latin typeface="Arial" pitchFamily="34" charset="0"/>
                <a:cs typeface="Arial" pitchFamily="34" charset="0"/>
              </a:rPr>
            </a:br>
            <a:r>
              <a:rPr lang="en-US" sz="900" b="0" dirty="0" smtClean="0">
                <a:solidFill>
                  <a:schemeClr val="bg1">
                    <a:lumMod val="75000"/>
                  </a:schemeClr>
                </a:solidFill>
                <a:latin typeface="Arial" pitchFamily="34" charset="0"/>
                <a:cs typeface="Arial" pitchFamily="34" charset="0"/>
              </a:rPr>
              <a:t>This material is proprietary to Geocent.  It contains trade secrets and confidential information which is solely the property of Geocent.  This material is solely for the Client’s internal use.  This material shall not be used, reproduced, copied, disclosed, transmitted, in whole or in part, without the express consent of Geocent. © 2009 All rights reserved</a:t>
            </a:r>
            <a:r>
              <a:rPr lang="en-US" sz="900" b="0" dirty="0" smtClean="0">
                <a:solidFill>
                  <a:schemeClr val="tx1">
                    <a:lumMod val="65000"/>
                    <a:lumOff val="35000"/>
                  </a:schemeClr>
                </a:solidFill>
                <a:latin typeface="Arial" pitchFamily="34" charset="0"/>
                <a:cs typeface="Arial" pitchFamily="34" charset="0"/>
              </a:rPr>
              <a:t/>
            </a:r>
            <a:br>
              <a:rPr lang="en-US" sz="900" b="0" dirty="0" smtClean="0">
                <a:solidFill>
                  <a:schemeClr val="tx1">
                    <a:lumMod val="65000"/>
                    <a:lumOff val="35000"/>
                  </a:schemeClr>
                </a:solidFill>
                <a:latin typeface="Arial" pitchFamily="34" charset="0"/>
                <a:cs typeface="Arial" pitchFamily="34" charset="0"/>
              </a:rPr>
            </a:br>
            <a:endParaRPr lang="en-US" sz="900" dirty="0">
              <a:latin typeface="Arial" pitchFamily="34" charset="0"/>
              <a:cs typeface="Arial" pitchFamily="34" charset="0"/>
            </a:endParaRPr>
          </a:p>
        </p:txBody>
      </p:sp>
      <p:sp>
        <p:nvSpPr>
          <p:cNvPr id="12" name="Rectangle 11"/>
          <p:cNvSpPr/>
          <p:nvPr/>
        </p:nvSpPr>
        <p:spPr>
          <a:xfrm rot="16200000">
            <a:off x="1016930" y="1866496"/>
            <a:ext cx="3383278" cy="412287"/>
          </a:xfrm>
          <a:prstGeom prst="rect">
            <a:avLst/>
          </a:prstGeom>
        </p:spPr>
        <p:txBody>
          <a:bodyPr wrap="square">
            <a:spAutoFit/>
          </a:bodyPr>
          <a:lstStyle/>
          <a:p>
            <a:r>
              <a:rPr lang="en-US" sz="2100" b="1" dirty="0" smtClean="0">
                <a:latin typeface="Gill Sans MT" pitchFamily="34" charset="0"/>
              </a:rPr>
              <a:t>Centered on Solutions</a:t>
            </a:r>
            <a:endParaRPr lang="en-US" sz="2100" b="1" dirty="0">
              <a:latin typeface="Gill Sans MT" pitchFamily="34" charset="0"/>
            </a:endParaRPr>
          </a:p>
        </p:txBody>
      </p:sp>
      <p:grpSp>
        <p:nvGrpSpPr>
          <p:cNvPr id="3" name="Group 2"/>
          <p:cNvGrpSpPr/>
          <p:nvPr/>
        </p:nvGrpSpPr>
        <p:grpSpPr>
          <a:xfrm>
            <a:off x="3276600" y="944880"/>
            <a:ext cx="2438400" cy="2788920"/>
            <a:chOff x="3048000" y="1402080"/>
            <a:chExt cx="3024674" cy="3246120"/>
          </a:xfrm>
        </p:grpSpPr>
        <p:pic>
          <p:nvPicPr>
            <p:cNvPr id="8" name="Picture 7" descr="GeocentLogo_Prnt.bmp"/>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3550920"/>
              <a:ext cx="1043474" cy="1097280"/>
            </a:xfrm>
            <a:prstGeom prst="rect">
              <a:avLst/>
            </a:prstGeom>
          </p:spPr>
        </p:pic>
        <p:pic>
          <p:nvPicPr>
            <p:cNvPr id="13" name="Picture 12" descr="circles.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0" y="1402080"/>
              <a:ext cx="914400" cy="914400"/>
            </a:xfrm>
            <a:prstGeom prst="rect">
              <a:avLst/>
            </a:prstGeom>
          </p:spPr>
        </p:pic>
        <p:pic>
          <p:nvPicPr>
            <p:cNvPr id="14" name="Picture 13" descr="eag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14800" y="3535680"/>
              <a:ext cx="914400" cy="914400"/>
            </a:xfrm>
            <a:prstGeom prst="rect">
              <a:avLst/>
            </a:prstGeom>
          </p:spPr>
        </p:pic>
        <p:pic>
          <p:nvPicPr>
            <p:cNvPr id="15" name="Picture 14" descr="earth.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48000" y="2468880"/>
              <a:ext cx="914400" cy="914400"/>
            </a:xfrm>
            <a:prstGeom prst="rect">
              <a:avLst/>
            </a:prstGeom>
          </p:spPr>
        </p:pic>
        <p:pic>
          <p:nvPicPr>
            <p:cNvPr id="16" name="Picture 15" descr="ship.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14800" y="1402080"/>
              <a:ext cx="914400" cy="914400"/>
            </a:xfrm>
            <a:prstGeom prst="rect">
              <a:avLst/>
            </a:prstGeom>
          </p:spPr>
        </p:pic>
        <p:pic>
          <p:nvPicPr>
            <p:cNvPr id="18" name="Picture 17" descr="sub.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41966" y="2439035"/>
              <a:ext cx="914400" cy="914400"/>
            </a:xfrm>
            <a:prstGeom prst="rect">
              <a:avLst/>
            </a:prstGeom>
          </p:spPr>
        </p:pic>
        <p:pic>
          <p:nvPicPr>
            <p:cNvPr id="19" name="Picture 18" descr="coolingtower.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41966" y="1402080"/>
              <a:ext cx="914400" cy="914400"/>
            </a:xfrm>
            <a:prstGeom prst="rect">
              <a:avLst/>
            </a:prstGeom>
          </p:spPr>
        </p:pic>
        <p:pic>
          <p:nvPicPr>
            <p:cNvPr id="20" name="Picture 19" descr="rig.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048000" y="3535680"/>
              <a:ext cx="914399" cy="914399"/>
            </a:xfrm>
            <a:prstGeom prst="rect">
              <a:avLst/>
            </a:prstGeom>
          </p:spPr>
        </p:pic>
        <p:pic>
          <p:nvPicPr>
            <p:cNvPr id="21" name="Picture 20" descr="engineer.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118610" y="2472690"/>
              <a:ext cx="906780" cy="906780"/>
            </a:xfrm>
            <a:prstGeom prst="rect">
              <a:avLst/>
            </a:prstGeom>
          </p:spPr>
        </p:pic>
      </p:grpSp>
      <p:sp>
        <p:nvSpPr>
          <p:cNvPr id="17" name="Rectangle 11"/>
          <p:cNvSpPr>
            <a:spLocks noChangeArrowheads="1"/>
          </p:cNvSpPr>
          <p:nvPr/>
        </p:nvSpPr>
        <p:spPr bwMode="auto">
          <a:xfrm>
            <a:off x="565703" y="4751725"/>
            <a:ext cx="7966075" cy="1015663"/>
          </a:xfrm>
          <a:prstGeom prst="rect">
            <a:avLst/>
          </a:prstGeom>
          <a:noFill/>
          <a:ln w="9525">
            <a:noFill/>
            <a:miter lim="800000"/>
            <a:headEnd/>
            <a:tailEnd/>
          </a:ln>
        </p:spPr>
        <p:txBody>
          <a:bodyPr>
            <a:spAutoFit/>
          </a:bodyPr>
          <a:lstStyle/>
          <a:p>
            <a:pPr algn="ctr"/>
            <a:r>
              <a:rPr lang="en-US" sz="2000" b="1" dirty="0" smtClean="0">
                <a:latin typeface="Gill Sans MT" pitchFamily="34" charset="0"/>
              </a:rPr>
              <a:t>GSA 18F BPA Agile RFQ</a:t>
            </a:r>
          </a:p>
          <a:p>
            <a:pPr algn="ctr"/>
            <a:r>
              <a:rPr lang="en-US" sz="2000" b="1" dirty="0" smtClean="0">
                <a:latin typeface="Gill Sans MT" pitchFamily="34" charset="0"/>
              </a:rPr>
              <a:t>Sprint 0 Planning </a:t>
            </a:r>
          </a:p>
          <a:p>
            <a:pPr algn="ctr"/>
            <a:r>
              <a:rPr lang="en-US" sz="2000" b="1" dirty="0" smtClean="0">
                <a:latin typeface="Gill Sans MT" pitchFamily="34" charset="0"/>
              </a:rPr>
              <a:t>June 17, 2015</a:t>
            </a:r>
            <a:endParaRPr lang="en-US" sz="2000" b="1" dirty="0">
              <a:latin typeface="Gill Sans MT" pitchFamily="34" charset="0"/>
            </a:endParaRPr>
          </a:p>
        </p:txBody>
      </p:sp>
      <p:sp>
        <p:nvSpPr>
          <p:cNvPr id="22" name="Title 1"/>
          <p:cNvSpPr txBox="1">
            <a:spLocks/>
          </p:cNvSpPr>
          <p:nvPr/>
        </p:nvSpPr>
        <p:spPr>
          <a:xfrm>
            <a:off x="565703" y="4068811"/>
            <a:ext cx="7772400" cy="762000"/>
          </a:xfrm>
          <a:prstGeom prst="rect">
            <a:avLst/>
          </a:prstGeom>
        </p:spPr>
        <p:txBody>
          <a:bodyPr anchor="ctr">
            <a:normAutofit/>
          </a:bodyPr>
          <a:lstStyle/>
          <a:p>
            <a:pPr algn="ctr" fontAlgn="auto">
              <a:spcAft>
                <a:spcPts val="0"/>
              </a:spcAft>
              <a:defRPr/>
            </a:pPr>
            <a:r>
              <a:rPr lang="en-US" sz="4400" dirty="0" smtClean="0">
                <a:latin typeface="+mj-lt"/>
                <a:ea typeface="+mj-ea"/>
                <a:cs typeface="+mj-cs"/>
              </a:rPr>
              <a:t>Sprint Artifact</a:t>
            </a:r>
            <a:endParaRPr lang="en-US" sz="2800" dirty="0">
              <a:latin typeface="+mj-lt"/>
              <a:ea typeface="+mj-ea"/>
              <a:cs typeface="+mj-cs"/>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1189038"/>
            <a:ext cx="8458200" cy="4525962"/>
          </a:xfrm>
        </p:spPr>
        <p:txBody>
          <a:bodyPr rtlCol="0">
            <a:normAutofit/>
          </a:bodyPr>
          <a:lstStyle/>
          <a:p>
            <a:pPr eaLnBrk="1" hangingPunct="1"/>
            <a:r>
              <a:rPr lang="en-US" sz="2000" dirty="0" smtClean="0"/>
              <a:t>Sprint 0 Goal</a:t>
            </a:r>
            <a:endParaRPr lang="en-US" sz="2000" dirty="0"/>
          </a:p>
          <a:p>
            <a:pPr eaLnBrk="1" hangingPunct="1"/>
            <a:r>
              <a:rPr lang="en-US" sz="2000" dirty="0" smtClean="0"/>
              <a:t>Sprint 0 Technologies</a:t>
            </a:r>
          </a:p>
          <a:p>
            <a:pPr eaLnBrk="1" hangingPunct="1"/>
            <a:r>
              <a:rPr lang="en-US" sz="2000" smtClean="0"/>
              <a:t>Sprint Schedule</a:t>
            </a:r>
            <a:endParaRPr lang="en-US" sz="2000" dirty="0" smtClean="0"/>
          </a:p>
          <a:p>
            <a:pPr marL="0" indent="0" eaLnBrk="1" hangingPunct="1">
              <a:buNone/>
            </a:pPr>
            <a:endParaRPr lang="en-US" sz="2000" dirty="0"/>
          </a:p>
        </p:txBody>
      </p:sp>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2</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Agenda</a:t>
            </a:r>
          </a:p>
        </p:txBody>
      </p:sp>
    </p:spTree>
    <p:extLst>
      <p:ext uri="{BB962C8B-B14F-4D97-AF65-F5344CB8AC3E}">
        <p14:creationId xmlns:p14="http://schemas.microsoft.com/office/powerpoint/2010/main" val="96534869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3</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0: Capture Sprint</a:t>
            </a:r>
          </a:p>
        </p:txBody>
      </p:sp>
      <p:sp>
        <p:nvSpPr>
          <p:cNvPr id="6" name="Rectangle 1"/>
          <p:cNvSpPr>
            <a:spLocks noChangeArrowheads="1"/>
          </p:cNvSpPr>
          <p:nvPr/>
        </p:nvSpPr>
        <p:spPr bwMode="auto">
          <a:xfrm>
            <a:off x="609600" y="1505982"/>
            <a:ext cx="6553200"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Goals:</a:t>
            </a:r>
          </a:p>
          <a:p>
            <a:pPr marL="742950" lvl="1" indent="-285750">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Create Vision Document</a:t>
            </a:r>
            <a:endParaRPr kumimoji="0" lang="en-US" altLang="en-US" b="0" i="0" u="none" strike="noStrike" cap="none" normalizeH="0" baseline="0" dirty="0" smtClean="0">
              <a:ln>
                <a:noFill/>
              </a:ln>
              <a:solidFill>
                <a:schemeClr val="tx1"/>
              </a:solidFill>
              <a:effectLst/>
              <a:latin typeface="+mn-lt"/>
            </a:endParaRPr>
          </a:p>
          <a:p>
            <a:pPr marL="742950" lvl="1" indent="-285750">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Identify Epics, Stories </a:t>
            </a:r>
          </a:p>
          <a:p>
            <a:pPr marL="742950" lvl="1" indent="-285750">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Establish Infrastructure </a:t>
            </a:r>
          </a:p>
          <a:p>
            <a:pPr marL="742950" lvl="1" indent="-285750">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Choose Technical Approach</a:t>
            </a:r>
            <a:endParaRPr kumimoji="0" lang="en-US" altLang="en-US" b="0" i="0" u="none" strike="noStrike" cap="none" normalizeH="0" baseline="0" dirty="0" smtClean="0">
              <a:ln>
                <a:noFill/>
              </a:ln>
              <a:solidFill>
                <a:schemeClr val="tx1"/>
              </a:solidFill>
              <a:effectLst/>
              <a:latin typeface="+mn-lt"/>
            </a:endParaRPr>
          </a:p>
          <a:p>
            <a:pPr marL="742950" lvl="1" indent="-285750">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Create Architectural Diagram </a:t>
            </a:r>
          </a:p>
          <a:p>
            <a:pPr marL="1200150" lvl="2" indent="-285750">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set up virtual architecture design meeting</a:t>
            </a:r>
            <a:endParaRPr kumimoji="0" lang="en-US" altLang="en-US" b="0" i="0" u="none" strike="noStrike" cap="none" normalizeH="0" baseline="0" dirty="0" smtClean="0">
              <a:ln>
                <a:noFill/>
              </a:ln>
              <a:solidFill>
                <a:schemeClr val="tx1"/>
              </a:solidFill>
              <a:effectLst/>
              <a:latin typeface="+mn-lt"/>
            </a:endParaRPr>
          </a:p>
          <a:p>
            <a:pPr marL="742950" lvl="1" indent="-285750">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Create Table of Technologies</a:t>
            </a:r>
          </a:p>
          <a:p>
            <a:pPr marL="1200150" lvl="2" indent="-285750">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list benefit for each and how they will be used</a:t>
            </a:r>
            <a:endParaRPr kumimoji="0" lang="en-US" altLang="en-US" b="0" i="0" u="none" strike="noStrike" cap="none" normalizeH="0" baseline="0" dirty="0" smtClean="0">
              <a:ln>
                <a:noFill/>
              </a:ln>
              <a:solidFill>
                <a:schemeClr val="tx1"/>
              </a:solidFill>
              <a:effectLst/>
              <a:latin typeface="+mn-lt"/>
            </a:endParaRPr>
          </a:p>
          <a:p>
            <a:pPr marL="742950" lvl="1" indent="-285750">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Establish Testing Plan</a:t>
            </a:r>
          </a:p>
          <a:p>
            <a:pPr marL="1200150" lvl="2" indent="-285750">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identify technology for code testing, identify user testing pool </a:t>
            </a:r>
            <a:endParaRPr kumimoji="0" lang="en-US" altLang="en-US" b="0" i="0" u="none" strike="noStrike" cap="none" normalizeH="0" baseline="0" dirty="0" smtClean="0">
              <a:ln>
                <a:noFill/>
              </a:ln>
              <a:solidFill>
                <a:schemeClr val="tx1"/>
              </a:solidFill>
              <a:effectLst/>
              <a:latin typeface="+mn-lt"/>
            </a:endParaRPr>
          </a:p>
          <a:p>
            <a:pPr marL="742950" lvl="1" indent="-285750">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Identify Name of Product</a:t>
            </a:r>
            <a:endParaRPr kumimoji="0" lang="en-US" altLang="en-US" b="0" i="0" u="none" strike="noStrike" cap="none" normalizeH="0" baseline="0" dirty="0" smtClean="0">
              <a:ln>
                <a:noFill/>
              </a:ln>
              <a:solidFill>
                <a:schemeClr val="tx1"/>
              </a:solidFill>
              <a:effectLst/>
              <a:latin typeface="+mn-lt"/>
            </a:endParaRPr>
          </a:p>
          <a:p>
            <a:pPr marL="742950" lvl="1" indent="-285750">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Create CI/CM document</a:t>
            </a:r>
            <a:endParaRPr kumimoji="0" lang="en-US" altLang="en-US"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26860885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4</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0: Capture </a:t>
            </a:r>
            <a:r>
              <a:rPr lang="en-US" b="1" dirty="0" smtClean="0">
                <a:solidFill>
                  <a:schemeClr val="bg1"/>
                </a:solidFill>
              </a:rPr>
              <a:t>Sprint </a:t>
            </a:r>
            <a:r>
              <a:rPr lang="en-US" b="1" smtClean="0">
                <a:solidFill>
                  <a:schemeClr val="bg1"/>
                </a:solidFill>
              </a:rPr>
              <a:t>- Discussion</a:t>
            </a:r>
            <a:endParaRPr lang="en-US" b="1" dirty="0" smtClean="0">
              <a:solidFill>
                <a:schemeClr val="bg1"/>
              </a:solidFill>
            </a:endParaRPr>
          </a:p>
        </p:txBody>
      </p:sp>
      <p:sp>
        <p:nvSpPr>
          <p:cNvPr id="6" name="Rectangle 1"/>
          <p:cNvSpPr>
            <a:spLocks noChangeArrowheads="1"/>
          </p:cNvSpPr>
          <p:nvPr/>
        </p:nvSpPr>
        <p:spPr bwMode="auto">
          <a:xfrm>
            <a:off x="609600" y="1143000"/>
            <a:ext cx="6553200"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Technologies:</a:t>
            </a:r>
            <a:endParaRPr kumimoji="0" lang="en-US" altLang="en-US" sz="3200" b="0" i="0" u="none" strike="noStrike" cap="none" normalizeH="0" baseline="0" dirty="0" smtClean="0">
              <a:ln>
                <a:noFill/>
              </a:ln>
              <a:solidFill>
                <a:schemeClr val="tx1"/>
              </a:solidFill>
              <a:effectLst/>
              <a:latin typeface="+mn-lt"/>
            </a:endParaRPr>
          </a:p>
          <a:p>
            <a:pPr marL="742950" lvl="1" indent="-285750">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Browser, Apache, Engine X – </a:t>
            </a:r>
            <a:r>
              <a:rPr lang="en-US" altLang="en-US" dirty="0" smtClean="0">
                <a:latin typeface="+mn-lt"/>
                <a:ea typeface="Calibri" panose="020F0502020204030204" pitchFamily="34" charset="0"/>
                <a:cs typeface="Arial" panose="020B0604020202020204" pitchFamily="34" charset="0"/>
              </a:rPr>
              <a:t>Infrastructure</a:t>
            </a:r>
            <a:endParaRPr kumimoji="0" lang="en-US" altLang="en-US" b="0" i="0" u="none" strike="noStrike" cap="none" normalizeH="0" baseline="0" dirty="0" smtClean="0">
              <a:ln>
                <a:noFill/>
              </a:ln>
              <a:solidFill>
                <a:schemeClr val="tx1"/>
              </a:solidFill>
              <a:effectLst/>
              <a:latin typeface="+mn-lt"/>
            </a:endParaRPr>
          </a:p>
          <a:p>
            <a:pPr marL="742950" lvl="1" indent="-285750">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Google Docs and Skype to record Playbook –details of work in google docs and extract text from Skype to document project progress</a:t>
            </a:r>
            <a:endParaRPr kumimoji="0" lang="en-US" altLang="en-US" b="0" i="0" u="none" strike="noStrike" cap="none" normalizeH="0" baseline="0" dirty="0" smtClean="0">
              <a:ln>
                <a:noFill/>
              </a:ln>
              <a:solidFill>
                <a:schemeClr val="tx1"/>
              </a:solidFill>
              <a:effectLst/>
              <a:latin typeface="+mn-lt"/>
            </a:endParaRPr>
          </a:p>
          <a:p>
            <a:pPr marL="742950" lvl="1" indent="-285750">
              <a:buFont typeface="Wingdings" panose="05000000000000000000" pitchFamily="2" charset="2"/>
              <a:buChar char="§"/>
            </a:pPr>
            <a:r>
              <a:rPr kumimoji="0" lang="en-US" altLang="en-US" b="0" i="0" u="none" strike="noStrike" cap="none" normalizeH="0" baseline="0" dirty="0" err="1" smtClean="0">
                <a:ln>
                  <a:noFill/>
                </a:ln>
                <a:solidFill>
                  <a:schemeClr val="tx1"/>
                </a:solidFill>
                <a:effectLst/>
                <a:latin typeface="+mn-lt"/>
                <a:ea typeface="Calibri" panose="020F0502020204030204" pitchFamily="34" charset="0"/>
                <a:cs typeface="Arial" panose="020B0604020202020204" pitchFamily="34" charset="0"/>
              </a:rPr>
              <a:t>ScrumDo</a:t>
            </a: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 for User Stories and Backlog</a:t>
            </a:r>
            <a:endParaRPr kumimoji="0" lang="en-US" altLang="en-US"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192440833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5</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Schedule </a:t>
            </a:r>
          </a:p>
        </p:txBody>
      </p:sp>
      <p:sp>
        <p:nvSpPr>
          <p:cNvPr id="4" name="Rectangle 3"/>
          <p:cNvSpPr/>
          <p:nvPr/>
        </p:nvSpPr>
        <p:spPr>
          <a:xfrm>
            <a:off x="545690" y="797847"/>
            <a:ext cx="8153400" cy="6247864"/>
          </a:xfrm>
          <a:prstGeom prst="rect">
            <a:avLst/>
          </a:prstGeom>
        </p:spPr>
        <p:txBody>
          <a:bodyPr wrap="square">
            <a:spAutoFit/>
          </a:bodyPr>
          <a:lstStyle/>
          <a:p>
            <a:pPr marL="342900" marR="0" lvl="0" indent="-342900">
              <a:spcBef>
                <a:spcPts val="0"/>
              </a:spcBef>
              <a:spcAft>
                <a:spcPts val="0"/>
              </a:spcAft>
              <a:buFont typeface="Wingdings" panose="05000000000000000000" pitchFamily="2" charset="2"/>
              <a:buChar char=""/>
            </a:pPr>
            <a:r>
              <a:rPr lang="en-US" sz="2000" b="1" dirty="0" smtClean="0">
                <a:latin typeface="Arial" panose="020B0604020202020204" pitchFamily="34" charset="0"/>
                <a:ea typeface="Calibri" panose="020F0502020204030204" pitchFamily="34" charset="0"/>
                <a:cs typeface="Times New Roman" panose="02020603050405020304" pitchFamily="18" charset="0"/>
              </a:rPr>
              <a:t>Sprint </a:t>
            </a:r>
            <a:r>
              <a:rPr lang="en-US" sz="2000" b="1" dirty="0">
                <a:latin typeface="Arial" panose="020B0604020202020204" pitchFamily="34" charset="0"/>
                <a:ea typeface="Calibri" panose="020F0502020204030204" pitchFamily="34" charset="0"/>
                <a:cs typeface="Times New Roman" panose="02020603050405020304" pitchFamily="18" charset="0"/>
              </a:rPr>
              <a:t>0 – Capture </a:t>
            </a:r>
            <a:r>
              <a:rPr lang="en-US" sz="2000" b="1" dirty="0" smtClean="0">
                <a:latin typeface="Arial" panose="020B0604020202020204" pitchFamily="34" charset="0"/>
                <a:ea typeface="Calibri" panose="020F0502020204030204" pitchFamily="34" charset="0"/>
                <a:cs typeface="Times New Roman" panose="02020603050405020304" pitchFamily="18" charset="0"/>
              </a:rPr>
              <a:t>Sprint</a:t>
            </a:r>
          </a:p>
          <a:p>
            <a:pPr marL="800100" lvl="1" indent="-342900">
              <a:buFont typeface="Wingdings" panose="05000000000000000000" pitchFamily="2" charset="2"/>
              <a:buChar char=""/>
            </a:pPr>
            <a:r>
              <a:rPr lang="en-US" sz="2000" b="1" dirty="0" smtClean="0">
                <a:latin typeface="Arial" panose="020B0604020202020204" pitchFamily="34" charset="0"/>
                <a:ea typeface="Calibri" panose="020F0502020204030204" pitchFamily="34" charset="0"/>
                <a:cs typeface="Times New Roman" panose="02020603050405020304" pitchFamily="18" charset="0"/>
              </a:rPr>
              <a:t>6/17/2015</a:t>
            </a:r>
          </a:p>
          <a:p>
            <a:pPr marL="800100" lvl="1" indent="-342900">
              <a:buFont typeface="Wingdings" panose="05000000000000000000" pitchFamily="2" charset="2"/>
              <a:buChar char=""/>
            </a:pPr>
            <a:r>
              <a:rPr lang="en-US" b="1" dirty="0" smtClean="0">
                <a:latin typeface="Arial" panose="020B0604020202020204" pitchFamily="34" charset="0"/>
                <a:ea typeface="Calibri" panose="020F0502020204030204" pitchFamily="34" charset="0"/>
                <a:cs typeface="Times New Roman" panose="02020603050405020304" pitchFamily="18" charset="0"/>
              </a:rPr>
              <a:t>Sprint 0 Planning: 6/17</a:t>
            </a:r>
          </a:p>
          <a:p>
            <a:pPr marL="800100" lvl="1" indent="-342900">
              <a:buFont typeface="Wingdings" panose="05000000000000000000" pitchFamily="2" charset="2"/>
              <a:buChar char=""/>
            </a:pPr>
            <a:r>
              <a:rPr lang="en-US" b="1" dirty="0" smtClean="0">
                <a:latin typeface="Arial" panose="020B0604020202020204" pitchFamily="34" charset="0"/>
                <a:ea typeface="Calibri" panose="020F0502020204030204" pitchFamily="34" charset="0"/>
                <a:cs typeface="Times New Roman" panose="02020603050405020304" pitchFamily="18" charset="0"/>
              </a:rPr>
              <a:t>Sprint 0 Review: 6/18</a:t>
            </a:r>
          </a:p>
          <a:p>
            <a:pPr marL="800100" lvl="1" indent="-342900">
              <a:buFont typeface="Wingdings" panose="05000000000000000000" pitchFamily="2" charset="2"/>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20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1 – Architecture, Development, </a:t>
            </a: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Testing</a:t>
            </a:r>
          </a:p>
          <a:p>
            <a:pPr marL="800100" lvl="1" indent="-342900">
              <a:buFont typeface="Wingdings" panose="05000000000000000000" pitchFamily="2" charset="2"/>
              <a:buChar char=""/>
            </a:pP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6/18/2015 – 6/22/2015</a:t>
            </a:r>
          </a:p>
          <a:p>
            <a:pPr marL="800100" lvl="1" indent="-342900">
              <a:buFont typeface="Wingdings" panose="05000000000000000000" pitchFamily="2" charset="2"/>
              <a:buChar char=""/>
            </a:pPr>
            <a:r>
              <a:rPr lang="en-US"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1 Planning: 6/18</a:t>
            </a:r>
          </a:p>
          <a:p>
            <a:pPr marL="800100" lvl="1" indent="-342900">
              <a:buFont typeface="Wingdings" panose="05000000000000000000" pitchFamily="2" charset="2"/>
              <a:buChar char=""/>
            </a:pPr>
            <a:r>
              <a:rPr lang="en-US"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1 Review: 6/23</a:t>
            </a:r>
          </a:p>
          <a:p>
            <a:pPr marL="800100" lvl="1" indent="-342900">
              <a:buFont typeface="Wingdings" panose="05000000000000000000" pitchFamily="2" charset="2"/>
              <a:buChar char=""/>
            </a:pPr>
            <a:endParaRPr lang="en-US" sz="20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20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2 – </a:t>
            </a: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Finalize Product, Final QA Testing, User Testing</a:t>
            </a:r>
          </a:p>
          <a:p>
            <a:pPr marL="800100" lvl="1" indent="-342900">
              <a:buFont typeface="Wingdings" panose="05000000000000000000" pitchFamily="2" charset="2"/>
              <a:buChar char=""/>
            </a:pP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6/23/2015 – 6/24/2015</a:t>
            </a:r>
          </a:p>
          <a:p>
            <a:pPr marL="800100" lvl="1" indent="-342900">
              <a:buFont typeface="Wingdings" panose="05000000000000000000" pitchFamily="2" charset="2"/>
              <a:buChar char=""/>
            </a:pPr>
            <a:r>
              <a:rPr lang="en-US"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2 Planning: 6/23</a:t>
            </a:r>
          </a:p>
          <a:p>
            <a:pPr marL="800100" lvl="1" indent="-342900">
              <a:buFont typeface="Wingdings" panose="05000000000000000000" pitchFamily="2" charset="2"/>
              <a:buChar char=""/>
            </a:pPr>
            <a:r>
              <a:rPr lang="en-US"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2 Review: 6/25</a:t>
            </a:r>
            <a:endParaRPr lang="en-US"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endParaRPr lang="en-US" sz="20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20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3 – </a:t>
            </a: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Stabilization Sprint </a:t>
            </a:r>
          </a:p>
          <a:p>
            <a:pPr marL="800100" lvl="1" indent="-342900">
              <a:buFont typeface="Wingdings" panose="05000000000000000000" pitchFamily="2" charset="2"/>
              <a:buChar char=""/>
            </a:pP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6/25/2015</a:t>
            </a:r>
          </a:p>
          <a:p>
            <a:pPr marL="800100" lvl="1" indent="-342900">
              <a:buFont typeface="Wingdings" panose="05000000000000000000" pitchFamily="2" charset="2"/>
              <a:buChar char=""/>
            </a:pPr>
            <a:endParaRPr lang="en-US" sz="20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Deliver</a:t>
            </a:r>
          </a:p>
          <a:p>
            <a:pPr marL="800100" lvl="1" indent="-342900">
              <a:buFont typeface="Wingdings" panose="05000000000000000000" pitchFamily="2" charset="2"/>
              <a:buChar char=""/>
            </a:pP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6/26/2015</a:t>
            </a:r>
            <a:endParaRPr lang="en-US" sz="20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480885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6</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Questions</a:t>
            </a:r>
          </a:p>
        </p:txBody>
      </p:sp>
      <p:pic>
        <p:nvPicPr>
          <p:cNvPr id="6" name="Picture 4" descr="MCj044149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3300" y="1828800"/>
            <a:ext cx="2057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546563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C:\Users\Vance\Documents\logos\GeocentLogo_Prnt.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8238" y="2362200"/>
            <a:ext cx="1655762" cy="1741487"/>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Geocent 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F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B38B1DBB93B5443A8CCB8573A236AA3" ma:contentTypeVersion="0" ma:contentTypeDescription="Create a new document." ma:contentTypeScope="" ma:versionID="9f93b31118786cfda334523bbaeb68fa">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19CA1FF-25DA-449D-9026-83AB28B277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46750FF-301D-47F3-B680-CFD09E2B16C2}">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53D2BB29-89EF-4322-AB4E-BDF1314E10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Geocent Presentation Template</Template>
  <TotalTime>686</TotalTime>
  <Words>266</Words>
  <Application>Microsoft Macintosh PowerPoint</Application>
  <PresentationFormat>On-screen Show (4:3)</PresentationFormat>
  <Paragraphs>63</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Geocent Presentation Template</vt:lpstr>
      <vt:lpstr>NOTICE:  Proprietary and Confidential This material is proprietary to Geocent.  It contains trade secrets and confidential information which is solely the property of Geocent.  This material is solely for the Client’s internal use.  This material shall not be used, reproduced, copied, disclosed, transmitted, in whole or in part, without the express consent of Geocent. © 2009 All rights reserved </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NOTICE:  Proprietary and Confidential This material is proprietary to Geocent.  It contains trade secrets and confidential information which is solely the property of Geocent.  This material is solely for the Client’s internal use.  This material shall not be used, reproduced, copied, disclosed, transmitted, in whole or in part, without the express consent of Geocent. © 2009 All rights reserved</dc:title>
  <dc:creator>Susan Strain</dc:creator>
  <cp:lastModifiedBy>Keith Alphonso</cp:lastModifiedBy>
  <cp:revision>32</cp:revision>
  <dcterms:created xsi:type="dcterms:W3CDTF">2011-05-09T12:20:53Z</dcterms:created>
  <dcterms:modified xsi:type="dcterms:W3CDTF">2015-06-24T19:09:32Z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0x0101008B38B1DBB93B5443A8CCB8573A236AA3</vt:lpwstr>
  </property>
</Properties>
</file>