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79" r:id="rId5"/>
    <p:sldId id="294" r:id="rId6"/>
    <p:sldId id="295" r:id="rId7"/>
    <p:sldId id="323" r:id="rId8"/>
    <p:sldId id="324" r:id="rId9"/>
    <p:sldId id="327" r:id="rId10"/>
    <p:sldId id="325" r:id="rId11"/>
    <p:sldId id="320" r:id="rId12"/>
    <p:sldId id="326" r:id="rId13"/>
    <p:sldId id="321" r:id="rId14"/>
    <p:sldId id="278"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9" autoAdjust="0"/>
    <p:restoredTop sz="90205" autoAdjust="0"/>
  </p:normalViewPr>
  <p:slideViewPr>
    <p:cSldViewPr>
      <p:cViewPr varScale="1">
        <p:scale>
          <a:sx n="96" d="100"/>
          <a:sy n="96" d="100"/>
        </p:scale>
        <p:origin x="-1400" y="-104"/>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6/24/15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10</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11</a:t>
            </a:fld>
            <a:endParaRPr lang="en-US"/>
          </a:p>
        </p:txBody>
      </p:sp>
    </p:spTree>
    <p:extLst>
      <p:ext uri="{BB962C8B-B14F-4D97-AF65-F5344CB8AC3E}">
        <p14:creationId xmlns:p14="http://schemas.microsoft.com/office/powerpoint/2010/main" val="360126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231096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277146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3548853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2003306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8</a:t>
            </a:fld>
            <a:endParaRPr lang="en-US" dirty="0" smtClean="0"/>
          </a:p>
        </p:txBody>
      </p:sp>
    </p:spTree>
    <p:extLst>
      <p:ext uri="{BB962C8B-B14F-4D97-AF65-F5344CB8AC3E}">
        <p14:creationId xmlns:p14="http://schemas.microsoft.com/office/powerpoint/2010/main" val="851730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9</a:t>
            </a:fld>
            <a:endParaRPr lang="en-US" dirty="0" smtClean="0"/>
          </a:p>
        </p:txBody>
      </p:sp>
    </p:spTree>
    <p:extLst>
      <p:ext uri="{BB962C8B-B14F-4D97-AF65-F5344CB8AC3E}">
        <p14:creationId xmlns:p14="http://schemas.microsoft.com/office/powerpoint/2010/main" val="1676464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16930" y="1866496"/>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76600" y="944880"/>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015663"/>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Sprint 1 Planning </a:t>
            </a:r>
          </a:p>
          <a:p>
            <a:pPr algn="ctr"/>
            <a:r>
              <a:rPr lang="en-US" sz="2000" b="1" dirty="0" smtClean="0">
                <a:latin typeface="Gill Sans MT" pitchFamily="34" charset="0"/>
              </a:rPr>
              <a:t>June 18, 2015</a:t>
            </a:r>
            <a:endParaRPr lang="en-US" sz="2000" b="1" dirty="0">
              <a:latin typeface="Gill Sans MT" pitchFamily="34" charset="0"/>
            </a:endParaRPr>
          </a:p>
        </p:txBody>
      </p:sp>
      <p:sp>
        <p:nvSpPr>
          <p:cNvPr id="22" name="Title 1"/>
          <p:cNvSpPr txBox="1">
            <a:spLocks/>
          </p:cNvSpPr>
          <p:nvPr/>
        </p:nvSpPr>
        <p:spPr>
          <a:xfrm>
            <a:off x="565703" y="4068811"/>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10</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4525962"/>
          </a:xfrm>
        </p:spPr>
        <p:txBody>
          <a:bodyPr rtlCol="0">
            <a:normAutofit/>
          </a:bodyPr>
          <a:lstStyle/>
          <a:p>
            <a:pPr eaLnBrk="1" hangingPunct="1"/>
            <a:r>
              <a:rPr lang="en-US" sz="2000" dirty="0" smtClean="0"/>
              <a:t>Goals/Dependencies/Definition of Done</a:t>
            </a:r>
            <a:endParaRPr lang="en-US" sz="2000" dirty="0"/>
          </a:p>
          <a:p>
            <a:pPr eaLnBrk="1" hangingPunct="1"/>
            <a:r>
              <a:rPr lang="en-US" sz="2000" dirty="0" smtClean="0"/>
              <a:t>Sprint Schedule</a:t>
            </a:r>
          </a:p>
          <a:p>
            <a:pPr eaLnBrk="1" hangingPunct="1"/>
            <a:r>
              <a:rPr lang="en-US" sz="2000" dirty="0" smtClean="0"/>
              <a:t>Artifacts Needed</a:t>
            </a:r>
          </a:p>
          <a:p>
            <a:pPr eaLnBrk="1" hangingPunct="1"/>
            <a:r>
              <a:rPr lang="en-US" sz="2000" dirty="0" smtClean="0"/>
              <a:t>Discussion Points</a:t>
            </a:r>
          </a:p>
          <a:p>
            <a:pPr eaLnBrk="1" hangingPunct="1"/>
            <a:r>
              <a:rPr lang="en-US" sz="2000" dirty="0" smtClean="0"/>
              <a:t>Branching Strategy</a:t>
            </a:r>
          </a:p>
          <a:p>
            <a:pPr eaLnBrk="1" hangingPunct="1"/>
            <a:r>
              <a:rPr lang="en-US" sz="2000" dirty="0" smtClean="0"/>
              <a:t>Sprint Schedule</a:t>
            </a:r>
          </a:p>
          <a:p>
            <a:pPr eaLnBrk="1" hangingPunct="1"/>
            <a:r>
              <a:rPr lang="en-US" sz="2000" dirty="0" smtClean="0"/>
              <a:t>Sprint 1 Schedule</a:t>
            </a:r>
          </a:p>
          <a:p>
            <a:pPr eaLnBrk="1" hangingPunct="1"/>
            <a:endParaRPr lang="en-US" sz="2000" dirty="0" smtClean="0"/>
          </a:p>
          <a:p>
            <a:pPr eaLnBrk="1" hangingPunct="1"/>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Architecture, Development, and Test </a:t>
            </a:r>
          </a:p>
        </p:txBody>
      </p:sp>
      <p:sp>
        <p:nvSpPr>
          <p:cNvPr id="6" name="Rectangle 1"/>
          <p:cNvSpPr>
            <a:spLocks noChangeArrowheads="1"/>
          </p:cNvSpPr>
          <p:nvPr/>
        </p:nvSpPr>
        <p:spPr bwMode="auto">
          <a:xfrm>
            <a:off x="427396" y="1109992"/>
            <a:ext cx="8077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lang="en-US" dirty="0" smtClean="0">
                <a:latin typeface="+mn-lt"/>
              </a:rPr>
              <a:t>Finalize Architecture</a:t>
            </a:r>
          </a:p>
          <a:p>
            <a:pPr marL="742950" lvl="1" indent="-285750">
              <a:buFont typeface="Wingdings" panose="05000000000000000000" pitchFamily="2" charset="2"/>
              <a:buChar char="§"/>
            </a:pPr>
            <a:r>
              <a:rPr lang="en-US" dirty="0" smtClean="0">
                <a:latin typeface="+mn-lt"/>
              </a:rPr>
              <a:t>Begin Development</a:t>
            </a:r>
          </a:p>
          <a:p>
            <a:pPr marL="742950" lvl="1" indent="-285750">
              <a:buFont typeface="Wingdings" panose="05000000000000000000" pitchFamily="2" charset="2"/>
              <a:buChar char="§"/>
            </a:pPr>
            <a:r>
              <a:rPr lang="en-US" dirty="0" smtClean="0">
                <a:latin typeface="+mn-lt"/>
              </a:rPr>
              <a:t>Establish Testing Plan and implement</a:t>
            </a:r>
          </a:p>
          <a:p>
            <a:pPr marL="742950" lvl="1" indent="-285750">
              <a:buFont typeface="Wingdings" panose="05000000000000000000" pitchFamily="2" charset="2"/>
              <a:buChar char="§"/>
            </a:pPr>
            <a:r>
              <a:rPr lang="en-US" dirty="0" smtClean="0">
                <a:latin typeface="+mn-lt"/>
              </a:rPr>
              <a:t>Basic </a:t>
            </a:r>
            <a:r>
              <a:rPr lang="en-US" dirty="0">
                <a:latin typeface="+mn-lt"/>
              </a:rPr>
              <a:t>capabilities to initiate the search (query to pull data) and display of results (graphics, lists, 3D models)</a:t>
            </a:r>
            <a:endParaRPr lang="en-US" sz="2400" dirty="0">
              <a:latin typeface="+mn-lt"/>
            </a:endParaRPr>
          </a:p>
          <a:p>
            <a:pPr marL="742950" lvl="1" indent="-285750">
              <a:buFont typeface="Wingdings" panose="05000000000000000000" pitchFamily="2" charset="2"/>
              <a:buChar char="§"/>
            </a:pPr>
            <a:r>
              <a:rPr lang="en-US" dirty="0">
                <a:latin typeface="+mn-lt"/>
              </a:rPr>
              <a:t>Focus on Product and </a:t>
            </a:r>
            <a:r>
              <a:rPr lang="en-US" dirty="0" smtClean="0">
                <a:latin typeface="+mn-lt"/>
              </a:rPr>
              <a:t>Process</a:t>
            </a:r>
          </a:p>
          <a:p>
            <a:pPr marL="742950" lvl="1" indent="-285750">
              <a:buFont typeface="Wingdings" panose="05000000000000000000" pitchFamily="2" charset="2"/>
              <a:buChar char="§"/>
            </a:pPr>
            <a:endParaRPr lang="en-US" sz="2400" dirty="0">
              <a:latin typeface="+mn-lt"/>
            </a:endParaRPr>
          </a:p>
          <a:p>
            <a:r>
              <a:rPr lang="en-US" sz="3200" dirty="0">
                <a:latin typeface="+mn-lt"/>
              </a:rPr>
              <a:t>Dependency</a:t>
            </a:r>
            <a:r>
              <a:rPr lang="en-US" sz="3200" b="1" dirty="0">
                <a:latin typeface="+mn-lt"/>
              </a:rPr>
              <a:t>: </a:t>
            </a:r>
            <a:endParaRPr lang="en-US" sz="3200" dirty="0">
              <a:latin typeface="+mn-lt"/>
            </a:endParaRPr>
          </a:p>
          <a:p>
            <a:pPr marL="742950" lvl="1" indent="-285750">
              <a:buFont typeface="Wingdings" panose="05000000000000000000" pitchFamily="2" charset="2"/>
              <a:buChar char="§"/>
            </a:pPr>
            <a:r>
              <a:rPr lang="en-US" dirty="0">
                <a:latin typeface="+mn-lt"/>
              </a:rPr>
              <a:t>UI wireframe needs to be completed – target by COB </a:t>
            </a:r>
            <a:r>
              <a:rPr lang="en-US" dirty="0" smtClean="0">
                <a:latin typeface="+mn-lt"/>
              </a:rPr>
              <a:t>6/18</a:t>
            </a:r>
          </a:p>
          <a:p>
            <a:pPr marL="742950" lvl="1" indent="-285750">
              <a:buFont typeface="Wingdings" panose="05000000000000000000" pitchFamily="2" charset="2"/>
              <a:buChar char="§"/>
            </a:pPr>
            <a:endParaRPr lang="en-US" dirty="0" smtClean="0">
              <a:latin typeface="+mn-lt"/>
            </a:endParaRPr>
          </a:p>
          <a:p>
            <a:r>
              <a:rPr lang="en-US" sz="3200" dirty="0" smtClean="0">
                <a:latin typeface="+mn-lt"/>
              </a:rPr>
              <a:t>Definition of Done: Sprint 1</a:t>
            </a:r>
          </a:p>
          <a:p>
            <a:pPr marL="742950" lvl="1" indent="-285750">
              <a:buFont typeface="Wingdings" panose="05000000000000000000" pitchFamily="2" charset="2"/>
              <a:buChar char="§"/>
            </a:pPr>
            <a:r>
              <a:rPr lang="en-US" dirty="0">
                <a:latin typeface="+mn-lt"/>
              </a:rPr>
              <a:t>Development Stories </a:t>
            </a:r>
          </a:p>
          <a:p>
            <a:pPr marL="742950" lvl="1" indent="-285750">
              <a:buFont typeface="Wingdings" panose="05000000000000000000" pitchFamily="2" charset="2"/>
              <a:buChar char="§"/>
            </a:pPr>
            <a:r>
              <a:rPr lang="en-US" dirty="0" smtClean="0">
                <a:latin typeface="+mn-lt"/>
              </a:rPr>
              <a:t>Tested </a:t>
            </a:r>
            <a:r>
              <a:rPr lang="en-US" dirty="0">
                <a:latin typeface="+mn-lt"/>
              </a:rPr>
              <a:t>in Integration branch/CI </a:t>
            </a:r>
            <a:endParaRPr lang="en-US" dirty="0" smtClean="0">
              <a:latin typeface="+mn-lt"/>
            </a:endParaRPr>
          </a:p>
          <a:p>
            <a:pPr marL="742950" lvl="1" indent="-285750">
              <a:buFont typeface="Wingdings" panose="05000000000000000000" pitchFamily="2" charset="2"/>
              <a:buChar char="§"/>
            </a:pPr>
            <a:r>
              <a:rPr lang="en-US" dirty="0" smtClean="0">
                <a:latin typeface="+mn-lt"/>
              </a:rPr>
              <a:t>Unit </a:t>
            </a:r>
            <a:r>
              <a:rPr lang="en-US" dirty="0">
                <a:latin typeface="+mn-lt"/>
              </a:rPr>
              <a:t>Test validation (Jenkins), </a:t>
            </a:r>
            <a:endParaRPr lang="en-US" dirty="0" smtClean="0">
              <a:latin typeface="+mn-lt"/>
            </a:endParaRPr>
          </a:p>
          <a:p>
            <a:pPr marL="742950" lvl="1" indent="-285750">
              <a:buFont typeface="Wingdings" panose="05000000000000000000" pitchFamily="2" charset="2"/>
              <a:buChar char="§"/>
            </a:pPr>
            <a:r>
              <a:rPr lang="en-US" dirty="0" smtClean="0">
                <a:latin typeface="+mn-lt"/>
              </a:rPr>
              <a:t>End-to-End </a:t>
            </a:r>
            <a:r>
              <a:rPr lang="en-US" dirty="0">
                <a:latin typeface="+mn-lt"/>
              </a:rPr>
              <a:t>validation (Jenkins</a:t>
            </a:r>
            <a:r>
              <a:rPr lang="en-US" dirty="0" smtClean="0">
                <a:latin typeface="+mn-lt"/>
              </a:rPr>
              <a:t>)</a:t>
            </a:r>
            <a:endParaRPr lang="en-US" dirty="0">
              <a:latin typeface="+mn-lt"/>
            </a:endParaRPr>
          </a:p>
        </p:txBody>
      </p:sp>
    </p:spTree>
    <p:extLst>
      <p:ext uri="{BB962C8B-B14F-4D97-AF65-F5344CB8AC3E}">
        <p14:creationId xmlns:p14="http://schemas.microsoft.com/office/powerpoint/2010/main" val="2686088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a:t>
            </a:r>
          </a:p>
        </p:txBody>
      </p:sp>
      <p:sp>
        <p:nvSpPr>
          <p:cNvPr id="6" name="Rectangle 1"/>
          <p:cNvSpPr>
            <a:spLocks noChangeArrowheads="1"/>
          </p:cNvSpPr>
          <p:nvPr/>
        </p:nvSpPr>
        <p:spPr bwMode="auto">
          <a:xfrm>
            <a:off x="609600" y="1228988"/>
            <a:ext cx="65532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mn-lt"/>
              </a:rPr>
              <a:t>Artifacts Needed:</a:t>
            </a:r>
            <a:endParaRPr lang="en-US" sz="3200" dirty="0">
              <a:latin typeface="+mn-lt"/>
            </a:endParaRPr>
          </a:p>
          <a:p>
            <a:pPr marL="742950" lvl="1" indent="-285750">
              <a:buFont typeface="Wingdings" panose="05000000000000000000" pitchFamily="2" charset="2"/>
              <a:buChar char="§"/>
            </a:pPr>
            <a:r>
              <a:rPr lang="en-US" dirty="0">
                <a:latin typeface="+mn-lt"/>
              </a:rPr>
              <a:t>Features from Vision Document created into Stories, determined only 1 story is needed to capture all items that will be searched and results returned</a:t>
            </a:r>
            <a:endParaRPr lang="en-US" sz="2400" dirty="0">
              <a:latin typeface="+mn-lt"/>
            </a:endParaRPr>
          </a:p>
          <a:p>
            <a:pPr marL="1200150" lvl="2" indent="-285750">
              <a:buFont typeface="Wingdings" panose="05000000000000000000" pitchFamily="2" charset="2"/>
              <a:buChar char="§"/>
            </a:pPr>
            <a:r>
              <a:rPr lang="en-US" dirty="0">
                <a:latin typeface="+mn-lt"/>
              </a:rPr>
              <a:t>Stories 23, 24, 25, and 26 moved to one story #23</a:t>
            </a:r>
            <a:endParaRPr lang="en-US" sz="2400" dirty="0">
              <a:latin typeface="+mn-lt"/>
            </a:endParaRPr>
          </a:p>
          <a:p>
            <a:pPr marL="742950" lvl="1" indent="-285750">
              <a:buFont typeface="Wingdings" panose="05000000000000000000" pitchFamily="2" charset="2"/>
              <a:buChar char="§"/>
            </a:pPr>
            <a:r>
              <a:rPr lang="en-US" dirty="0">
                <a:latin typeface="+mn-lt"/>
              </a:rPr>
              <a:t>Need a license/tool/technologies chart – Angular, Protractor, Jenkins, JUnit, Jazz Syntax</a:t>
            </a:r>
            <a:endParaRPr lang="en-US" sz="2400" dirty="0">
              <a:latin typeface="+mn-lt"/>
            </a:endParaRPr>
          </a:p>
          <a:p>
            <a:pPr marL="742950" lvl="1" indent="-285750">
              <a:buFont typeface="Wingdings" panose="05000000000000000000" pitchFamily="2" charset="2"/>
              <a:buChar char="§"/>
            </a:pPr>
            <a:r>
              <a:rPr lang="en-US" dirty="0">
                <a:latin typeface="+mn-lt"/>
              </a:rPr>
              <a:t>Set up CI and CM – Keith/Jared</a:t>
            </a:r>
            <a:endParaRPr lang="en-US" sz="2400" dirty="0">
              <a:latin typeface="+mn-lt"/>
            </a:endParaRPr>
          </a:p>
          <a:p>
            <a:pPr marL="742950" lvl="1" indent="-285750">
              <a:buFont typeface="Wingdings" panose="05000000000000000000" pitchFamily="2" charset="2"/>
              <a:buChar char="§"/>
            </a:pPr>
            <a:r>
              <a:rPr lang="en-US" dirty="0">
                <a:latin typeface="+mn-lt"/>
              </a:rPr>
              <a:t>CI Design doc</a:t>
            </a:r>
            <a:endParaRPr lang="en-US" sz="2400" dirty="0">
              <a:latin typeface="+mn-lt"/>
            </a:endParaRPr>
          </a:p>
          <a:p>
            <a:pPr marL="742950" lvl="1" indent="-285750">
              <a:buFont typeface="Wingdings" panose="05000000000000000000" pitchFamily="2" charset="2"/>
              <a:buChar char="§"/>
            </a:pPr>
            <a:r>
              <a:rPr lang="en-US" dirty="0">
                <a:latin typeface="+mn-lt"/>
              </a:rPr>
              <a:t>CM doc</a:t>
            </a:r>
            <a:endParaRPr lang="en-US" sz="2400" dirty="0">
              <a:latin typeface="+mn-lt"/>
            </a:endParaRPr>
          </a:p>
          <a:p>
            <a:pPr marL="742950" lvl="1" indent="-285750">
              <a:buFont typeface="Wingdings" panose="05000000000000000000" pitchFamily="2" charset="2"/>
              <a:buChar char="§"/>
            </a:pPr>
            <a:r>
              <a:rPr lang="en-US" dirty="0">
                <a:latin typeface="+mn-lt"/>
              </a:rPr>
              <a:t>PMP and QA need finalization – Jared/Brian</a:t>
            </a:r>
            <a:endParaRPr lang="en-US" sz="2400" dirty="0">
              <a:latin typeface="+mn-lt"/>
            </a:endParaRPr>
          </a:p>
          <a:p>
            <a:pPr marL="742950" lvl="1" indent="-285750">
              <a:buFont typeface="Wingdings" panose="05000000000000000000" pitchFamily="2" charset="2"/>
              <a:buChar char="§"/>
            </a:pPr>
            <a:r>
              <a:rPr lang="en-US" dirty="0">
                <a:latin typeface="+mn-lt"/>
              </a:rPr>
              <a:t>Org chart for project</a:t>
            </a:r>
            <a:endParaRPr lang="en-US" sz="2400" dirty="0">
              <a:latin typeface="+mn-lt"/>
            </a:endParaRPr>
          </a:p>
          <a:p>
            <a:pPr marL="742950" lvl="1" indent="-285750">
              <a:buFont typeface="Wingdings" panose="05000000000000000000" pitchFamily="2" charset="2"/>
              <a:buChar char="§"/>
            </a:pPr>
            <a:r>
              <a:rPr lang="en-US" dirty="0">
                <a:latin typeface="+mn-lt"/>
              </a:rPr>
              <a:t>Playbook – record details of work in google docs and extract text from Skype to document project progress</a:t>
            </a:r>
            <a:endParaRPr lang="en-US" sz="2400" dirty="0">
              <a:latin typeface="+mn-lt"/>
            </a:endParaRPr>
          </a:p>
          <a:p>
            <a:pPr marL="742950" lvl="1" indent="-285750">
              <a:buFont typeface="Wingdings" panose="05000000000000000000" pitchFamily="2" charset="2"/>
              <a:buChar char="§"/>
            </a:pPr>
            <a:r>
              <a:rPr lang="en-US" dirty="0">
                <a:latin typeface="+mn-lt"/>
              </a:rPr>
              <a:t>Defects/Issue Management Process documents</a:t>
            </a:r>
            <a:endParaRPr lang="en-US" sz="2400" dirty="0">
              <a:latin typeface="+mn-lt"/>
            </a:endParaRPr>
          </a:p>
          <a:p>
            <a:pPr marL="742950" lvl="1" indent="-285750">
              <a:buFont typeface="Wingdings" panose="05000000000000000000" pitchFamily="2" charset="2"/>
              <a:buChar char="§"/>
            </a:pPr>
            <a:r>
              <a:rPr lang="en-US" dirty="0">
                <a:latin typeface="+mn-lt"/>
              </a:rPr>
              <a:t>Domains needed with SSL searches</a:t>
            </a:r>
            <a:endParaRPr lang="en-US" sz="2400" dirty="0">
              <a:latin typeface="+mn-lt"/>
            </a:endParaRPr>
          </a:p>
        </p:txBody>
      </p:sp>
    </p:spTree>
    <p:extLst>
      <p:ext uri="{BB962C8B-B14F-4D97-AF65-F5344CB8AC3E}">
        <p14:creationId xmlns:p14="http://schemas.microsoft.com/office/powerpoint/2010/main" val="2723873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a:t>
            </a:r>
          </a:p>
        </p:txBody>
      </p:sp>
      <p:sp>
        <p:nvSpPr>
          <p:cNvPr id="6" name="Rectangle 1"/>
          <p:cNvSpPr>
            <a:spLocks noChangeArrowheads="1"/>
          </p:cNvSpPr>
          <p:nvPr/>
        </p:nvSpPr>
        <p:spPr bwMode="auto">
          <a:xfrm>
            <a:off x="228600" y="1383653"/>
            <a:ext cx="8382000" cy="473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mn-lt"/>
              </a:rPr>
              <a:t>Discussion Points:</a:t>
            </a:r>
            <a:endParaRPr lang="en-US" sz="3200" dirty="0">
              <a:latin typeface="+mn-lt"/>
            </a:endParaRPr>
          </a:p>
          <a:p>
            <a:pPr marL="742950" lvl="1" indent="-285750">
              <a:buFont typeface="Wingdings" panose="05000000000000000000" pitchFamily="2" charset="2"/>
              <a:buChar char="§"/>
            </a:pPr>
            <a:r>
              <a:rPr lang="en-US" dirty="0"/>
              <a:t>Drug Interaction Report Finder (need name for the app)</a:t>
            </a:r>
            <a:endParaRPr lang="en-US" sz="2400" dirty="0"/>
          </a:p>
          <a:p>
            <a:pPr marL="742950" lvl="1" indent="-285750">
              <a:buFont typeface="Wingdings" panose="05000000000000000000" pitchFamily="2" charset="2"/>
              <a:buChar char="§"/>
            </a:pPr>
            <a:r>
              <a:rPr lang="en-US" dirty="0"/>
              <a:t>Account Query</a:t>
            </a:r>
            <a:endParaRPr lang="en-US" sz="2400" dirty="0"/>
          </a:p>
          <a:p>
            <a:pPr marL="742950" lvl="1" indent="-285750">
              <a:buFont typeface="Wingdings" panose="05000000000000000000" pitchFamily="2" charset="2"/>
              <a:buChar char="§"/>
            </a:pPr>
            <a:r>
              <a:rPr lang="en-US" dirty="0"/>
              <a:t>Determine exact match</a:t>
            </a:r>
            <a:endParaRPr lang="en-US" sz="2400" dirty="0"/>
          </a:p>
          <a:p>
            <a:pPr marL="742950" lvl="1" indent="-285750">
              <a:buFont typeface="Wingdings" panose="05000000000000000000" pitchFamily="2" charset="2"/>
              <a:buChar char="§"/>
            </a:pPr>
            <a:r>
              <a:rPr lang="en-US" dirty="0"/>
              <a:t>List of drugs returned from the search – how to display the list</a:t>
            </a:r>
            <a:endParaRPr lang="en-US" sz="2400" dirty="0"/>
          </a:p>
          <a:p>
            <a:pPr marL="742950" lvl="1" indent="-285750">
              <a:buFont typeface="Wingdings" panose="05000000000000000000" pitchFamily="2" charset="2"/>
              <a:buChar char="§"/>
            </a:pPr>
            <a:r>
              <a:rPr lang="en-US" dirty="0"/>
              <a:t>Identify and consider other conditions that affect the drug interactions – sex, age, race, </a:t>
            </a:r>
            <a:r>
              <a:rPr lang="en-US" dirty="0" err="1"/>
              <a:t>etc</a:t>
            </a:r>
            <a:endParaRPr lang="en-US" sz="2400" dirty="0"/>
          </a:p>
          <a:p>
            <a:pPr marL="742950" lvl="1" indent="-285750">
              <a:buFont typeface="Wingdings" panose="05000000000000000000" pitchFamily="2" charset="2"/>
              <a:buChar char="§"/>
            </a:pPr>
            <a:r>
              <a:rPr lang="en-US" dirty="0"/>
              <a:t>Way to search with or without full name of drug</a:t>
            </a:r>
            <a:endParaRPr lang="en-US" sz="2400" dirty="0"/>
          </a:p>
          <a:p>
            <a:pPr marL="742950" lvl="1" indent="-285750">
              <a:buFont typeface="Wingdings" panose="05000000000000000000" pitchFamily="2" charset="2"/>
              <a:buChar char="§"/>
            </a:pPr>
            <a:r>
              <a:rPr lang="en-US" dirty="0"/>
              <a:t>Identify source control for Configuration </a:t>
            </a:r>
            <a:r>
              <a:rPr lang="en-US" dirty="0" smtClean="0"/>
              <a:t>Management - </a:t>
            </a:r>
            <a:r>
              <a:rPr lang="en-US" dirty="0" err="1" smtClean="0"/>
              <a:t>GitHub</a:t>
            </a:r>
            <a:endParaRPr lang="en-US" sz="2400" dirty="0"/>
          </a:p>
          <a:p>
            <a:pPr marL="742950" lvl="1" indent="-285750">
              <a:buFont typeface="Wingdings" panose="05000000000000000000" pitchFamily="2" charset="2"/>
              <a:buChar char="§"/>
            </a:pPr>
            <a:r>
              <a:rPr lang="en-US" dirty="0" smtClean="0"/>
              <a:t>Does app need </a:t>
            </a:r>
            <a:r>
              <a:rPr lang="en-US" dirty="0"/>
              <a:t>to capture user’s username and </a:t>
            </a:r>
            <a:r>
              <a:rPr lang="en-US" dirty="0" smtClean="0"/>
              <a:t>password (no)</a:t>
            </a:r>
            <a:endParaRPr lang="en-US" sz="2400" dirty="0"/>
          </a:p>
          <a:p>
            <a:pPr marL="742950" lvl="1" indent="-285750">
              <a:buFont typeface="Wingdings" panose="05000000000000000000" pitchFamily="2" charset="2"/>
              <a:buChar char="§"/>
            </a:pPr>
            <a:r>
              <a:rPr lang="en-US" dirty="0"/>
              <a:t>Need Use cases, CI and Continuous monitoring details</a:t>
            </a:r>
            <a:endParaRPr lang="en-US" sz="2400" dirty="0"/>
          </a:p>
          <a:p>
            <a:pPr marL="742950" lvl="1" indent="-285750">
              <a:buFont typeface="Wingdings" panose="05000000000000000000" pitchFamily="2" charset="2"/>
              <a:buChar char="§"/>
            </a:pPr>
            <a:r>
              <a:rPr lang="en-US" dirty="0" smtClean="0"/>
              <a:t>CI </a:t>
            </a:r>
            <a:r>
              <a:rPr lang="en-US" dirty="0"/>
              <a:t>– monitoring deployment of software – automated deployment to prod</a:t>
            </a:r>
            <a:endParaRPr lang="en-US" sz="2400" dirty="0"/>
          </a:p>
          <a:p>
            <a:pPr marL="742950" lvl="1" indent="-285750">
              <a:buFont typeface="Wingdings" panose="05000000000000000000" pitchFamily="2" charset="2"/>
              <a:buChar char="§"/>
            </a:pPr>
            <a:r>
              <a:rPr lang="en-US" dirty="0"/>
              <a:t>Dev environment set – auto deploy to master, deploy to CI, prod auto deployment, tag release to Jenkins </a:t>
            </a:r>
            <a:endParaRPr lang="en-US" sz="2400" dirty="0"/>
          </a:p>
          <a:p>
            <a:pPr marL="742950" lvl="1" indent="-285750">
              <a:buFont typeface="Wingdings" panose="05000000000000000000" pitchFamily="2" charset="2"/>
              <a:buChar char="§"/>
            </a:pPr>
            <a:r>
              <a:rPr lang="en-US" dirty="0"/>
              <a:t>Enforce Story ID expression at the beginning of the branch using brackets [  </a:t>
            </a:r>
            <a:r>
              <a:rPr lang="en-US" dirty="0" smtClean="0"/>
              <a:t>]</a:t>
            </a:r>
            <a:endParaRPr lang="en-US" sz="2400" dirty="0"/>
          </a:p>
        </p:txBody>
      </p:sp>
    </p:spTree>
    <p:extLst>
      <p:ext uri="{BB962C8B-B14F-4D97-AF65-F5344CB8AC3E}">
        <p14:creationId xmlns:p14="http://schemas.microsoft.com/office/powerpoint/2010/main" val="38534414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Capture Sprint</a:t>
            </a:r>
          </a:p>
        </p:txBody>
      </p:sp>
      <p:sp>
        <p:nvSpPr>
          <p:cNvPr id="6" name="Rectangle 1"/>
          <p:cNvSpPr>
            <a:spLocks noChangeArrowheads="1"/>
          </p:cNvSpPr>
          <p:nvPr/>
        </p:nvSpPr>
        <p:spPr bwMode="auto">
          <a:xfrm>
            <a:off x="609600" y="1156901"/>
            <a:ext cx="6553200"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mn-lt"/>
              </a:rPr>
              <a:t>Discussion </a:t>
            </a:r>
            <a:r>
              <a:rPr lang="en-US" sz="3200" b="1" dirty="0" smtClean="0">
                <a:latin typeface="+mn-lt"/>
              </a:rPr>
              <a:t>Points (continued):</a:t>
            </a:r>
            <a:endParaRPr lang="en-US" sz="3200" dirty="0">
              <a:latin typeface="+mn-lt"/>
            </a:endParaRPr>
          </a:p>
          <a:p>
            <a:pPr marL="742950" lvl="1" indent="-285750">
              <a:buFont typeface="Wingdings" panose="05000000000000000000" pitchFamily="2" charset="2"/>
              <a:buChar char="§"/>
            </a:pPr>
            <a:r>
              <a:rPr lang="en-US" dirty="0" smtClean="0"/>
              <a:t>CI </a:t>
            </a:r>
            <a:r>
              <a:rPr lang="en-US" dirty="0"/>
              <a:t>design – Tyler – up and running will document</a:t>
            </a:r>
            <a:endParaRPr lang="en-US" sz="2400" dirty="0"/>
          </a:p>
          <a:p>
            <a:pPr marL="1200150" lvl="2" indent="-285750">
              <a:buFont typeface="Wingdings" panose="05000000000000000000" pitchFamily="2" charset="2"/>
              <a:buChar char="§"/>
            </a:pPr>
            <a:r>
              <a:rPr lang="en-US" dirty="0"/>
              <a:t>CI environment and Prod – duel staging</a:t>
            </a:r>
            <a:endParaRPr lang="en-US" sz="2400" dirty="0"/>
          </a:p>
          <a:p>
            <a:pPr marL="1200150" lvl="2" indent="-285750">
              <a:buFont typeface="Wingdings" panose="05000000000000000000" pitchFamily="2" charset="2"/>
              <a:buChar char="§"/>
            </a:pPr>
            <a:r>
              <a:rPr lang="en-US" dirty="0"/>
              <a:t>Track by branch – release tag</a:t>
            </a:r>
            <a:endParaRPr lang="en-US" sz="2400" dirty="0"/>
          </a:p>
          <a:p>
            <a:pPr marL="1200150" lvl="2" indent="-285750">
              <a:buFont typeface="Wingdings" panose="05000000000000000000" pitchFamily="2" charset="2"/>
              <a:buChar char="§"/>
            </a:pPr>
            <a:r>
              <a:rPr lang="en-US" dirty="0"/>
              <a:t>Release pushes the tag</a:t>
            </a:r>
            <a:endParaRPr lang="en-US" sz="2400" dirty="0"/>
          </a:p>
          <a:p>
            <a:pPr marL="742950" lvl="1" indent="-285750">
              <a:buFont typeface="Wingdings" panose="05000000000000000000" pitchFamily="2" charset="2"/>
              <a:buChar char="§"/>
            </a:pPr>
            <a:r>
              <a:rPr lang="en-US" dirty="0"/>
              <a:t>Continuous Monitoring (CM) identify what criteria will go into the release</a:t>
            </a:r>
            <a:endParaRPr lang="en-US" sz="2400" dirty="0"/>
          </a:p>
          <a:p>
            <a:pPr marL="1200150" lvl="2" indent="-285750">
              <a:buFont typeface="Wingdings" panose="05000000000000000000" pitchFamily="2" charset="2"/>
              <a:buChar char="§"/>
            </a:pPr>
            <a:r>
              <a:rPr lang="en-US" dirty="0"/>
              <a:t>Bootstrap – responsive design – consider</a:t>
            </a:r>
            <a:endParaRPr lang="en-US" sz="2400" dirty="0"/>
          </a:p>
          <a:p>
            <a:pPr marL="1200150" lvl="2" indent="-285750">
              <a:buFont typeface="Wingdings" panose="05000000000000000000" pitchFamily="2" charset="2"/>
              <a:buChar char="§"/>
            </a:pPr>
            <a:r>
              <a:rPr lang="en-US" dirty="0"/>
              <a:t>Mobile App – HTM5 </a:t>
            </a:r>
            <a:endParaRPr lang="en-US" sz="2400" dirty="0"/>
          </a:p>
          <a:p>
            <a:pPr marL="1200150" lvl="2" indent="-285750">
              <a:buFont typeface="Wingdings" panose="05000000000000000000" pitchFamily="2" charset="2"/>
              <a:buChar char="§"/>
            </a:pPr>
            <a:r>
              <a:rPr lang="en-US" dirty="0"/>
              <a:t>Develop desktop version first then look at mobile app</a:t>
            </a:r>
            <a:endParaRPr lang="en-US" sz="2400" dirty="0"/>
          </a:p>
          <a:p>
            <a:pPr marL="742950" lvl="1" indent="-285750">
              <a:buFont typeface="Wingdings" panose="05000000000000000000" pitchFamily="2" charset="2"/>
              <a:buChar char="§"/>
            </a:pPr>
            <a:r>
              <a:rPr lang="en-US" dirty="0"/>
              <a:t>1 master branch across stories – 1 branch per story</a:t>
            </a:r>
            <a:endParaRPr lang="en-US" sz="2400" dirty="0"/>
          </a:p>
        </p:txBody>
      </p:sp>
    </p:spTree>
    <p:extLst>
      <p:ext uri="{BB962C8B-B14F-4D97-AF65-F5344CB8AC3E}">
        <p14:creationId xmlns:p14="http://schemas.microsoft.com/office/powerpoint/2010/main" val="8698086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Branching Strategy</a:t>
            </a:r>
          </a:p>
        </p:txBody>
      </p:sp>
      <p:pic>
        <p:nvPicPr>
          <p:cNvPr id="102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041553"/>
            <a:ext cx="6466586" cy="23246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57200" y="4953000"/>
            <a:ext cx="855625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Pull from Integration branch making sure it is fully tested to keep master branch stable</a:t>
            </a:r>
            <a:endParaRPr kumimoji="0" lang="en-US" altLang="en-US" b="0" i="0" u="none" strike="noStrike" cap="none" normalizeH="0" baseline="0" dirty="0" smtClean="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CI monitors integration and prod</a:t>
            </a:r>
            <a:endParaRPr kumimoji="0" lang="en-US" altLang="en-US" b="0" i="0" u="none" strike="noStrike" cap="none" normalizeH="0" baseline="0" dirty="0" smtClean="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Establish a User Testing Team – create forms, metrics – target review of UI 06/20</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1901830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8</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545690" y="797847"/>
            <a:ext cx="8153400" cy="6247864"/>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20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0 – Capture </a:t>
            </a: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b="1" dirty="0">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2000" b="1" dirty="0" smtClean="0">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2000" b="1" dirty="0" smtClean="0">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6/25</a:t>
            </a:r>
            <a:endParaRPr lang="en-US"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3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Stabilization Sprint </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6/25/2015</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6/26/2015</a:t>
            </a: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114800" y="1143000"/>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Tree>
    <p:extLst>
      <p:ext uri="{BB962C8B-B14F-4D97-AF65-F5344CB8AC3E}">
        <p14:creationId xmlns:p14="http://schemas.microsoft.com/office/powerpoint/2010/main" val="40148088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9</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Schedule</a:t>
            </a:r>
          </a:p>
        </p:txBody>
      </p:sp>
      <p:sp>
        <p:nvSpPr>
          <p:cNvPr id="7" name="Rectangle 1"/>
          <p:cNvSpPr>
            <a:spLocks noChangeArrowheads="1"/>
          </p:cNvSpPr>
          <p:nvPr/>
        </p:nvSpPr>
        <p:spPr bwMode="auto">
          <a:xfrm>
            <a:off x="1603375" y="37560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3"/>
          <a:stretch>
            <a:fillRect/>
          </a:stretch>
        </p:blipFill>
        <p:spPr>
          <a:xfrm>
            <a:off x="0" y="1079499"/>
            <a:ext cx="9144000" cy="1200150"/>
          </a:xfrm>
          <a:prstGeom prst="rect">
            <a:avLst/>
          </a:prstGeom>
        </p:spPr>
      </p:pic>
      <p:pic>
        <p:nvPicPr>
          <p:cNvPr id="9" name="Picture 8"/>
          <p:cNvPicPr>
            <a:picLocks noChangeAspect="1"/>
          </p:cNvPicPr>
          <p:nvPr/>
        </p:nvPicPr>
        <p:blipFill rotWithShape="1">
          <a:blip r:embed="rId4"/>
          <a:srcRect l="1704"/>
          <a:stretch/>
        </p:blipFill>
        <p:spPr>
          <a:xfrm>
            <a:off x="85724" y="2238375"/>
            <a:ext cx="8960643" cy="581025"/>
          </a:xfrm>
          <a:prstGeom prst="rect">
            <a:avLst/>
          </a:prstGeom>
        </p:spPr>
      </p:pic>
      <p:pic>
        <p:nvPicPr>
          <p:cNvPr id="10" name="Picture 9"/>
          <p:cNvPicPr>
            <a:picLocks noChangeAspect="1"/>
          </p:cNvPicPr>
          <p:nvPr/>
        </p:nvPicPr>
        <p:blipFill>
          <a:blip r:embed="rId5"/>
          <a:stretch>
            <a:fillRect/>
          </a:stretch>
        </p:blipFill>
        <p:spPr>
          <a:xfrm>
            <a:off x="16668" y="2880518"/>
            <a:ext cx="9029700" cy="828675"/>
          </a:xfrm>
          <a:prstGeom prst="rect">
            <a:avLst/>
          </a:prstGeom>
        </p:spPr>
      </p:pic>
    </p:spTree>
    <p:extLst>
      <p:ext uri="{BB962C8B-B14F-4D97-AF65-F5344CB8AC3E}">
        <p14:creationId xmlns:p14="http://schemas.microsoft.com/office/powerpoint/2010/main" val="37370983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3D2BB29-89EF-4322-AB4E-BDF1314E10A4}">
  <ds:schemaRefs>
    <ds:schemaRef ds:uri="http://schemas.microsoft.com/sharepoint/v3/contenttype/forms"/>
  </ds:schemaRefs>
</ds:datastoreItem>
</file>

<file path=customXml/itemProps2.xml><?xml version="1.0" encoding="utf-8"?>
<ds:datastoreItem xmlns:ds="http://schemas.openxmlformats.org/officeDocument/2006/customXml" ds:itemID="{046750FF-301D-47F3-B680-CFD09E2B16C2}">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711</TotalTime>
  <Words>655</Words>
  <Application>Microsoft Macintosh PowerPoint</Application>
  <PresentationFormat>On-screen Show (4:3)</PresentationFormat>
  <Paragraphs>117</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Keith Alphonso</cp:lastModifiedBy>
  <cp:revision>36</cp:revision>
  <dcterms:created xsi:type="dcterms:W3CDTF">2011-05-09T12:20:53Z</dcterms:created>
  <dcterms:modified xsi:type="dcterms:W3CDTF">2015-06-24T19:17:23Z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